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89" r:id="rId3"/>
    <p:sldId id="285" r:id="rId4"/>
    <p:sldId id="290" r:id="rId5"/>
    <p:sldId id="453" r:id="rId6"/>
    <p:sldId id="455" r:id="rId7"/>
    <p:sldId id="286" r:id="rId8"/>
    <p:sldId id="456" r:id="rId9"/>
    <p:sldId id="457" r:id="rId10"/>
    <p:sldId id="490" r:id="rId11"/>
    <p:sldId id="491" r:id="rId12"/>
    <p:sldId id="458" r:id="rId13"/>
    <p:sldId id="460" r:id="rId14"/>
    <p:sldId id="459" r:id="rId15"/>
    <p:sldId id="461" r:id="rId16"/>
    <p:sldId id="287" r:id="rId17"/>
    <p:sldId id="464" r:id="rId18"/>
    <p:sldId id="463" r:id="rId19"/>
    <p:sldId id="465" r:id="rId20"/>
    <p:sldId id="462" r:id="rId21"/>
    <p:sldId id="288" r:id="rId22"/>
    <p:sldId id="374" r:id="rId23"/>
    <p:sldId id="430" r:id="rId24"/>
    <p:sldId id="289" r:id="rId25"/>
    <p:sldId id="454" r:id="rId26"/>
    <p:sldId id="291" r:id="rId27"/>
    <p:sldId id="438" r:id="rId28"/>
    <p:sldId id="292" r:id="rId29"/>
    <p:sldId id="293" r:id="rId30"/>
    <p:sldId id="443" r:id="rId31"/>
    <p:sldId id="294" r:id="rId32"/>
    <p:sldId id="295" r:id="rId33"/>
    <p:sldId id="296" r:id="rId34"/>
    <p:sldId id="439" r:id="rId35"/>
    <p:sldId id="297" r:id="rId36"/>
    <p:sldId id="466" r:id="rId37"/>
    <p:sldId id="494" r:id="rId38"/>
    <p:sldId id="467" r:id="rId39"/>
    <p:sldId id="434" r:id="rId40"/>
    <p:sldId id="298" r:id="rId41"/>
    <p:sldId id="375" r:id="rId42"/>
    <p:sldId id="299" r:id="rId43"/>
    <p:sldId id="300" r:id="rId44"/>
    <p:sldId id="301" r:id="rId45"/>
    <p:sldId id="302" r:id="rId46"/>
    <p:sldId id="303" r:id="rId47"/>
    <p:sldId id="304" r:id="rId48"/>
    <p:sldId id="305" r:id="rId49"/>
    <p:sldId id="306" r:id="rId50"/>
    <p:sldId id="307" r:id="rId51"/>
    <p:sldId id="308" r:id="rId52"/>
    <p:sldId id="309" r:id="rId53"/>
    <p:sldId id="440" r:id="rId54"/>
    <p:sldId id="431" r:id="rId55"/>
    <p:sldId id="436" r:id="rId56"/>
    <p:sldId id="310" r:id="rId57"/>
    <p:sldId id="311" r:id="rId58"/>
    <p:sldId id="442" r:id="rId59"/>
    <p:sldId id="312" r:id="rId60"/>
    <p:sldId id="376" r:id="rId61"/>
    <p:sldId id="313" r:id="rId62"/>
    <p:sldId id="314" r:id="rId63"/>
    <p:sldId id="315" r:id="rId64"/>
    <p:sldId id="316" r:id="rId65"/>
    <p:sldId id="317" r:id="rId66"/>
    <p:sldId id="319" r:id="rId67"/>
    <p:sldId id="321" r:id="rId68"/>
    <p:sldId id="322" r:id="rId69"/>
    <p:sldId id="323" r:id="rId70"/>
    <p:sldId id="325" r:id="rId71"/>
    <p:sldId id="377" r:id="rId72"/>
    <p:sldId id="433" r:id="rId73"/>
    <p:sldId id="435" r:id="rId74"/>
    <p:sldId id="327" r:id="rId75"/>
    <p:sldId id="328" r:id="rId76"/>
    <p:sldId id="329" r:id="rId77"/>
    <p:sldId id="330" r:id="rId78"/>
    <p:sldId id="378" r:id="rId79"/>
    <p:sldId id="331" r:id="rId80"/>
    <p:sldId id="332" r:id="rId81"/>
    <p:sldId id="333" r:id="rId82"/>
    <p:sldId id="334" r:id="rId83"/>
    <p:sldId id="335" r:id="rId84"/>
    <p:sldId id="336" r:id="rId85"/>
    <p:sldId id="337" r:id="rId86"/>
    <p:sldId id="339" r:id="rId87"/>
    <p:sldId id="341" r:id="rId88"/>
    <p:sldId id="343" r:id="rId89"/>
    <p:sldId id="345" r:id="rId90"/>
    <p:sldId id="389" r:id="rId91"/>
    <p:sldId id="495" r:id="rId92"/>
    <p:sldId id="496" r:id="rId93"/>
    <p:sldId id="497" r:id="rId94"/>
    <p:sldId id="498" r:id="rId95"/>
    <p:sldId id="499" r:id="rId96"/>
    <p:sldId id="500" r:id="rId97"/>
    <p:sldId id="501" r:id="rId98"/>
    <p:sldId id="502" r:id="rId99"/>
    <p:sldId id="503" r:id="rId100"/>
    <p:sldId id="391" r:id="rId101"/>
    <p:sldId id="504" r:id="rId102"/>
    <p:sldId id="505" r:id="rId103"/>
    <p:sldId id="506" r:id="rId104"/>
    <p:sldId id="507" r:id="rId105"/>
    <p:sldId id="508" r:id="rId106"/>
    <p:sldId id="509" r:id="rId107"/>
    <p:sldId id="318" r:id="rId108"/>
    <p:sldId id="510" r:id="rId109"/>
    <p:sldId id="320" r:id="rId110"/>
    <p:sldId id="511" r:id="rId111"/>
    <p:sldId id="393" r:id="rId112"/>
    <p:sldId id="512" r:id="rId113"/>
    <p:sldId id="513" r:id="rId114"/>
    <p:sldId id="514" r:id="rId115"/>
    <p:sldId id="326" r:id="rId116"/>
    <p:sldId id="324" r:id="rId117"/>
    <p:sldId id="515" r:id="rId118"/>
    <p:sldId id="516" r:id="rId119"/>
    <p:sldId id="517" r:id="rId120"/>
    <p:sldId id="518" r:id="rId121"/>
    <p:sldId id="519" r:id="rId122"/>
    <p:sldId id="520" r:id="rId123"/>
    <p:sldId id="521" r:id="rId124"/>
    <p:sldId id="522" r:id="rId125"/>
    <p:sldId id="523" r:id="rId126"/>
    <p:sldId id="392" r:id="rId127"/>
    <p:sldId id="524" r:id="rId128"/>
    <p:sldId id="525" r:id="rId129"/>
    <p:sldId id="526" r:id="rId130"/>
    <p:sldId id="527" r:id="rId131"/>
    <p:sldId id="528" r:id="rId132"/>
    <p:sldId id="529" r:id="rId133"/>
    <p:sldId id="530" r:id="rId134"/>
    <p:sldId id="531" r:id="rId135"/>
    <p:sldId id="532" r:id="rId136"/>
    <p:sldId id="533" r:id="rId137"/>
    <p:sldId id="534" r:id="rId138"/>
    <p:sldId id="535" r:id="rId139"/>
    <p:sldId id="387" r:id="rId140"/>
    <p:sldId id="536" r:id="rId141"/>
    <p:sldId id="537" r:id="rId142"/>
    <p:sldId id="538" r:id="rId143"/>
    <p:sldId id="379" r:id="rId144"/>
    <p:sldId id="380" r:id="rId145"/>
    <p:sldId id="539" r:id="rId146"/>
    <p:sldId id="381" r:id="rId147"/>
    <p:sldId id="382" r:id="rId148"/>
    <p:sldId id="383" r:id="rId149"/>
    <p:sldId id="384" r:id="rId150"/>
    <p:sldId id="388" r:id="rId151"/>
    <p:sldId id="385" r:id="rId152"/>
    <p:sldId id="386" r:id="rId153"/>
    <p:sldId id="540" r:id="rId154"/>
    <p:sldId id="390" r:id="rId155"/>
    <p:sldId id="541" r:id="rId156"/>
    <p:sldId id="542" r:id="rId157"/>
    <p:sldId id="543" r:id="rId158"/>
    <p:sldId id="544" r:id="rId159"/>
    <p:sldId id="545" r:id="rId160"/>
    <p:sldId id="546" r:id="rId161"/>
    <p:sldId id="547" r:id="rId162"/>
    <p:sldId id="548" r:id="rId163"/>
    <p:sldId id="549" r:id="rId164"/>
    <p:sldId id="550" r:id="rId165"/>
    <p:sldId id="472" r:id="rId166"/>
    <p:sldId id="551" r:id="rId167"/>
    <p:sldId id="552" r:id="rId168"/>
    <p:sldId id="553" r:id="rId169"/>
    <p:sldId id="554" r:id="rId170"/>
    <p:sldId id="473" r:id="rId171"/>
    <p:sldId id="555" r:id="rId172"/>
    <p:sldId id="556" r:id="rId173"/>
    <p:sldId id="557" r:id="rId174"/>
    <p:sldId id="558" r:id="rId175"/>
    <p:sldId id="559" r:id="rId176"/>
    <p:sldId id="560" r:id="rId177"/>
    <p:sldId id="561" r:id="rId178"/>
    <p:sldId id="562" r:id="rId179"/>
    <p:sldId id="563" r:id="rId180"/>
    <p:sldId id="564" r:id="rId181"/>
    <p:sldId id="565" r:id="rId182"/>
    <p:sldId id="566" r:id="rId183"/>
    <p:sldId id="567" r:id="rId184"/>
    <p:sldId id="568" r:id="rId185"/>
    <p:sldId id="475" r:id="rId186"/>
    <p:sldId id="474" r:id="rId187"/>
    <p:sldId id="569" r:id="rId188"/>
    <p:sldId id="570" r:id="rId189"/>
    <p:sldId id="471" r:id="rId190"/>
    <p:sldId id="572" r:id="rId191"/>
    <p:sldId id="573" r:id="rId192"/>
    <p:sldId id="346" r:id="rId193"/>
    <p:sldId id="347" r:id="rId194"/>
    <p:sldId id="348" r:id="rId195"/>
    <p:sldId id="349" r:id="rId196"/>
    <p:sldId id="350" r:id="rId197"/>
    <p:sldId id="351" r:id="rId198"/>
    <p:sldId id="352" r:id="rId199"/>
    <p:sldId id="445" r:id="rId200"/>
    <p:sldId id="353" r:id="rId201"/>
    <p:sldId id="574" r:id="rId202"/>
    <p:sldId id="575" r:id="rId203"/>
    <p:sldId id="446" r:id="rId204"/>
    <p:sldId id="447" r:id="rId205"/>
    <p:sldId id="437" r:id="rId206"/>
    <p:sldId id="448" r:id="rId207"/>
    <p:sldId id="449"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50" r:id="rId222"/>
    <p:sldId id="451" r:id="rId223"/>
    <p:sldId id="452" r:id="rId224"/>
    <p:sldId id="372" r:id="rId225"/>
    <p:sldId id="373" r:id="rId226"/>
    <p:sldId id="576" r:id="rId227"/>
    <p:sldId id="577" r:id="rId228"/>
    <p:sldId id="578" r:id="rId229"/>
    <p:sldId id="579" r:id="rId230"/>
    <p:sldId id="580" r:id="rId231"/>
    <p:sldId id="581" r:id="rId232"/>
    <p:sldId id="582" r:id="rId233"/>
    <p:sldId id="583" r:id="rId234"/>
    <p:sldId id="584" r:id="rId235"/>
    <p:sldId id="585" r:id="rId236"/>
    <p:sldId id="586" r:id="rId237"/>
    <p:sldId id="587" r:id="rId238"/>
    <p:sldId id="588" r:id="rId239"/>
    <p:sldId id="589" r:id="rId240"/>
    <p:sldId id="590" r:id="rId241"/>
    <p:sldId id="591" r:id="rId242"/>
    <p:sldId id="592" r:id="rId243"/>
    <p:sldId id="593" r:id="rId244"/>
    <p:sldId id="492" r:id="rId245"/>
    <p:sldId id="493" r:id="rId246"/>
    <p:sldId id="594" r:id="rId247"/>
    <p:sldId id="595" r:id="rId248"/>
    <p:sldId id="596" r:id="rId249"/>
    <p:sldId id="597" r:id="rId250"/>
    <p:sldId id="598" r:id="rId251"/>
    <p:sldId id="599" r:id="rId252"/>
    <p:sldId id="600" r:id="rId253"/>
    <p:sldId id="601" r:id="rId254"/>
    <p:sldId id="602" r:id="rId255"/>
    <p:sldId id="603" r:id="rId256"/>
    <p:sldId id="604" r:id="rId257"/>
    <p:sldId id="605" r:id="rId258"/>
    <p:sldId id="606" r:id="rId259"/>
    <p:sldId id="607" r:id="rId260"/>
    <p:sldId id="608" r:id="rId261"/>
    <p:sldId id="609" r:id="rId262"/>
    <p:sldId id="610" r:id="rId263"/>
    <p:sldId id="611" r:id="rId26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Ng" initials="PN" lastIdx="1" clrIdx="0">
    <p:extLst>
      <p:ext uri="{19B8F6BF-5375-455C-9EA6-DF929625EA0E}">
        <p15:presenceInfo xmlns:p15="http://schemas.microsoft.com/office/powerpoint/2012/main" userId="a673e88aa0f3c2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08" autoAdjust="0"/>
    <p:restoredTop sz="94660"/>
  </p:normalViewPr>
  <p:slideViewPr>
    <p:cSldViewPr snapToGrid="0">
      <p:cViewPr varScale="1">
        <p:scale>
          <a:sx n="124" d="100"/>
          <a:sy n="124" d="100"/>
        </p:scale>
        <p:origin x="200" y="264"/>
      </p:cViewPr>
      <p:guideLst/>
    </p:cSldViewPr>
  </p:slideViewPr>
  <p:notesTextViewPr>
    <p:cViewPr>
      <p:scale>
        <a:sx n="1" d="1"/>
        <a:sy n="1" d="1"/>
      </p:scale>
      <p:origin x="0" y="0"/>
    </p:cViewPr>
  </p:notesTextViewPr>
  <p:sorterViewPr>
    <p:cViewPr>
      <p:scale>
        <a:sx n="100" d="100"/>
        <a:sy n="100" d="100"/>
      </p:scale>
      <p:origin x="0" y="-938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commentAuthors" Target="commentAuthor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DE8F66-6DC0-4A7A-8B77-CE543AB8653B}"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203082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DE8F66-6DC0-4A7A-8B77-CE543AB8653B}"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423099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DE8F66-6DC0-4A7A-8B77-CE543AB8653B}"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373618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DE8F66-6DC0-4A7A-8B77-CE543AB8653B}"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418332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DE8F66-6DC0-4A7A-8B77-CE543AB8653B}"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155020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DE8F66-6DC0-4A7A-8B77-CE543AB8653B}"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33507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DE8F66-6DC0-4A7A-8B77-CE543AB8653B}" type="datetimeFigureOut">
              <a:rPr lang="en-US" smtClean="0"/>
              <a:t>10/10/24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2563856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DE8F66-6DC0-4A7A-8B77-CE543AB8653B}" type="datetimeFigureOut">
              <a:rPr lang="en-US" smtClean="0"/>
              <a:t>10/10/24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3449519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E8F66-6DC0-4A7A-8B77-CE543AB8653B}" type="datetimeFigureOut">
              <a:rPr lang="en-US" smtClean="0"/>
              <a:t>10/10/24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288705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DE8F66-6DC0-4A7A-8B77-CE543AB8653B}"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996667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DE8F66-6DC0-4A7A-8B77-CE543AB8653B}"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B13C42-415C-4850-A3B2-DD63E84C81CE}" type="slidenum">
              <a:rPr lang="en-US" smtClean="0"/>
              <a:t>‹#›</a:t>
            </a:fld>
            <a:endParaRPr lang="en-US"/>
          </a:p>
        </p:txBody>
      </p:sp>
    </p:spTree>
    <p:extLst>
      <p:ext uri="{BB962C8B-B14F-4D97-AF65-F5344CB8AC3E}">
        <p14:creationId xmlns:p14="http://schemas.microsoft.com/office/powerpoint/2010/main" val="400454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DE8F66-6DC0-4A7A-8B77-CE543AB8653B}" type="datetimeFigureOut">
              <a:rPr lang="en-US" smtClean="0"/>
              <a:t>10/10/24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B13C42-415C-4850-A3B2-DD63E84C81CE}" type="slidenum">
              <a:rPr lang="en-US" smtClean="0"/>
              <a:t>‹#›</a:t>
            </a:fld>
            <a:endParaRPr lang="en-US"/>
          </a:p>
        </p:txBody>
      </p:sp>
    </p:spTree>
    <p:extLst>
      <p:ext uri="{BB962C8B-B14F-4D97-AF65-F5344CB8AC3E}">
        <p14:creationId xmlns:p14="http://schemas.microsoft.com/office/powerpoint/2010/main" val="2339400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1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1.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50.png"/></Relationships>
</file>

<file path=ppt/slides/_rels/slide1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80.png"/></Relationships>
</file>

<file path=ppt/slides/_rels/slide1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31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72.png"/></Relationships>
</file>

<file path=ppt/slides/_rels/slide1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20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51.png"/><Relationship Id="rId4" Type="http://schemas.openxmlformats.org/officeDocument/2006/relationships/image" Target="../media/image241.png"/></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71.png"/><Relationship Id="rId4" Type="http://schemas.openxmlformats.org/officeDocument/2006/relationships/image" Target="../media/image261.png"/></Relationships>
</file>

<file path=ppt/slides/_rels/slide21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91.png"/><Relationship Id="rId4" Type="http://schemas.openxmlformats.org/officeDocument/2006/relationships/image" Target="../media/image261.png"/></Relationships>
</file>

<file path=ppt/slides/_rels/slide212.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3.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a:t>Chapter 06</a:t>
            </a:r>
            <a:endParaRPr lang="en-US" sz="4800" dirty="0"/>
          </a:p>
        </p:txBody>
      </p:sp>
      <p:sp>
        <p:nvSpPr>
          <p:cNvPr id="3" name="Subtitle 2"/>
          <p:cNvSpPr>
            <a:spLocks noGrp="1"/>
          </p:cNvSpPr>
          <p:nvPr>
            <p:ph type="subTitle" idx="1"/>
          </p:nvPr>
        </p:nvSpPr>
        <p:spPr>
          <a:xfrm>
            <a:off x="1701421" y="3642981"/>
            <a:ext cx="9144000" cy="1655762"/>
          </a:xfrm>
        </p:spPr>
        <p:txBody>
          <a:bodyPr/>
          <a:lstStyle/>
          <a:p>
            <a:r>
              <a:rPr lang="en-US" sz="3200" b="1" dirty="0"/>
              <a:t>Dynamic Programming</a:t>
            </a:r>
            <a:endParaRPr lang="en-US" sz="3200" dirty="0"/>
          </a:p>
          <a:p>
            <a:endParaRPr lang="en-US" dirty="0"/>
          </a:p>
        </p:txBody>
      </p:sp>
    </p:spTree>
    <p:extLst>
      <p:ext uri="{BB962C8B-B14F-4D97-AF65-F5344CB8AC3E}">
        <p14:creationId xmlns:p14="http://schemas.microsoft.com/office/powerpoint/2010/main" val="313218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B0CB5-48D1-4536-9101-4F15E48E1A37}"/>
              </a:ext>
            </a:extLst>
          </p:cNvPr>
          <p:cNvSpPr txBox="1"/>
          <p:nvPr/>
        </p:nvSpPr>
        <p:spPr>
          <a:xfrm>
            <a:off x="1567284" y="666011"/>
            <a:ext cx="9266829" cy="600164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Expand binomials of the form (</a:t>
            </a:r>
            <a:r>
              <a:rPr lang="en-US" sz="2400" dirty="0" err="1">
                <a:latin typeface="Times New Roman" panose="02020603050405020304" pitchFamily="18" charset="0"/>
                <a:cs typeface="Times New Roman" panose="02020603050405020304" pitchFamily="18" charset="0"/>
              </a:rPr>
              <a:t>a+b</a:t>
            </a:r>
            <a:r>
              <a:rPr lang="en-US" sz="2400" dirty="0">
                <a:latin typeface="Times New Roman" panose="02020603050405020304" pitchFamily="18" charset="0"/>
                <a:cs typeface="Times New Roman" panose="02020603050405020304" pitchFamily="18" charset="0"/>
              </a:rPr>
              <a:t>)</a:t>
            </a:r>
            <a:r>
              <a:rPr lang="en-US" sz="2400" baseline="30000" dirty="0">
                <a:latin typeface="Times New Roman" panose="02020603050405020304" pitchFamily="18" charset="0"/>
                <a:cs typeface="Times New Roman" panose="02020603050405020304" pitchFamily="18" charset="0"/>
              </a:rPr>
              <a:t>n</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 b)</a:t>
            </a:r>
            <a:r>
              <a:rPr lang="en-US" sz="2400" baseline="30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 1</a:t>
            </a:r>
          </a:p>
          <a:p>
            <a:r>
              <a:rPr lang="en-US" sz="2400" dirty="0">
                <a:latin typeface="Times New Roman" panose="02020603050405020304" pitchFamily="18" charset="0"/>
                <a:cs typeface="Times New Roman" panose="02020603050405020304" pitchFamily="18" charset="0"/>
              </a:rPr>
              <a:t>(a + b)</a:t>
            </a:r>
            <a:r>
              <a:rPr lang="en-US" sz="2400"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a + b</a:t>
            </a:r>
          </a:p>
          <a:p>
            <a:r>
              <a:rPr lang="en-US" sz="2400" dirty="0">
                <a:latin typeface="Times New Roman" panose="02020603050405020304" pitchFamily="18" charset="0"/>
                <a:cs typeface="Times New Roman" panose="02020603050405020304" pitchFamily="18" charset="0"/>
              </a:rPr>
              <a:t>(a + b)</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+ 2ab + b</a:t>
            </a:r>
            <a:r>
              <a:rPr lang="en-US" sz="2400" baseline="30000" dirty="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 b)</a:t>
            </a:r>
            <a:r>
              <a:rPr lang="en-US" sz="2400" baseline="30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 a</a:t>
            </a:r>
            <a:r>
              <a:rPr lang="en-US" sz="2400" baseline="30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+ 3a</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b + 3ab</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b</a:t>
            </a:r>
            <a:r>
              <a:rPr lang="en-US" sz="2400" baseline="30000" dirty="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 b)</a:t>
            </a:r>
            <a:r>
              <a:rPr lang="en-US" sz="2400" baseline="30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 a</a:t>
            </a:r>
            <a:r>
              <a:rPr lang="en-US" sz="2400" baseline="30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+ 4a</a:t>
            </a:r>
            <a:r>
              <a:rPr lang="en-US" sz="2400" baseline="30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b + 6a</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2 </a:t>
            </a:r>
            <a:r>
              <a:rPr lang="en-US" sz="2400" dirty="0">
                <a:latin typeface="Times New Roman" panose="02020603050405020304" pitchFamily="18" charset="0"/>
                <a:cs typeface="Times New Roman" panose="02020603050405020304" pitchFamily="18" charset="0"/>
              </a:rPr>
              <a:t>+ 4ab</a:t>
            </a:r>
            <a:r>
              <a:rPr lang="en-US" sz="2400" baseline="30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 b</a:t>
            </a:r>
            <a:r>
              <a:rPr lang="en-US" sz="2400" baseline="30000" dirty="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 b)</a:t>
            </a:r>
            <a:r>
              <a:rPr lang="en-US" sz="2400" baseline="30000" dirty="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  = a</a:t>
            </a:r>
            <a:r>
              <a:rPr lang="en-US" sz="2400" baseline="30000" dirty="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 + 5a</a:t>
            </a:r>
            <a:r>
              <a:rPr lang="en-US" sz="2400" baseline="30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b + 10a</a:t>
            </a:r>
            <a:r>
              <a:rPr lang="en-US" sz="2400" baseline="30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+ 10a</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3 </a:t>
            </a:r>
            <a:r>
              <a:rPr lang="en-US" sz="2400" dirty="0">
                <a:latin typeface="Times New Roman" panose="02020603050405020304" pitchFamily="18" charset="0"/>
                <a:cs typeface="Times New Roman" panose="02020603050405020304" pitchFamily="18" charset="0"/>
              </a:rPr>
              <a:t>+ 5ab</a:t>
            </a:r>
            <a:r>
              <a:rPr lang="en-US" sz="2400" baseline="30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 b</a:t>
            </a:r>
            <a:r>
              <a:rPr lang="en-US" sz="2400" baseline="30000" dirty="0">
                <a:latin typeface="Times New Roman" panose="02020603050405020304" pitchFamily="18" charset="0"/>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Using Pascal’s Triangle-Written in a triangular array the coefficients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E0FBC1A-3F7E-4AC1-8F02-DC465D549A5A}"/>
              </a:ext>
            </a:extLst>
          </p:cNvPr>
          <p:cNvGraphicFramePr>
            <a:graphicFrameLocks noGrp="1"/>
          </p:cNvGraphicFramePr>
          <p:nvPr>
            <p:extLst>
              <p:ext uri="{D42A27DB-BD31-4B8C-83A1-F6EECF244321}">
                <p14:modId xmlns:p14="http://schemas.microsoft.com/office/powerpoint/2010/main" val="2205098667"/>
              </p:ext>
            </p:extLst>
          </p:nvPr>
        </p:nvGraphicFramePr>
        <p:xfrm>
          <a:off x="1664787" y="4168260"/>
          <a:ext cx="8461833" cy="2225040"/>
        </p:xfrm>
        <a:graphic>
          <a:graphicData uri="http://schemas.openxmlformats.org/drawingml/2006/table">
            <a:tbl>
              <a:tblPr firstRow="1" bandRow="1">
                <a:tableStyleId>{5C22544A-7EE6-4342-B048-85BDC9FD1C3A}</a:tableStyleId>
              </a:tblPr>
              <a:tblGrid>
                <a:gridCol w="1069704">
                  <a:extLst>
                    <a:ext uri="{9D8B030D-6E8A-4147-A177-3AD203B41FA5}">
                      <a16:colId xmlns:a16="http://schemas.microsoft.com/office/drawing/2014/main" val="2113375288"/>
                    </a:ext>
                  </a:extLst>
                </a:gridCol>
                <a:gridCol w="523854">
                  <a:extLst>
                    <a:ext uri="{9D8B030D-6E8A-4147-A177-3AD203B41FA5}">
                      <a16:colId xmlns:a16="http://schemas.microsoft.com/office/drawing/2014/main" val="3372444068"/>
                    </a:ext>
                  </a:extLst>
                </a:gridCol>
                <a:gridCol w="514420">
                  <a:extLst>
                    <a:ext uri="{9D8B030D-6E8A-4147-A177-3AD203B41FA5}">
                      <a16:colId xmlns:a16="http://schemas.microsoft.com/office/drawing/2014/main" val="1820687904"/>
                    </a:ext>
                  </a:extLst>
                </a:gridCol>
                <a:gridCol w="514420">
                  <a:extLst>
                    <a:ext uri="{9D8B030D-6E8A-4147-A177-3AD203B41FA5}">
                      <a16:colId xmlns:a16="http://schemas.microsoft.com/office/drawing/2014/main" val="38129149"/>
                    </a:ext>
                  </a:extLst>
                </a:gridCol>
                <a:gridCol w="514420">
                  <a:extLst>
                    <a:ext uri="{9D8B030D-6E8A-4147-A177-3AD203B41FA5}">
                      <a16:colId xmlns:a16="http://schemas.microsoft.com/office/drawing/2014/main" val="224190954"/>
                    </a:ext>
                  </a:extLst>
                </a:gridCol>
                <a:gridCol w="514420">
                  <a:extLst>
                    <a:ext uri="{9D8B030D-6E8A-4147-A177-3AD203B41FA5}">
                      <a16:colId xmlns:a16="http://schemas.microsoft.com/office/drawing/2014/main" val="520180855"/>
                    </a:ext>
                  </a:extLst>
                </a:gridCol>
                <a:gridCol w="514420">
                  <a:extLst>
                    <a:ext uri="{9D8B030D-6E8A-4147-A177-3AD203B41FA5}">
                      <a16:colId xmlns:a16="http://schemas.microsoft.com/office/drawing/2014/main" val="757831396"/>
                    </a:ext>
                  </a:extLst>
                </a:gridCol>
                <a:gridCol w="514420">
                  <a:extLst>
                    <a:ext uri="{9D8B030D-6E8A-4147-A177-3AD203B41FA5}">
                      <a16:colId xmlns:a16="http://schemas.microsoft.com/office/drawing/2014/main" val="1276917152"/>
                    </a:ext>
                  </a:extLst>
                </a:gridCol>
                <a:gridCol w="514420">
                  <a:extLst>
                    <a:ext uri="{9D8B030D-6E8A-4147-A177-3AD203B41FA5}">
                      <a16:colId xmlns:a16="http://schemas.microsoft.com/office/drawing/2014/main" val="3432036270"/>
                    </a:ext>
                  </a:extLst>
                </a:gridCol>
                <a:gridCol w="514420">
                  <a:extLst>
                    <a:ext uri="{9D8B030D-6E8A-4147-A177-3AD203B41FA5}">
                      <a16:colId xmlns:a16="http://schemas.microsoft.com/office/drawing/2014/main" val="3265084812"/>
                    </a:ext>
                  </a:extLst>
                </a:gridCol>
                <a:gridCol w="514420">
                  <a:extLst>
                    <a:ext uri="{9D8B030D-6E8A-4147-A177-3AD203B41FA5}">
                      <a16:colId xmlns:a16="http://schemas.microsoft.com/office/drawing/2014/main" val="3085049474"/>
                    </a:ext>
                  </a:extLst>
                </a:gridCol>
                <a:gridCol w="514420">
                  <a:extLst>
                    <a:ext uri="{9D8B030D-6E8A-4147-A177-3AD203B41FA5}">
                      <a16:colId xmlns:a16="http://schemas.microsoft.com/office/drawing/2014/main" val="3939947793"/>
                    </a:ext>
                  </a:extLst>
                </a:gridCol>
                <a:gridCol w="514420">
                  <a:extLst>
                    <a:ext uri="{9D8B030D-6E8A-4147-A177-3AD203B41FA5}">
                      <a16:colId xmlns:a16="http://schemas.microsoft.com/office/drawing/2014/main" val="554438439"/>
                    </a:ext>
                  </a:extLst>
                </a:gridCol>
                <a:gridCol w="514420">
                  <a:extLst>
                    <a:ext uri="{9D8B030D-6E8A-4147-A177-3AD203B41FA5}">
                      <a16:colId xmlns:a16="http://schemas.microsoft.com/office/drawing/2014/main" val="760078576"/>
                    </a:ext>
                  </a:extLst>
                </a:gridCol>
                <a:gridCol w="695235">
                  <a:extLst>
                    <a:ext uri="{9D8B030D-6E8A-4147-A177-3AD203B41FA5}">
                      <a16:colId xmlns:a16="http://schemas.microsoft.com/office/drawing/2014/main" val="876655861"/>
                    </a:ext>
                  </a:extLst>
                </a:gridCol>
              </a:tblGrid>
              <a:tr h="370840">
                <a:tc>
                  <a:txBody>
                    <a:bodyPr/>
                    <a:lstStyle/>
                    <a:p>
                      <a:r>
                        <a:rPr lang="en-US" sz="1800" b="0" dirty="0">
                          <a:solidFill>
                            <a:schemeClr val="tx1"/>
                          </a:solidFill>
                          <a:latin typeface="Times New Roman" panose="02020603050405020304" pitchFamily="18" charset="0"/>
                          <a:cs typeface="Times New Roman" panose="02020603050405020304" pitchFamily="18" charset="0"/>
                        </a:rPr>
                        <a:t>(a + b)</a:t>
                      </a:r>
                      <a:r>
                        <a:rPr lang="en-US" sz="1800" b="0" baseline="30000" dirty="0">
                          <a:solidFill>
                            <a:schemeClr val="tx1"/>
                          </a:solidFill>
                          <a:latin typeface="Times New Roman" panose="02020603050405020304" pitchFamily="18" charset="0"/>
                          <a:cs typeface="Times New Roman" panose="02020603050405020304" pitchFamily="18" charset="0"/>
                        </a:rPr>
                        <a:t>0</a:t>
                      </a:r>
                      <a:r>
                        <a:rPr lang="en-US" sz="1800" b="0" dirty="0">
                          <a:solidFill>
                            <a:schemeClr val="tx1"/>
                          </a:solidFill>
                          <a:latin typeface="Times New Roman" panose="02020603050405020304" pitchFamily="18" charset="0"/>
                          <a:cs typeface="Times New Roman" panose="02020603050405020304" pitchFamily="18" charset="0"/>
                        </a:rPr>
                        <a:t> </a:t>
                      </a: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a:solidFill>
                          <a:schemeClr val="tx1"/>
                        </a:solidFill>
                      </a:endParaRPr>
                    </a:p>
                  </a:txBody>
                  <a:tcPr/>
                </a:tc>
                <a:tc>
                  <a:txBody>
                    <a:bodyPr/>
                    <a:lstStyle/>
                    <a:p>
                      <a:pPr algn="ctr"/>
                      <a:endParaRPr lang="en-US" b="0">
                        <a:solidFill>
                          <a:schemeClr val="tx1"/>
                        </a:solidFill>
                      </a:endParaRPr>
                    </a:p>
                  </a:txBody>
                  <a:tcPr/>
                </a:tc>
                <a:tc>
                  <a:txBody>
                    <a:bodyPr/>
                    <a:lstStyle/>
                    <a:p>
                      <a:pPr algn="ctr"/>
                      <a:endParaRPr lang="en-US" b="0">
                        <a:solidFill>
                          <a:schemeClr val="tx1"/>
                        </a:solidFill>
                      </a:endParaRPr>
                    </a:p>
                  </a:txBody>
                  <a:tcPr/>
                </a:tc>
                <a:tc>
                  <a:txBody>
                    <a:bodyPr/>
                    <a:lstStyle/>
                    <a:p>
                      <a:endParaRPr lang="en-US" b="0" dirty="0">
                        <a:solidFill>
                          <a:schemeClr val="tx1"/>
                        </a:solidFill>
                      </a:endParaRPr>
                    </a:p>
                  </a:txBody>
                  <a:tcPr/>
                </a:tc>
                <a:tc>
                  <a:txBody>
                    <a:bodyPr/>
                    <a:lstStyle/>
                    <a:p>
                      <a:r>
                        <a:rPr lang="en-US" b="0" dirty="0">
                          <a:solidFill>
                            <a:schemeClr val="tx1"/>
                          </a:solidFill>
                        </a:rPr>
                        <a:t>n=0</a:t>
                      </a:r>
                    </a:p>
                  </a:txBody>
                  <a:tcPr/>
                </a:tc>
                <a:extLst>
                  <a:ext uri="{0D108BD9-81ED-4DB2-BD59-A6C34878D82A}">
                    <a16:rowId xmlns:a16="http://schemas.microsoft.com/office/drawing/2014/main" val="2172396824"/>
                  </a:ext>
                </a:extLst>
              </a:tr>
              <a:tr h="370840">
                <a:tc>
                  <a:txBody>
                    <a:bodyPr/>
                    <a:lstStyle/>
                    <a:p>
                      <a:r>
                        <a:rPr lang="en-US" sz="1800" dirty="0">
                          <a:latin typeface="Times New Roman" panose="02020603050405020304" pitchFamily="18" charset="0"/>
                          <a:cs typeface="Times New Roman" panose="02020603050405020304" pitchFamily="18" charset="0"/>
                        </a:rPr>
                        <a:t>(a + b)</a:t>
                      </a:r>
                      <a:r>
                        <a:rPr lang="en-US" sz="1800" baseline="30000"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a:t>
                      </a:r>
                      <a:endParaRPr lang="en-US" b="0" dirty="0">
                        <a:solidFill>
                          <a:schemeClr val="tx1"/>
                        </a:solidFill>
                      </a:endParaRPr>
                    </a:p>
                  </a:txBody>
                  <a:tcPr/>
                </a:tc>
                <a:tc>
                  <a:txBody>
                    <a:bodyPr/>
                    <a:lstStyle/>
                    <a:p>
                      <a:pPr algn="ctr"/>
                      <a:endParaRPr lang="en-US" b="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n=1</a:t>
                      </a:r>
                    </a:p>
                  </a:txBody>
                  <a:tcPr/>
                </a:tc>
                <a:extLst>
                  <a:ext uri="{0D108BD9-81ED-4DB2-BD59-A6C34878D82A}">
                    <a16:rowId xmlns:a16="http://schemas.microsoft.com/office/drawing/2014/main" val="1483438095"/>
                  </a:ext>
                </a:extLst>
              </a:tr>
              <a:tr h="370840">
                <a:tc>
                  <a:txBody>
                    <a:bodyPr/>
                    <a:lstStyle/>
                    <a:p>
                      <a:r>
                        <a:rPr lang="en-US" sz="1800" dirty="0">
                          <a:latin typeface="Times New Roman" panose="02020603050405020304" pitchFamily="18" charset="0"/>
                          <a:cs typeface="Times New Roman" panose="02020603050405020304" pitchFamily="18" charset="0"/>
                        </a:rPr>
                        <a:t>(a + b)</a:t>
                      </a:r>
                      <a:r>
                        <a:rPr lang="en-US" sz="1800" baseline="30000"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a:t>
                      </a:r>
                      <a:endParaRPr lang="en-US" b="0" dirty="0">
                        <a:solidFill>
                          <a:schemeClr val="tx1"/>
                        </a:solidFill>
                      </a:endParaRPr>
                    </a:p>
                  </a:txBody>
                  <a:tcPr/>
                </a:tc>
                <a:tc>
                  <a:txBody>
                    <a:bodyPr/>
                    <a:lstStyle/>
                    <a:p>
                      <a:pPr algn="ctr"/>
                      <a:endParaRPr lang="en-US" b="0">
                        <a:solidFill>
                          <a:schemeClr val="tx1"/>
                        </a:solidFill>
                      </a:endParaRPr>
                    </a:p>
                  </a:txBody>
                  <a:tcPr/>
                </a:tc>
                <a:tc>
                  <a:txBody>
                    <a:bodyPr/>
                    <a:lstStyle/>
                    <a:p>
                      <a:pPr algn="ctr"/>
                      <a:endParaRPr lang="en-US" b="0">
                        <a:solidFill>
                          <a:schemeClr val="tx1"/>
                        </a:solidFill>
                      </a:endParaRPr>
                    </a:p>
                  </a:txBody>
                  <a:tcPr/>
                </a:tc>
                <a:tc>
                  <a:txBody>
                    <a:bodyPr/>
                    <a:lstStyle/>
                    <a:p>
                      <a:pPr algn="ctr"/>
                      <a:endParaRPr lang="en-US" b="0">
                        <a:solidFill>
                          <a:schemeClr val="tx1"/>
                        </a:solidFill>
                      </a:endParaRP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dirty="0">
                        <a:solidFill>
                          <a:schemeClr val="tx1"/>
                        </a:solidFill>
                      </a:endParaRPr>
                    </a:p>
                  </a:txBody>
                  <a:tcPr/>
                </a:tc>
                <a:tc>
                  <a:txBody>
                    <a:bodyPr/>
                    <a:lstStyle/>
                    <a:p>
                      <a:pPr algn="ctr"/>
                      <a:r>
                        <a:rPr lang="en-US" b="0" dirty="0">
                          <a:solidFill>
                            <a:schemeClr val="tx1"/>
                          </a:solidFill>
                        </a:rPr>
                        <a:t>2</a:t>
                      </a:r>
                    </a:p>
                  </a:txBody>
                  <a:tcPr/>
                </a:tc>
                <a:tc>
                  <a:txBody>
                    <a:bodyPr/>
                    <a:lstStyle/>
                    <a:p>
                      <a:pPr algn="ctr"/>
                      <a:endParaRPr lang="en-US" b="0" dirty="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pPr algn="ctr"/>
                      <a:endParaRPr lang="en-US" b="0">
                        <a:solidFill>
                          <a:schemeClr val="tx1"/>
                        </a:solidFill>
                      </a:endParaRPr>
                    </a:p>
                  </a:txBody>
                  <a:tcPr/>
                </a:tc>
                <a:tc>
                  <a:txBody>
                    <a:bodyPr/>
                    <a:lstStyle/>
                    <a:p>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n=2</a:t>
                      </a:r>
                    </a:p>
                  </a:txBody>
                  <a:tcPr/>
                </a:tc>
                <a:extLst>
                  <a:ext uri="{0D108BD9-81ED-4DB2-BD59-A6C34878D82A}">
                    <a16:rowId xmlns:a16="http://schemas.microsoft.com/office/drawing/2014/main" val="1701262890"/>
                  </a:ext>
                </a:extLst>
              </a:tr>
              <a:tr h="370840">
                <a:tc>
                  <a:txBody>
                    <a:bodyPr/>
                    <a:lstStyle/>
                    <a:p>
                      <a:r>
                        <a:rPr lang="en-US" sz="1800" dirty="0">
                          <a:latin typeface="Times New Roman" panose="02020603050405020304" pitchFamily="18" charset="0"/>
                          <a:cs typeface="Times New Roman" panose="02020603050405020304" pitchFamily="18" charset="0"/>
                        </a:rPr>
                        <a:t>(a + b)</a:t>
                      </a:r>
                      <a:r>
                        <a:rPr lang="en-US" sz="1800" baseline="30000"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a:t>
                      </a:r>
                      <a:endParaRPr lang="en-US" b="0" dirty="0">
                        <a:solidFill>
                          <a:schemeClr val="tx1"/>
                        </a:solidFill>
                      </a:endParaRPr>
                    </a:p>
                  </a:txBody>
                  <a:tcPr/>
                </a:tc>
                <a:tc>
                  <a:txBody>
                    <a:bodyPr/>
                    <a:lstStyle/>
                    <a:p>
                      <a:pPr algn="ctr"/>
                      <a:endParaRPr lang="en-US" b="0">
                        <a:solidFill>
                          <a:schemeClr val="tx1"/>
                        </a:solidFill>
                      </a:endParaRPr>
                    </a:p>
                  </a:txBody>
                  <a:tcPr/>
                </a:tc>
                <a:tc>
                  <a:txBody>
                    <a:bodyPr/>
                    <a:lstStyle/>
                    <a:p>
                      <a:pPr algn="ctr"/>
                      <a:endParaRPr lang="en-US" b="0">
                        <a:solidFill>
                          <a:schemeClr val="tx1"/>
                        </a:solidFill>
                      </a:endParaRP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dirty="0">
                        <a:solidFill>
                          <a:schemeClr val="tx1"/>
                        </a:solidFill>
                      </a:endParaRPr>
                    </a:p>
                  </a:txBody>
                  <a:tcPr/>
                </a:tc>
                <a:tc>
                  <a:txBody>
                    <a:bodyPr/>
                    <a:lstStyle/>
                    <a:p>
                      <a:pPr algn="ctr"/>
                      <a:r>
                        <a:rPr lang="en-US" b="0" dirty="0">
                          <a:solidFill>
                            <a:schemeClr val="tx1"/>
                          </a:solidFill>
                        </a:rPr>
                        <a:t>3</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3</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dirty="0">
                        <a:solidFill>
                          <a:schemeClr val="tx1"/>
                        </a:solidFill>
                      </a:endParaRPr>
                    </a:p>
                  </a:txBody>
                  <a:tcPr/>
                </a:tc>
                <a:tc>
                  <a:txBody>
                    <a:bodyPr/>
                    <a:lstStyle/>
                    <a:p>
                      <a:pPr algn="ctr"/>
                      <a:endParaRPr lang="en-US" b="0" dirty="0">
                        <a:solidFill>
                          <a:schemeClr val="tx1"/>
                        </a:solidFill>
                      </a:endParaRPr>
                    </a:p>
                  </a:txBody>
                  <a:tcPr/>
                </a:tc>
                <a:tc>
                  <a:txBody>
                    <a:bodyPr/>
                    <a:lstStyle/>
                    <a:p>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n=3</a:t>
                      </a:r>
                    </a:p>
                  </a:txBody>
                  <a:tcPr/>
                </a:tc>
                <a:extLst>
                  <a:ext uri="{0D108BD9-81ED-4DB2-BD59-A6C34878D82A}">
                    <a16:rowId xmlns:a16="http://schemas.microsoft.com/office/drawing/2014/main" val="4097022471"/>
                  </a:ext>
                </a:extLst>
              </a:tr>
              <a:tr h="370840">
                <a:tc>
                  <a:txBody>
                    <a:bodyPr/>
                    <a:lstStyle/>
                    <a:p>
                      <a:r>
                        <a:rPr lang="en-US" sz="1800" dirty="0">
                          <a:latin typeface="Times New Roman" panose="02020603050405020304" pitchFamily="18" charset="0"/>
                          <a:cs typeface="Times New Roman" panose="02020603050405020304" pitchFamily="18" charset="0"/>
                        </a:rPr>
                        <a:t>(a + b)</a:t>
                      </a:r>
                      <a:r>
                        <a:rPr lang="en-US" sz="1800" baseline="30000" dirty="0">
                          <a:latin typeface="Times New Roman" panose="02020603050405020304" pitchFamily="18" charset="0"/>
                          <a:cs typeface="Times New Roman" panose="02020603050405020304" pitchFamily="18" charset="0"/>
                        </a:rPr>
                        <a:t>4</a:t>
                      </a:r>
                      <a:r>
                        <a:rPr lang="en-US" sz="1800" dirty="0">
                          <a:latin typeface="Times New Roman" panose="02020603050405020304" pitchFamily="18" charset="0"/>
                          <a:cs typeface="Times New Roman" panose="02020603050405020304" pitchFamily="18" charset="0"/>
                        </a:rPr>
                        <a:t> </a:t>
                      </a:r>
                      <a:endParaRPr lang="en-US" b="0" dirty="0">
                        <a:solidFill>
                          <a:schemeClr val="tx1"/>
                        </a:solidFill>
                      </a:endParaRPr>
                    </a:p>
                  </a:txBody>
                  <a:tcPr/>
                </a:tc>
                <a:tc>
                  <a:txBody>
                    <a:bodyPr/>
                    <a:lstStyle/>
                    <a:p>
                      <a:pPr algn="ctr"/>
                      <a:endParaRPr lang="en-US" b="0">
                        <a:solidFill>
                          <a:schemeClr val="tx1"/>
                        </a:solidFill>
                      </a:endParaRP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dirty="0">
                        <a:solidFill>
                          <a:schemeClr val="tx1"/>
                        </a:solidFill>
                      </a:endParaRPr>
                    </a:p>
                  </a:txBody>
                  <a:tcPr/>
                </a:tc>
                <a:tc>
                  <a:txBody>
                    <a:bodyPr/>
                    <a:lstStyle/>
                    <a:p>
                      <a:pPr algn="ctr"/>
                      <a:r>
                        <a:rPr lang="en-US" b="0" dirty="0">
                          <a:solidFill>
                            <a:schemeClr val="tx1"/>
                          </a:solidFill>
                        </a:rPr>
                        <a:t>4</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6</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4</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dirty="0">
                        <a:solidFill>
                          <a:schemeClr val="tx1"/>
                        </a:solidFill>
                      </a:endParaRPr>
                    </a:p>
                  </a:txBody>
                  <a:tcPr/>
                </a:tc>
                <a:tc>
                  <a:txBody>
                    <a:bodyPr/>
                    <a:lstStyle/>
                    <a:p>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n=4</a:t>
                      </a:r>
                    </a:p>
                  </a:txBody>
                  <a:tcPr/>
                </a:tc>
                <a:extLst>
                  <a:ext uri="{0D108BD9-81ED-4DB2-BD59-A6C34878D82A}">
                    <a16:rowId xmlns:a16="http://schemas.microsoft.com/office/drawing/2014/main" val="1655408838"/>
                  </a:ext>
                </a:extLst>
              </a:tr>
              <a:tr h="370840">
                <a:tc>
                  <a:txBody>
                    <a:bodyPr/>
                    <a:lstStyle/>
                    <a:p>
                      <a:r>
                        <a:rPr lang="en-US" sz="1800" dirty="0">
                          <a:latin typeface="Times New Roman" panose="02020603050405020304" pitchFamily="18" charset="0"/>
                          <a:cs typeface="Times New Roman" panose="02020603050405020304" pitchFamily="18" charset="0"/>
                        </a:rPr>
                        <a:t>(a + b)</a:t>
                      </a:r>
                      <a:r>
                        <a:rPr lang="en-US" sz="1800" baseline="30000" dirty="0">
                          <a:latin typeface="Times New Roman" panose="02020603050405020304" pitchFamily="18" charset="0"/>
                          <a:cs typeface="Times New Roman" panose="02020603050405020304" pitchFamily="18" charset="0"/>
                        </a:rPr>
                        <a:t>5</a:t>
                      </a:r>
                      <a:r>
                        <a:rPr lang="en-US" sz="1800" dirty="0">
                          <a:latin typeface="Times New Roman" panose="02020603050405020304" pitchFamily="18" charset="0"/>
                          <a:cs typeface="Times New Roman" panose="02020603050405020304" pitchFamily="18" charset="0"/>
                        </a:rPr>
                        <a:t> </a:t>
                      </a:r>
                      <a:endParaRPr lang="en-US" b="0" dirty="0">
                        <a:solidFill>
                          <a:schemeClr val="tx1"/>
                        </a:solidFill>
                      </a:endParaRP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5</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10</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10</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5</a:t>
                      </a:r>
                    </a:p>
                  </a:txBody>
                  <a:tcPr/>
                </a:tc>
                <a:tc>
                  <a:txBody>
                    <a:bodyPr/>
                    <a:lstStyle/>
                    <a:p>
                      <a:pPr algn="ctr"/>
                      <a:endParaRPr lang="en-US" b="0">
                        <a:solidFill>
                          <a:schemeClr val="tx1"/>
                        </a:solidFill>
                      </a:endParaRPr>
                    </a:p>
                  </a:txBody>
                  <a:tcPr/>
                </a:tc>
                <a:tc>
                  <a:txBody>
                    <a:bodyPr/>
                    <a:lstStyle/>
                    <a:p>
                      <a:pPr algn="ctr"/>
                      <a:r>
                        <a:rPr lang="en-US" b="0" dirty="0">
                          <a:solidFill>
                            <a:schemeClr val="tx1"/>
                          </a:solidFill>
                        </a:rPr>
                        <a:t>1</a:t>
                      </a:r>
                    </a:p>
                  </a:txBody>
                  <a:tcPr/>
                </a:tc>
                <a:tc>
                  <a:txBody>
                    <a:bodyPr/>
                    <a:lstStyle/>
                    <a:p>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n=5</a:t>
                      </a:r>
                    </a:p>
                  </a:txBody>
                  <a:tcPr/>
                </a:tc>
                <a:extLst>
                  <a:ext uri="{0D108BD9-81ED-4DB2-BD59-A6C34878D82A}">
                    <a16:rowId xmlns:a16="http://schemas.microsoft.com/office/drawing/2014/main" val="3374027163"/>
                  </a:ext>
                </a:extLst>
              </a:tr>
            </a:tbl>
          </a:graphicData>
        </a:graphic>
      </p:graphicFrame>
    </p:spTree>
    <p:extLst>
      <p:ext uri="{BB962C8B-B14F-4D97-AF65-F5344CB8AC3E}">
        <p14:creationId xmlns:p14="http://schemas.microsoft.com/office/powerpoint/2010/main" val="5237011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05"/>
          <p:cNvSpPr>
            <a:spLocks/>
          </p:cNvSpPr>
          <p:nvPr/>
        </p:nvSpPr>
        <p:spPr bwMode="auto">
          <a:xfrm>
            <a:off x="2525486" y="2362364"/>
            <a:ext cx="165451" cy="1911894"/>
          </a:xfrm>
          <a:prstGeom prst="leftBracket">
            <a:avLst>
              <a:gd name="adj" fmla="val 12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r>
              <a:rPr lang="en-US" dirty="0"/>
              <a:t> </a:t>
            </a:r>
          </a:p>
        </p:txBody>
      </p:sp>
      <p:cxnSp>
        <p:nvCxnSpPr>
          <p:cNvPr id="6" name="AutoShape 207"/>
          <p:cNvCxnSpPr>
            <a:cxnSpLocks noChangeShapeType="1"/>
          </p:cNvCxnSpPr>
          <p:nvPr/>
        </p:nvCxnSpPr>
        <p:spPr bwMode="auto">
          <a:xfrm flipV="1">
            <a:off x="3266766" y="3298943"/>
            <a:ext cx="1361" cy="43102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AutoShape 208"/>
          <p:cNvCxnSpPr>
            <a:cxnSpLocks noChangeShapeType="1"/>
          </p:cNvCxnSpPr>
          <p:nvPr/>
        </p:nvCxnSpPr>
        <p:spPr bwMode="auto">
          <a:xfrm>
            <a:off x="3360009" y="3887127"/>
            <a:ext cx="838767" cy="255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 name="AutoShape 211"/>
          <p:cNvSpPr>
            <a:spLocks noChangeArrowheads="1"/>
          </p:cNvSpPr>
          <p:nvPr/>
        </p:nvSpPr>
        <p:spPr bwMode="auto">
          <a:xfrm>
            <a:off x="5650759" y="3093340"/>
            <a:ext cx="304800" cy="133350"/>
          </a:xfrm>
          <a:prstGeom prst="rightArrow">
            <a:avLst>
              <a:gd name="adj1" fmla="val 50000"/>
              <a:gd name="adj2" fmla="val 5714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 name="AutoShape 223"/>
          <p:cNvSpPr>
            <a:spLocks/>
          </p:cNvSpPr>
          <p:nvPr/>
        </p:nvSpPr>
        <p:spPr bwMode="auto">
          <a:xfrm>
            <a:off x="7629296" y="2328779"/>
            <a:ext cx="146003" cy="1945479"/>
          </a:xfrm>
          <a:prstGeom prst="leftBracket">
            <a:avLst>
              <a:gd name="adj" fmla="val 9930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0" name="AutoShape 224"/>
          <p:cNvSpPr>
            <a:spLocks/>
          </p:cNvSpPr>
          <p:nvPr/>
        </p:nvSpPr>
        <p:spPr bwMode="auto">
          <a:xfrm>
            <a:off x="10094813" y="2332852"/>
            <a:ext cx="146003" cy="1941406"/>
          </a:xfrm>
          <a:prstGeom prst="rightBracket">
            <a:avLst>
              <a:gd name="adj" fmla="val 12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7" name="Rectangle 17"/>
          <p:cNvSpPr>
            <a:spLocks noChangeArrowheads="1"/>
          </p:cNvSpPr>
          <p:nvPr/>
        </p:nvSpPr>
        <p:spPr bwMode="auto">
          <a:xfrm>
            <a:off x="1203959" y="1523679"/>
            <a:ext cx="895148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p>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j	     k			                       j              k</a:t>
            </a:r>
          </a:p>
          <a:p>
            <a:pPr lvl="0" eaLnBrk="0" fontAlgn="base" hangingPunct="0">
              <a:spcBef>
                <a:spcPct val="0"/>
              </a:spcBef>
              <a:spcAft>
                <a:spcPct val="0"/>
              </a:spcAft>
            </a:pPr>
            <a:endPar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lvl="0" eaLnBrk="0" fontAlgn="base" hangingPunct="0">
              <a:spcBef>
                <a:spcPct val="0"/>
              </a:spcBef>
              <a:spcAft>
                <a:spcPct val="0"/>
              </a:spcAft>
            </a:pPr>
            <a:endParaRPr lang="en-US" altLang="zh-CN"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a:t>
            </a:r>
            <a:r>
              <a:rPr kumimoji="0" lang="en-US" altLang="zh-CN" sz="2200" b="0" i="0" u="none" strike="noStrike" cap="none" normalizeH="0" baseline="3000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(k-1)</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k      	  	</a:t>
            </a: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a:t>
            </a:r>
            <a:r>
              <a:rPr kumimoji="0" lang="en-US" altLang="zh-CN" sz="2200" b="0" i="0" u="none" strike="noStrike" cap="none" normalizeH="0" baseline="3000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k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200" b="0" i="0" u="none" strike="noStrike" cap="none" normalizeH="0" baseline="0" dirty="0" err="1">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0                                                          </a:t>
            </a:r>
            <a:r>
              <a:rPr kumimoji="0" lang="en-US" altLang="zh-CN" sz="2200" b="0" i="0" u="none" strike="noStrike" cap="none" normalizeH="0" baseline="0" dirty="0" err="1">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3" name="AutoShape 205"/>
          <p:cNvSpPr>
            <a:spLocks/>
          </p:cNvSpPr>
          <p:nvPr/>
        </p:nvSpPr>
        <p:spPr bwMode="auto">
          <a:xfrm flipH="1">
            <a:off x="4960782" y="2362364"/>
            <a:ext cx="158311" cy="1911894"/>
          </a:xfrm>
          <a:prstGeom prst="leftBracket">
            <a:avLst>
              <a:gd name="adj" fmla="val 12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4" name="Rectangle 33"/>
          <p:cNvSpPr/>
          <p:nvPr/>
        </p:nvSpPr>
        <p:spPr>
          <a:xfrm>
            <a:off x="1728006" y="5204630"/>
            <a:ext cx="7404424" cy="430887"/>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8.12   Rule for changing zeros in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Rectangle 19">
            <a:extLst>
              <a:ext uri="{FF2B5EF4-FFF2-40B4-BE49-F238E27FC236}">
                <a16:creationId xmlns:a16="http://schemas.microsoft.com/office/drawing/2014/main" id="{5808EBE0-3398-42E4-8621-9AD389078D5C}"/>
              </a:ext>
            </a:extLst>
          </p:cNvPr>
          <p:cNvSpPr/>
          <p:nvPr/>
        </p:nvSpPr>
        <p:spPr>
          <a:xfrm>
            <a:off x="1497012" y="369687"/>
            <a:ext cx="3403945" cy="553998"/>
          </a:xfrm>
          <a:prstGeom prst="rect">
            <a:avLst/>
          </a:prstGeom>
        </p:spPr>
        <p:txBody>
          <a:bodyPr wrap="none">
            <a:spAutoFit/>
          </a:bodyPr>
          <a:lstStyle/>
          <a:p>
            <a:r>
              <a:rPr lang="en-US" sz="3000" dirty="0" err="1">
                <a:solidFill>
                  <a:srgbClr val="000000"/>
                </a:solidFill>
                <a:ea typeface="Microsoft YaHei" panose="020B0503020204020204" pitchFamily="34" charset="-122"/>
                <a:cs typeface="Times New Roman" panose="02020603050405020304" pitchFamily="18" charset="0"/>
              </a:rPr>
              <a:t>Warshall’s</a:t>
            </a:r>
            <a:r>
              <a:rPr lang="en-US" sz="3000" dirty="0">
                <a:solidFill>
                  <a:srgbClr val="000000"/>
                </a:solidFill>
                <a:ea typeface="Microsoft YaHei" panose="020B0503020204020204" pitchFamily="34" charset="-122"/>
                <a:cs typeface="Times New Roman" panose="02020603050405020304" pitchFamily="18" charset="0"/>
              </a:rPr>
              <a:t> Algorithm</a:t>
            </a:r>
          </a:p>
        </p:txBody>
      </p:sp>
      <p:sp>
        <p:nvSpPr>
          <p:cNvPr id="5" name="TextBox 4">
            <a:extLst>
              <a:ext uri="{FF2B5EF4-FFF2-40B4-BE49-F238E27FC236}">
                <a16:creationId xmlns:a16="http://schemas.microsoft.com/office/drawing/2014/main" id="{7AA217CF-D9B9-4E2B-812F-539DB8716B07}"/>
              </a:ext>
            </a:extLst>
          </p:cNvPr>
          <p:cNvSpPr txBox="1"/>
          <p:nvPr/>
        </p:nvSpPr>
        <p:spPr>
          <a:xfrm>
            <a:off x="1728006" y="1375001"/>
            <a:ext cx="6465552" cy="461665"/>
          </a:xfrm>
          <a:prstGeom prst="rect">
            <a:avLst/>
          </a:prstGeom>
          <a:noFill/>
        </p:spPr>
        <p:txBody>
          <a:bodyPr wrap="square" rtlCol="0">
            <a:spAutoFit/>
          </a:bodyPr>
          <a:lstStyle/>
          <a:p>
            <a:r>
              <a:rPr lang="en-US" sz="2400" dirty="0" err="1"/>
              <a:t>i</a:t>
            </a:r>
            <a:r>
              <a:rPr lang="en-US" sz="2400" dirty="0"/>
              <a:t>             k            j   implies that  </a:t>
            </a:r>
            <a:r>
              <a:rPr lang="en-US" sz="2400" dirty="0" err="1"/>
              <a:t>i</a:t>
            </a:r>
            <a:r>
              <a:rPr lang="en-US" sz="2400" dirty="0"/>
              <a:t>           k            j </a:t>
            </a:r>
          </a:p>
        </p:txBody>
      </p:sp>
      <p:cxnSp>
        <p:nvCxnSpPr>
          <p:cNvPr id="16" name="Straight Arrow Connector 15">
            <a:extLst>
              <a:ext uri="{FF2B5EF4-FFF2-40B4-BE49-F238E27FC236}">
                <a16:creationId xmlns:a16="http://schemas.microsoft.com/office/drawing/2014/main" id="{4FE48F45-E2DF-4C6B-8F8A-40B397CF6D2B}"/>
              </a:ext>
            </a:extLst>
          </p:cNvPr>
          <p:cNvCxnSpPr/>
          <p:nvPr/>
        </p:nvCxnSpPr>
        <p:spPr>
          <a:xfrm>
            <a:off x="2081349" y="1626494"/>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0B69A8-9604-4E18-B27C-2031510D50A4}"/>
              </a:ext>
            </a:extLst>
          </p:cNvPr>
          <p:cNvCxnSpPr/>
          <p:nvPr/>
        </p:nvCxnSpPr>
        <p:spPr>
          <a:xfrm>
            <a:off x="3062423" y="1626494"/>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C2BAF5-CF61-45A8-9F71-3581C703DD4D}"/>
              </a:ext>
            </a:extLst>
          </p:cNvPr>
          <p:cNvCxnSpPr/>
          <p:nvPr/>
        </p:nvCxnSpPr>
        <p:spPr>
          <a:xfrm>
            <a:off x="5750908" y="1629113"/>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5F9E8E5-A2BD-4D15-8B0E-698AF4B2036A}"/>
              </a:ext>
            </a:extLst>
          </p:cNvPr>
          <p:cNvCxnSpPr/>
          <p:nvPr/>
        </p:nvCxnSpPr>
        <p:spPr>
          <a:xfrm>
            <a:off x="6760611" y="1626494"/>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Curved Down 34">
            <a:extLst>
              <a:ext uri="{FF2B5EF4-FFF2-40B4-BE49-F238E27FC236}">
                <a16:creationId xmlns:a16="http://schemas.microsoft.com/office/drawing/2014/main" id="{F9D8622A-C896-4033-A949-50BCF0504444}"/>
              </a:ext>
            </a:extLst>
          </p:cNvPr>
          <p:cNvSpPr/>
          <p:nvPr/>
        </p:nvSpPr>
        <p:spPr>
          <a:xfrm>
            <a:off x="5720465" y="1353912"/>
            <a:ext cx="1443991" cy="12757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FBDEB5B-ADA8-482A-9EF7-8CB714789F7A}"/>
              </a:ext>
            </a:extLst>
          </p:cNvPr>
          <p:cNvSpPr/>
          <p:nvPr/>
        </p:nvSpPr>
        <p:spPr>
          <a:xfrm>
            <a:off x="8316682" y="3729970"/>
            <a:ext cx="322217" cy="319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Times New Roman" panose="02020603050405020304" pitchFamily="18" charset="0"/>
                <a:cs typeface="Times New Roman" panose="02020603050405020304" pitchFamily="18" charset="0"/>
              </a:rPr>
              <a:t>1</a:t>
            </a:r>
          </a:p>
        </p:txBody>
      </p:sp>
      <p:pic>
        <p:nvPicPr>
          <p:cNvPr id="26" name="Picture 25" descr="Image result for smiley face images">
            <a:extLst>
              <a:ext uri="{FF2B5EF4-FFF2-40B4-BE49-F238E27FC236}">
                <a16:creationId xmlns:a16="http://schemas.microsoft.com/office/drawing/2014/main" id="{07E6BE97-7315-4E5D-B07F-D3FE17FA8E5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422879">
            <a:off x="624403" y="1515837"/>
            <a:ext cx="586105" cy="425450"/>
          </a:xfrm>
          <a:prstGeom prst="rect">
            <a:avLst/>
          </a:prstGeom>
          <a:noFill/>
        </p:spPr>
      </p:pic>
      <p:sp>
        <p:nvSpPr>
          <p:cNvPr id="3" name="TextBox 2">
            <a:extLst>
              <a:ext uri="{FF2B5EF4-FFF2-40B4-BE49-F238E27FC236}">
                <a16:creationId xmlns:a16="http://schemas.microsoft.com/office/drawing/2014/main" id="{89716E76-CAEE-4A05-A588-5ED279A4DCC8}"/>
              </a:ext>
            </a:extLst>
          </p:cNvPr>
          <p:cNvSpPr txBox="1"/>
          <p:nvPr/>
        </p:nvSpPr>
        <p:spPr>
          <a:xfrm>
            <a:off x="2690937" y="2877896"/>
            <a:ext cx="2269845" cy="430887"/>
          </a:xfrm>
          <a:prstGeom prst="rect">
            <a:avLst/>
          </a:prstGeom>
          <a:noFill/>
          <a:ln w="19050">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1</a:t>
            </a:r>
          </a:p>
        </p:txBody>
      </p:sp>
      <p:sp>
        <p:nvSpPr>
          <p:cNvPr id="14" name="TextBox 13">
            <a:extLst>
              <a:ext uri="{FF2B5EF4-FFF2-40B4-BE49-F238E27FC236}">
                <a16:creationId xmlns:a16="http://schemas.microsoft.com/office/drawing/2014/main" id="{2FECC813-1A62-4AA4-AD9A-1ABE2661BA98}"/>
              </a:ext>
            </a:extLst>
          </p:cNvPr>
          <p:cNvSpPr txBox="1"/>
          <p:nvPr/>
        </p:nvSpPr>
        <p:spPr>
          <a:xfrm>
            <a:off x="4204647" y="2366636"/>
            <a:ext cx="354214" cy="1908215"/>
          </a:xfrm>
          <a:prstGeom prst="rect">
            <a:avLst/>
          </a:prstGeom>
          <a:noFill/>
          <a:ln w="19050">
            <a:solidFill>
              <a:schemeClr val="tx1"/>
            </a:solidFill>
          </a:ln>
        </p:spPr>
        <p:txBody>
          <a:bodyPr wrap="square" rtlCol="0">
            <a:spAutoFit/>
          </a:bodyPr>
          <a:lstStyle/>
          <a:p>
            <a:endParaRPr lang="en-US" sz="2000" dirty="0"/>
          </a:p>
          <a:p>
            <a:endParaRPr lang="en-US" sz="2000" dirty="0"/>
          </a:p>
          <a:p>
            <a:endParaRPr lang="en-US" sz="2000" dirty="0"/>
          </a:p>
          <a:p>
            <a:endParaRPr lang="en-US" dirty="0"/>
          </a:p>
          <a:p>
            <a:r>
              <a:rPr lang="en-US" sz="2200" dirty="0"/>
              <a:t>1</a:t>
            </a:r>
          </a:p>
          <a:p>
            <a:endParaRPr lang="en-US" dirty="0"/>
          </a:p>
        </p:txBody>
      </p:sp>
    </p:spTree>
    <p:extLst>
      <p:ext uri="{BB962C8B-B14F-4D97-AF65-F5344CB8AC3E}">
        <p14:creationId xmlns:p14="http://schemas.microsoft.com/office/powerpoint/2010/main" val="4469656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96616" y="1951885"/>
                <a:ext cx="8798768" cy="3285451"/>
              </a:xfrm>
              <a:prstGeom prst="rect">
                <a:avLst/>
              </a:prstGeom>
            </p:spPr>
            <p:txBody>
              <a:bodyPr wrap="square">
                <a:spAutoFit/>
              </a:bodyPr>
              <a:lstStyle/>
              <a:p>
                <a:pPr>
                  <a:spcBef>
                    <a:spcPts val="600"/>
                  </a:spcBef>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Regarding this path two situations are possible: [Prove]</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lvl="0" indent="-457200">
                  <a:spcBef>
                    <a:spcPts val="600"/>
                  </a:spcBef>
                  <a:spcAft>
                    <a:spcPts val="1200"/>
                  </a:spcAft>
                  <a:buFont typeface="+mj-lt"/>
                  <a:buAutoNum type="arabicPeriod"/>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In the first, the list of its intermediate vertices does not contain the k</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vertex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Then this path from 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has intermediate vertices numbered not higher than k-1, and therefore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is equal to  1 as well. </a:t>
                </a:r>
              </a:p>
              <a:p>
                <a:pPr marR="0" lvl="0">
                  <a:spcBef>
                    <a:spcPts val="600"/>
                  </a:spcBef>
                  <a:spcAft>
                    <a:spcPts val="1200"/>
                  </a:spcAft>
                  <a:tabLst>
                    <a:tab pos="0" algn="l"/>
                  </a:tabLs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The second possibility is that path (8.10) </a:t>
                </a:r>
              </a:p>
              <a:p>
                <a:pPr marL="457200" indent="-457200">
                  <a:spcBef>
                    <a:spcPts val="600"/>
                  </a:spcBef>
                  <a:spcAft>
                    <a:spcPts val="1200"/>
                  </a:spcAft>
                  <a:tabLst>
                    <a:tab pos="457200" algn="l"/>
                  </a:tabLs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 list of intermediate vertices each  numbered not higher than k,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does contain the k</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among the intermediate vertices. </a:t>
                </a:r>
              </a:p>
            </p:txBody>
          </p:sp>
        </mc:Choice>
        <mc:Fallback xmlns="">
          <p:sp>
            <p:nvSpPr>
              <p:cNvPr id="2" name="Rectangle 1"/>
              <p:cNvSpPr>
                <a:spLocks noRot="1" noChangeAspect="1" noMove="1" noResize="1" noEditPoints="1" noAdjustHandles="1" noChangeArrowheads="1" noChangeShapeType="1" noTextEdit="1"/>
              </p:cNvSpPr>
              <p:nvPr/>
            </p:nvSpPr>
            <p:spPr>
              <a:xfrm>
                <a:off x="1696616" y="1951885"/>
                <a:ext cx="8798768" cy="3285451"/>
              </a:xfrm>
              <a:prstGeom prst="rect">
                <a:avLst/>
              </a:prstGeom>
              <a:blipFill>
                <a:blip r:embed="rId2"/>
                <a:stretch>
                  <a:fillRect l="-900" t="-1299" r="-1593" b="-296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64457B5-4DF9-4278-87D1-078C59ACFC44}"/>
              </a:ext>
            </a:extLst>
          </p:cNvPr>
          <p:cNvSpPr/>
          <p:nvPr/>
        </p:nvSpPr>
        <p:spPr>
          <a:xfrm>
            <a:off x="1625747" y="555783"/>
            <a:ext cx="3403945" cy="553998"/>
          </a:xfrm>
          <a:prstGeom prst="rect">
            <a:avLst/>
          </a:prstGeom>
        </p:spPr>
        <p:txBody>
          <a:bodyPr wrap="none">
            <a:spAutoFit/>
          </a:bodyPr>
          <a:lstStyle/>
          <a:p>
            <a:r>
              <a:rPr lang="en-US" sz="3000" dirty="0" err="1">
                <a:solidFill>
                  <a:srgbClr val="000000"/>
                </a:solidFill>
                <a:ea typeface="Microsoft YaHei" panose="020B0503020204020204" pitchFamily="34" charset="-122"/>
                <a:cs typeface="Times New Roman" panose="02020603050405020304" pitchFamily="18" charset="0"/>
              </a:rPr>
              <a:t>Warshall’s</a:t>
            </a:r>
            <a:r>
              <a:rPr lang="en-US" sz="3000" dirty="0">
                <a:solidFill>
                  <a:srgbClr val="000000"/>
                </a:solidFill>
                <a:ea typeface="Microsoft YaHei" panose="020B0503020204020204" pitchFamily="34" charset="-122"/>
                <a:cs typeface="Times New Roman" panose="02020603050405020304" pitchFamily="18" charset="0"/>
              </a:rPr>
              <a:t> Algorithm</a:t>
            </a:r>
          </a:p>
        </p:txBody>
      </p:sp>
    </p:spTree>
    <p:extLst>
      <p:ext uri="{BB962C8B-B14F-4D97-AF65-F5344CB8AC3E}">
        <p14:creationId xmlns:p14="http://schemas.microsoft.com/office/powerpoint/2010/main" val="25343190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72668" y="997439"/>
                <a:ext cx="8846664" cy="5455404"/>
              </a:xfrm>
              <a:prstGeom prst="rect">
                <a:avLst/>
              </a:prstGeom>
            </p:spPr>
            <p:txBody>
              <a:bodyPr wrap="square">
                <a:spAutoFit/>
              </a:bodyPr>
              <a:lstStyle/>
              <a:p>
                <a:pPr marL="461963"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Without loss of generality, assume that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occurs only once in that list.  </a:t>
                </a:r>
              </a:p>
              <a:p>
                <a:pPr marL="914400" lvl="1" indent="-457200">
                  <a:spcBef>
                    <a:spcPts val="600"/>
                  </a:spcBef>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(If it is not the case, create a new path from 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with this property by simply eliminating all the vertices between the first and last occurrences of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in it.) </a:t>
                </a:r>
              </a:p>
              <a:p>
                <a:pPr marL="461963" indent="-461963">
                  <a:spcBef>
                    <a:spcPts val="600"/>
                  </a:spcBef>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With this caveat, path (8.10) can be rewritten as follows:</a:t>
                </a:r>
                <a:endParaRPr lang="en-US" sz="1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vertices numbered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k – 1,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vertices numbered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k – 1,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sz="1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914400" lvl="1" indent="-457200">
                  <a:spcBef>
                    <a:spcPts val="600"/>
                  </a:spcBef>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first path of this representation means that </a:t>
                </a:r>
              </a:p>
              <a:p>
                <a:pPr lvl="2">
                  <a:spcBef>
                    <a:spcPts val="600"/>
                  </a:spcBef>
                  <a:spcAft>
                    <a:spcPts val="60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there exists a path from 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with each intermediate vertex numbered not higher than k – 1 (hence,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𝑖𝑘</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1) and </a:t>
                </a:r>
              </a:p>
              <a:p>
                <a:pPr marL="914400" lvl="1" indent="-457200">
                  <a:spcBef>
                    <a:spcPts val="600"/>
                  </a:spcBef>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second part means that </a:t>
                </a:r>
              </a:p>
              <a:p>
                <a:pPr marL="914400" lvl="1" indent="-457200">
                  <a:spcBef>
                    <a:spcPts val="600"/>
                  </a:spcBef>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there exists a path from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with each intermediate vertex numbered not higher than k – 1 (hence,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1).</a:t>
                </a:r>
              </a:p>
            </p:txBody>
          </p:sp>
        </mc:Choice>
        <mc:Fallback xmlns="">
          <p:sp>
            <p:nvSpPr>
              <p:cNvPr id="2" name="Rectangle 1"/>
              <p:cNvSpPr>
                <a:spLocks noRot="1" noChangeAspect="1" noMove="1" noResize="1" noEditPoints="1" noAdjustHandles="1" noChangeArrowheads="1" noChangeShapeType="1" noTextEdit="1"/>
              </p:cNvSpPr>
              <p:nvPr/>
            </p:nvSpPr>
            <p:spPr>
              <a:xfrm>
                <a:off x="1672668" y="997439"/>
                <a:ext cx="8846664" cy="5455404"/>
              </a:xfrm>
              <a:prstGeom prst="rect">
                <a:avLst/>
              </a:prstGeom>
              <a:blipFill>
                <a:blip r:embed="rId2"/>
                <a:stretch>
                  <a:fillRect l="-758" t="-782" b="-112"/>
                </a:stretch>
              </a:blipFill>
            </p:spPr>
            <p:txBody>
              <a:bodyPr/>
              <a:lstStyle/>
              <a:p>
                <a:r>
                  <a:rPr lang="en-US">
                    <a:noFill/>
                  </a:rPr>
                  <a:t> </a:t>
                </a:r>
              </a:p>
            </p:txBody>
          </p:sp>
        </mc:Fallback>
      </mc:AlternateContent>
    </p:spTree>
    <p:extLst>
      <p:ext uri="{BB962C8B-B14F-4D97-AF65-F5344CB8AC3E}">
        <p14:creationId xmlns:p14="http://schemas.microsoft.com/office/powerpoint/2010/main" val="42563042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27583" y="380053"/>
                <a:ext cx="9088017" cy="6194260"/>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What we have just proved is that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a:t>
                </a:r>
                <a14:m>
                  <m:oMath xmlns:m="http://schemas.openxmlformats.org/officeDocument/2006/math">
                    <m:sSubSup>
                      <m:sSubSupPr>
                        <m:ctrlP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m:t>
                        </m:r>
                      </m:sup>
                    </m:sSubSup>
                  </m:oMath>
                </a14:m>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1,  then either </a:t>
                </a:r>
                <a14:m>
                  <m:oMath xmlns:m="http://schemas.openxmlformats.org/officeDocument/2006/math">
                    <m:sSubSup>
                      <m:sSubSupPr>
                        <m:ctrlP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1  or both </a:t>
                </a:r>
                <a14:m>
                  <m:oMath xmlns:m="http://schemas.openxmlformats.org/officeDocument/2006/math">
                    <m:sSubSup>
                      <m:sSubSupPr>
                        <m:ctrlP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𝑖𝑘</m:t>
                        </m:r>
                      </m:sub>
                      <m:sup>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1  and   </a:t>
                </a:r>
                <a14:m>
                  <m:oMath xmlns:m="http://schemas.openxmlformats.org/officeDocument/2006/math">
                    <m:sSubSup>
                      <m:sSubSupPr>
                        <m:ctrlP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𝑘𝑗</m:t>
                        </m:r>
                      </m:sub>
                      <m:sup>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It is easy to see that the converse of this assertion is also true.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Thus, the following formula for generating the elements of matrix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from the elements of matrix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is obtained: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algn="ct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or  (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𝑖𝑘</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(8.11)</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Formula (8.11) is at the heart of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algorithm.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This formula implies the following rule for generating elements of matrix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from elements of matrix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which is convenient for applying </a:t>
                </a:r>
                <a:r>
                  <a:rPr lang="en-US" sz="2200" dirty="0" err="1">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algorithm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by hand: </a:t>
                </a:r>
              </a:p>
              <a:p>
                <a:r>
                  <a:rPr lang="en-US" sz="1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If an element </a:t>
                </a:r>
                <a14:m>
                  <m:oMath xmlns:m="http://schemas.openxmlformats.org/officeDocument/2006/math">
                    <m:sSub>
                      <m:sSubPr>
                        <m:ctrlP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Sub>
                  </m:oMath>
                </a14:m>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is 1 in 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it remains 1 in 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a:p>
                <a:r>
                  <a:rPr lang="en-US" sz="1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If an element </a:t>
                </a:r>
                <a14:m>
                  <m:oMath xmlns:m="http://schemas.openxmlformats.org/officeDocument/2006/math">
                    <m:sSub>
                      <m:sSubPr>
                        <m:ctrlP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Sub>
                  </m:oMath>
                </a14:m>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is 0 in 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it has to be changed to 1 in 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if and only if the element in its row </a:t>
                </a:r>
                <a:r>
                  <a:rPr lang="en-US" sz="2200" dirty="0" err="1">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and column k and the element in its column j and row k are both 1’s in 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This rule is illustrated in Figure 8.12.</a:t>
                </a:r>
              </a:p>
            </p:txBody>
          </p:sp>
        </mc:Choice>
        <mc:Fallback xmlns="">
          <p:sp>
            <p:nvSpPr>
              <p:cNvPr id="2" name="Rectangle 1"/>
              <p:cNvSpPr>
                <a:spLocks noRot="1" noChangeAspect="1" noMove="1" noResize="1" noEditPoints="1" noAdjustHandles="1" noChangeArrowheads="1" noChangeShapeType="1" noTextEdit="1"/>
              </p:cNvSpPr>
              <p:nvPr/>
            </p:nvSpPr>
            <p:spPr>
              <a:xfrm>
                <a:off x="1427583" y="380053"/>
                <a:ext cx="9088017" cy="6194260"/>
              </a:xfrm>
              <a:prstGeom prst="rect">
                <a:avLst/>
              </a:prstGeom>
              <a:blipFill>
                <a:blip r:embed="rId2"/>
                <a:stretch>
                  <a:fillRect l="-872" t="-591" r="-67" b="-1181"/>
                </a:stretch>
              </a:blipFill>
            </p:spPr>
            <p:txBody>
              <a:bodyPr/>
              <a:lstStyle/>
              <a:p>
                <a:r>
                  <a:rPr lang="en-US">
                    <a:noFill/>
                  </a:rPr>
                  <a:t> </a:t>
                </a:r>
              </a:p>
            </p:txBody>
          </p:sp>
        </mc:Fallback>
      </mc:AlternateContent>
      <p:pic>
        <p:nvPicPr>
          <p:cNvPr id="3" name="Picture 2" descr="Image result for smiley face images">
            <a:extLst>
              <a:ext uri="{FF2B5EF4-FFF2-40B4-BE49-F238E27FC236}">
                <a16:creationId xmlns:a16="http://schemas.microsoft.com/office/drawing/2014/main" id="{53692522-2928-49B5-BE2D-B472618829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39300">
            <a:off x="493654" y="5379899"/>
            <a:ext cx="586105" cy="425450"/>
          </a:xfrm>
          <a:prstGeom prst="rect">
            <a:avLst/>
          </a:prstGeom>
          <a:noFill/>
        </p:spPr>
      </p:pic>
    </p:spTree>
    <p:extLst>
      <p:ext uri="{BB962C8B-B14F-4D97-AF65-F5344CB8AC3E}">
        <p14:creationId xmlns:p14="http://schemas.microsoft.com/office/powerpoint/2010/main" val="333761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5">
            <a:extLst>
              <a:ext uri="{FF2B5EF4-FFF2-40B4-BE49-F238E27FC236}">
                <a16:creationId xmlns:a16="http://schemas.microsoft.com/office/drawing/2014/main" id="{EEA525AD-950A-44AE-8B77-34F018652DF4}"/>
              </a:ext>
            </a:extLst>
          </p:cNvPr>
          <p:cNvSpPr txBox="1"/>
          <p:nvPr/>
        </p:nvSpPr>
        <p:spPr>
          <a:xfrm>
            <a:off x="941903" y="323133"/>
            <a:ext cx="10142080" cy="950706"/>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Rectangle 1"/>
          <p:cNvSpPr/>
          <p:nvPr/>
        </p:nvSpPr>
        <p:spPr>
          <a:xfrm>
            <a:off x="1620106" y="1133476"/>
            <a:ext cx="8612560" cy="1785104"/>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As an example, the application of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to the diagraph of Figure 8.11 is shown in Figure 8.13.</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8.13  Application of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to the digraph shown. New 1’s are in bold.</a:t>
            </a:r>
          </a:p>
        </p:txBody>
      </p:sp>
      <p:sp>
        <p:nvSpPr>
          <p:cNvPr id="3" name="Oval 88"/>
          <p:cNvSpPr>
            <a:spLocks noChangeArrowheads="1"/>
          </p:cNvSpPr>
          <p:nvPr/>
        </p:nvSpPr>
        <p:spPr bwMode="auto">
          <a:xfrm>
            <a:off x="1620106" y="497146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4" name="Oval 89"/>
          <p:cNvSpPr>
            <a:spLocks noChangeArrowheads="1"/>
          </p:cNvSpPr>
          <p:nvPr/>
        </p:nvSpPr>
        <p:spPr bwMode="auto">
          <a:xfrm>
            <a:off x="3265853" y="498079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5" name="Oval 90"/>
          <p:cNvSpPr>
            <a:spLocks noChangeArrowheads="1"/>
          </p:cNvSpPr>
          <p:nvPr/>
        </p:nvSpPr>
        <p:spPr bwMode="auto">
          <a:xfrm>
            <a:off x="3219623" y="3503434"/>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6" name="Oval 94"/>
          <p:cNvSpPr>
            <a:spLocks noChangeArrowheads="1"/>
          </p:cNvSpPr>
          <p:nvPr/>
        </p:nvSpPr>
        <p:spPr bwMode="auto">
          <a:xfrm>
            <a:off x="1707416" y="345839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7" name="AutoShape 95"/>
          <p:cNvCxnSpPr>
            <a:cxnSpLocks noChangeShapeType="1"/>
          </p:cNvCxnSpPr>
          <p:nvPr/>
        </p:nvCxnSpPr>
        <p:spPr bwMode="auto">
          <a:xfrm>
            <a:off x="2303604" y="3782178"/>
            <a:ext cx="929682" cy="10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AutoShape 96"/>
          <p:cNvCxnSpPr>
            <a:cxnSpLocks noChangeShapeType="1"/>
            <a:endCxn id="4" idx="0"/>
          </p:cNvCxnSpPr>
          <p:nvPr/>
        </p:nvCxnSpPr>
        <p:spPr bwMode="auto">
          <a:xfrm>
            <a:off x="3563947" y="4081725"/>
            <a:ext cx="0" cy="899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 name="AutoShape 97"/>
          <p:cNvCxnSpPr>
            <a:cxnSpLocks noChangeShapeType="1"/>
            <a:stCxn id="4" idx="0"/>
            <a:endCxn id="6" idx="5"/>
          </p:cNvCxnSpPr>
          <p:nvPr/>
        </p:nvCxnSpPr>
        <p:spPr bwMode="auto">
          <a:xfrm flipH="1" flipV="1">
            <a:off x="2216294" y="3938900"/>
            <a:ext cx="1347653" cy="10418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 name="AutoShape 98"/>
          <p:cNvCxnSpPr>
            <a:cxnSpLocks noChangeShapeType="1"/>
            <a:stCxn id="4" idx="2"/>
            <a:endCxn id="3" idx="6"/>
          </p:cNvCxnSpPr>
          <p:nvPr/>
        </p:nvCxnSpPr>
        <p:spPr bwMode="auto">
          <a:xfrm flipH="1" flipV="1">
            <a:off x="2216294" y="5252939"/>
            <a:ext cx="1049559" cy="93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 name="AutoShape 101"/>
          <p:cNvSpPr>
            <a:spLocks/>
          </p:cNvSpPr>
          <p:nvPr/>
        </p:nvSpPr>
        <p:spPr bwMode="auto">
          <a:xfrm>
            <a:off x="5057191" y="4014487"/>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2" name="AutoShape 101"/>
          <p:cNvSpPr>
            <a:spLocks/>
          </p:cNvSpPr>
          <p:nvPr/>
        </p:nvSpPr>
        <p:spPr bwMode="auto">
          <a:xfrm flipH="1">
            <a:off x="7104155" y="4014487"/>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3" name="Rectangle 12"/>
          <p:cNvSpPr/>
          <p:nvPr/>
        </p:nvSpPr>
        <p:spPr>
          <a:xfrm>
            <a:off x="5242647" y="3648477"/>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4" name="Rectangle 13"/>
          <p:cNvSpPr/>
          <p:nvPr/>
        </p:nvSpPr>
        <p:spPr>
          <a:xfrm>
            <a:off x="4365631" y="4050480"/>
            <a:ext cx="27142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0     1	 0     0</a:t>
            </a:r>
            <a:endParaRPr lang="en-US" dirty="0"/>
          </a:p>
        </p:txBody>
      </p:sp>
      <p:sp>
        <p:nvSpPr>
          <p:cNvPr id="15" name="Rectangle 14"/>
          <p:cNvSpPr/>
          <p:nvPr/>
        </p:nvSpPr>
        <p:spPr>
          <a:xfrm>
            <a:off x="3797219" y="4446984"/>
            <a:ext cx="3282617" cy="369332"/>
          </a:xfrm>
          <a:prstGeom prst="rect">
            <a:avLst/>
          </a:prstGeom>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(0)</a:t>
            </a:r>
            <a:r>
              <a:rPr lang="en-US" dirty="0">
                <a:latin typeface="Microsoft YaHei" panose="020B0503020204020204" pitchFamily="34" charset="-122"/>
                <a:ea typeface="SimSun" panose="02010600030101010101" pitchFamily="2" charset="-122"/>
                <a:cs typeface="Microsoft YaHei" panose="020B0503020204020204" pitchFamily="34" charset="-122"/>
              </a:rPr>
              <a:t>  =	b      0	  0     0	   1</a:t>
            </a:r>
            <a:endParaRPr lang="en-US" dirty="0"/>
          </a:p>
        </p:txBody>
      </p:sp>
      <p:sp>
        <p:nvSpPr>
          <p:cNvPr id="16" name="Rectangle 15"/>
          <p:cNvSpPr/>
          <p:nvPr/>
        </p:nvSpPr>
        <p:spPr>
          <a:xfrm>
            <a:off x="4593534" y="4812490"/>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17" name="Rectangle 16"/>
          <p:cNvSpPr/>
          <p:nvPr/>
        </p:nvSpPr>
        <p:spPr>
          <a:xfrm>
            <a:off x="4593533" y="5114549"/>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0     1	     0</a:t>
            </a:r>
            <a:endParaRPr lang="en-US" dirty="0"/>
          </a:p>
        </p:txBody>
      </p:sp>
      <p:sp>
        <p:nvSpPr>
          <p:cNvPr id="19" name="Rectangle 18"/>
          <p:cNvSpPr/>
          <p:nvPr/>
        </p:nvSpPr>
        <p:spPr>
          <a:xfrm>
            <a:off x="7348102" y="2601881"/>
            <a:ext cx="4232217" cy="1785104"/>
          </a:xfrm>
          <a:prstGeom prst="rect">
            <a:avLst/>
          </a:prstGeom>
        </p:spPr>
        <p:txBody>
          <a:bodyPr wrap="square">
            <a:spAutoFit/>
          </a:bodyPr>
          <a:lstStyle/>
          <a:p>
            <a:r>
              <a:rPr lang="en-US" sz="2200"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1’s reflect the existence of paths </a:t>
            </a:r>
            <a:r>
              <a:rPr lang="en-US" sz="2200" dirty="0">
                <a:solidFill>
                  <a:srgbClr val="0000FF"/>
                </a:solidFill>
                <a:latin typeface="Times New Roman" panose="02020603050405020304" pitchFamily="18" charset="0"/>
                <a:cs typeface="Times New Roman" panose="02020603050405020304" pitchFamily="18" charset="0"/>
              </a:rPr>
              <a:t>with no intermediate vertices.</a:t>
            </a:r>
            <a:r>
              <a:rPr lang="en-US" sz="2200"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(R</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is just the adjacency matrix); boxed row and column are used for </a:t>
            </a:r>
            <a:r>
              <a:rPr lang="en-US" sz="2200" dirty="0">
                <a:latin typeface="Times New Roman" panose="02020603050405020304" pitchFamily="18" charset="0"/>
                <a:ea typeface="SimSun" panose="02010600030101010101" pitchFamily="2" charset="-122"/>
                <a:cs typeface="Times New Roman" panose="02020603050405020304" pitchFamily="18" charset="0"/>
              </a:rPr>
              <a:t>g</a:t>
            </a:r>
            <a:r>
              <a:rPr lang="en-US" sz="2200" dirty="0">
                <a:latin typeface="Times New Roman" panose="02020603050405020304" pitchFamily="18" charset="0"/>
                <a:cs typeface="Times New Roman" panose="02020603050405020304" pitchFamily="18" charset="0"/>
              </a:rPr>
              <a:t>etting R</a:t>
            </a:r>
            <a:r>
              <a:rPr lang="en-US" sz="2200" baseline="30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a:t>
            </a:r>
          </a:p>
        </p:txBody>
      </p:sp>
      <p:sp>
        <p:nvSpPr>
          <p:cNvPr id="20" name="TextBox 19"/>
          <p:cNvSpPr txBox="1"/>
          <p:nvPr/>
        </p:nvSpPr>
        <p:spPr>
          <a:xfrm>
            <a:off x="5242647" y="4065824"/>
            <a:ext cx="1837189" cy="369332"/>
          </a:xfrm>
          <a:prstGeom prst="rect">
            <a:avLst/>
          </a:prstGeom>
          <a:noFill/>
          <a:ln w="19050">
            <a:solidFill>
              <a:schemeClr val="tx1"/>
            </a:solidFill>
          </a:ln>
        </p:spPr>
        <p:txBody>
          <a:bodyPr wrap="square" rtlCol="0">
            <a:spAutoFit/>
          </a:bodyPr>
          <a:lstStyle/>
          <a:p>
            <a:endParaRPr lang="en-US" dirty="0"/>
          </a:p>
        </p:txBody>
      </p:sp>
      <p:sp>
        <p:nvSpPr>
          <p:cNvPr id="21" name="TextBox 20"/>
          <p:cNvSpPr txBox="1"/>
          <p:nvPr/>
        </p:nvSpPr>
        <p:spPr>
          <a:xfrm>
            <a:off x="5242647" y="4065824"/>
            <a:ext cx="467688" cy="1418057"/>
          </a:xfrm>
          <a:prstGeom prst="rect">
            <a:avLst/>
          </a:prstGeom>
          <a:noFill/>
          <a:ln w="19050">
            <a:solidFill>
              <a:schemeClr val="tx1"/>
            </a:solidFill>
          </a:ln>
        </p:spPr>
        <p:txBody>
          <a:bodyPr wrap="square" rtlCol="0">
            <a:spAutoFit/>
          </a:bodyPr>
          <a:lstStyle/>
          <a:p>
            <a:endParaRPr lang="en-US" dirty="0"/>
          </a:p>
        </p:txBody>
      </p:sp>
      <p:sp>
        <p:nvSpPr>
          <p:cNvPr id="22" name="Rectangle 21">
            <a:extLst>
              <a:ext uri="{FF2B5EF4-FFF2-40B4-BE49-F238E27FC236}">
                <a16:creationId xmlns:a16="http://schemas.microsoft.com/office/drawing/2014/main" id="{5A3AFD0C-B320-4DF4-A5CE-C5D8DDD20348}"/>
              </a:ext>
            </a:extLst>
          </p:cNvPr>
          <p:cNvSpPr/>
          <p:nvPr/>
        </p:nvSpPr>
        <p:spPr>
          <a:xfrm>
            <a:off x="1624920" y="603768"/>
            <a:ext cx="3403945" cy="553998"/>
          </a:xfrm>
          <a:prstGeom prst="rect">
            <a:avLst/>
          </a:prstGeom>
        </p:spPr>
        <p:txBody>
          <a:bodyPr wrap="none">
            <a:spAutoFit/>
          </a:bodyPr>
          <a:lstStyle/>
          <a:p>
            <a:r>
              <a:rPr lang="en-US" sz="3000" dirty="0" err="1">
                <a:solidFill>
                  <a:srgbClr val="000000"/>
                </a:solidFill>
                <a:ea typeface="Microsoft YaHei" panose="020B0503020204020204" pitchFamily="34" charset="-122"/>
                <a:cs typeface="Times New Roman" panose="02020603050405020304" pitchFamily="18" charset="0"/>
              </a:rPr>
              <a:t>Warshall’s</a:t>
            </a:r>
            <a:r>
              <a:rPr lang="en-US" sz="3000" dirty="0">
                <a:solidFill>
                  <a:srgbClr val="000000"/>
                </a:solidFill>
                <a:ea typeface="Microsoft YaHei" panose="020B0503020204020204" pitchFamily="34" charset="-122"/>
                <a:cs typeface="Times New Roman" panose="02020603050405020304" pitchFamily="18" charset="0"/>
              </a:rPr>
              <a:t> Algorithm</a:t>
            </a:r>
          </a:p>
        </p:txBody>
      </p:sp>
      <p:cxnSp>
        <p:nvCxnSpPr>
          <p:cNvPr id="23" name="Straight Arrow Connector 22">
            <a:extLst>
              <a:ext uri="{FF2B5EF4-FFF2-40B4-BE49-F238E27FC236}">
                <a16:creationId xmlns:a16="http://schemas.microsoft.com/office/drawing/2014/main" id="{D6768577-3ED3-4152-B3AE-4283B2E5D940}"/>
              </a:ext>
            </a:extLst>
          </p:cNvPr>
          <p:cNvCxnSpPr>
            <a:cxnSpLocks/>
          </p:cNvCxnSpPr>
          <p:nvPr/>
        </p:nvCxnSpPr>
        <p:spPr>
          <a:xfrm flipV="1">
            <a:off x="5443921" y="5430417"/>
            <a:ext cx="502494" cy="577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CDDC88F-DF1D-4F9D-8747-259AF40D43C6}"/>
              </a:ext>
            </a:extLst>
          </p:cNvPr>
          <p:cNvSpPr txBox="1"/>
          <p:nvPr/>
        </p:nvSpPr>
        <p:spPr>
          <a:xfrm>
            <a:off x="3648891" y="5974080"/>
            <a:ext cx="2229395" cy="400110"/>
          </a:xfrm>
          <a:prstGeom prst="rect">
            <a:avLst/>
          </a:prstGeom>
          <a:noFill/>
        </p:spPr>
        <p:txBody>
          <a:bodyPr wrap="square" rtlCol="0">
            <a:spAutoFit/>
          </a:bodyPr>
          <a:lstStyle/>
          <a:p>
            <a:r>
              <a:rPr lang="en-US" sz="2000" dirty="0"/>
              <a:t>(d, a, b)         (d, b)</a:t>
            </a:r>
          </a:p>
        </p:txBody>
      </p:sp>
      <p:sp>
        <p:nvSpPr>
          <p:cNvPr id="25" name="AutoShape 428">
            <a:extLst>
              <a:ext uri="{FF2B5EF4-FFF2-40B4-BE49-F238E27FC236}">
                <a16:creationId xmlns:a16="http://schemas.microsoft.com/office/drawing/2014/main" id="{4FCDE596-8498-403B-805A-73115A0F8FD1}"/>
              </a:ext>
            </a:extLst>
          </p:cNvPr>
          <p:cNvSpPr>
            <a:spLocks noChangeArrowheads="1"/>
          </p:cNvSpPr>
          <p:nvPr/>
        </p:nvSpPr>
        <p:spPr bwMode="auto">
          <a:xfrm>
            <a:off x="4629169" y="6107113"/>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26" name="Straight Arrow Connector 25">
            <a:extLst>
              <a:ext uri="{FF2B5EF4-FFF2-40B4-BE49-F238E27FC236}">
                <a16:creationId xmlns:a16="http://schemas.microsoft.com/office/drawing/2014/main" id="{0EFADAC1-80A7-43D0-94AB-7D15F03038ED}"/>
              </a:ext>
            </a:extLst>
          </p:cNvPr>
          <p:cNvCxnSpPr/>
          <p:nvPr/>
        </p:nvCxnSpPr>
        <p:spPr>
          <a:xfrm>
            <a:off x="4980514" y="5329153"/>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7193FB7-0FAE-4D8F-8CC3-758E7A5B3A60}"/>
              </a:ext>
            </a:extLst>
          </p:cNvPr>
          <p:cNvCxnSpPr/>
          <p:nvPr/>
        </p:nvCxnSpPr>
        <p:spPr>
          <a:xfrm>
            <a:off x="4929711" y="4244936"/>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Image result for smiley face images">
            <a:extLst>
              <a:ext uri="{FF2B5EF4-FFF2-40B4-BE49-F238E27FC236}">
                <a16:creationId xmlns:a16="http://schemas.microsoft.com/office/drawing/2014/main" id="{65D7B987-7AB6-4ED6-A14D-77C681A5467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0907" y="1614009"/>
            <a:ext cx="586105" cy="425450"/>
          </a:xfrm>
          <a:prstGeom prst="rect">
            <a:avLst/>
          </a:prstGeom>
          <a:noFill/>
        </p:spPr>
      </p:pic>
      <p:graphicFrame>
        <p:nvGraphicFramePr>
          <p:cNvPr id="18" name="Table 35">
            <a:extLst>
              <a:ext uri="{FF2B5EF4-FFF2-40B4-BE49-F238E27FC236}">
                <a16:creationId xmlns:a16="http://schemas.microsoft.com/office/drawing/2014/main" id="{5E4EB9FB-01F1-46B6-AADD-E4039025999F}"/>
              </a:ext>
            </a:extLst>
          </p:cNvPr>
          <p:cNvGraphicFramePr>
            <a:graphicFrameLocks noGrp="1"/>
          </p:cNvGraphicFramePr>
          <p:nvPr/>
        </p:nvGraphicFramePr>
        <p:xfrm>
          <a:off x="8042661" y="4467365"/>
          <a:ext cx="1911845" cy="1854200"/>
        </p:xfrm>
        <a:graphic>
          <a:graphicData uri="http://schemas.openxmlformats.org/drawingml/2006/table">
            <a:tbl>
              <a:tblPr firstRow="1" bandRow="1">
                <a:tableStyleId>{5C22544A-7EE6-4342-B048-85BDC9FD1C3A}</a:tableStyleId>
              </a:tblPr>
              <a:tblGrid>
                <a:gridCol w="382369">
                  <a:extLst>
                    <a:ext uri="{9D8B030D-6E8A-4147-A177-3AD203B41FA5}">
                      <a16:colId xmlns:a16="http://schemas.microsoft.com/office/drawing/2014/main" val="919311344"/>
                    </a:ext>
                  </a:extLst>
                </a:gridCol>
                <a:gridCol w="382369">
                  <a:extLst>
                    <a:ext uri="{9D8B030D-6E8A-4147-A177-3AD203B41FA5}">
                      <a16:colId xmlns:a16="http://schemas.microsoft.com/office/drawing/2014/main" val="1913981612"/>
                    </a:ext>
                  </a:extLst>
                </a:gridCol>
                <a:gridCol w="382369">
                  <a:extLst>
                    <a:ext uri="{9D8B030D-6E8A-4147-A177-3AD203B41FA5}">
                      <a16:colId xmlns:a16="http://schemas.microsoft.com/office/drawing/2014/main" val="1274654503"/>
                    </a:ext>
                  </a:extLst>
                </a:gridCol>
                <a:gridCol w="382369">
                  <a:extLst>
                    <a:ext uri="{9D8B030D-6E8A-4147-A177-3AD203B41FA5}">
                      <a16:colId xmlns:a16="http://schemas.microsoft.com/office/drawing/2014/main" val="2162927590"/>
                    </a:ext>
                  </a:extLst>
                </a:gridCol>
                <a:gridCol w="382369">
                  <a:extLst>
                    <a:ext uri="{9D8B030D-6E8A-4147-A177-3AD203B41FA5}">
                      <a16:colId xmlns:a16="http://schemas.microsoft.com/office/drawing/2014/main" val="2349818843"/>
                    </a:ext>
                  </a:extLst>
                </a:gridCol>
              </a:tblGrid>
              <a:tr h="370840">
                <a:tc>
                  <a:txBody>
                    <a:bodyPr/>
                    <a:lstStyle/>
                    <a:p>
                      <a:pPr algn="ct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0158460"/>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6395005"/>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7945010"/>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8695391"/>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443738"/>
                  </a:ext>
                </a:extLst>
              </a:tr>
            </a:tbl>
          </a:graphicData>
        </a:graphic>
      </p:graphicFrame>
      <p:sp>
        <p:nvSpPr>
          <p:cNvPr id="36" name="AutoShape 101">
            <a:extLst>
              <a:ext uri="{FF2B5EF4-FFF2-40B4-BE49-F238E27FC236}">
                <a16:creationId xmlns:a16="http://schemas.microsoft.com/office/drawing/2014/main" id="{862234BC-66C1-434B-A6D7-8B1333079429}"/>
              </a:ext>
            </a:extLst>
          </p:cNvPr>
          <p:cNvSpPr>
            <a:spLocks/>
          </p:cNvSpPr>
          <p:nvPr/>
        </p:nvSpPr>
        <p:spPr bwMode="auto">
          <a:xfrm flipH="1">
            <a:off x="9827242" y="4843728"/>
            <a:ext cx="127263" cy="1448067"/>
          </a:xfrm>
          <a:prstGeom prst="leftBracket">
            <a:avLst>
              <a:gd name="adj" fmla="val 92657"/>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7" name="AutoShape 101">
            <a:extLst>
              <a:ext uri="{FF2B5EF4-FFF2-40B4-BE49-F238E27FC236}">
                <a16:creationId xmlns:a16="http://schemas.microsoft.com/office/drawing/2014/main" id="{5B917149-CFB0-4A1C-960A-1B41188DADBC}"/>
              </a:ext>
            </a:extLst>
          </p:cNvPr>
          <p:cNvSpPr>
            <a:spLocks/>
          </p:cNvSpPr>
          <p:nvPr/>
        </p:nvSpPr>
        <p:spPr bwMode="auto">
          <a:xfrm>
            <a:off x="8409668" y="4843728"/>
            <a:ext cx="127263" cy="1448068"/>
          </a:xfrm>
          <a:prstGeom prst="leftBracket">
            <a:avLst>
              <a:gd name="adj" fmla="val 9265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9" name="TextBox 38">
            <a:extLst>
              <a:ext uri="{FF2B5EF4-FFF2-40B4-BE49-F238E27FC236}">
                <a16:creationId xmlns:a16="http://schemas.microsoft.com/office/drawing/2014/main" id="{FBBECEE2-8078-4C9B-AB79-8A67BF82C2C3}"/>
              </a:ext>
            </a:extLst>
          </p:cNvPr>
          <p:cNvSpPr txBox="1"/>
          <p:nvPr/>
        </p:nvSpPr>
        <p:spPr>
          <a:xfrm>
            <a:off x="7181108" y="5380852"/>
            <a:ext cx="929682" cy="369332"/>
          </a:xfrm>
          <a:prstGeom prst="rect">
            <a:avLst/>
          </a:prstGeom>
          <a:noFill/>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a:t>
            </a:r>
            <a:endParaRPr lang="en-US" dirty="0"/>
          </a:p>
        </p:txBody>
      </p:sp>
    </p:spTree>
    <p:extLst>
      <p:ext uri="{BB962C8B-B14F-4D97-AF65-F5344CB8AC3E}">
        <p14:creationId xmlns:p14="http://schemas.microsoft.com/office/powerpoint/2010/main" val="31446956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073494" y="826170"/>
                <a:ext cx="6662950" cy="2213619"/>
              </a:xfrm>
              <a:prstGeom prst="rect">
                <a:avLst/>
              </a:prstGeom>
            </p:spPr>
            <p:txBody>
              <a:bodyPr wrap="square">
                <a:spAutoFit/>
              </a:bodyPr>
              <a:lstStyle/>
              <a:p>
                <a:pPr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Applying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’s</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algorithm, (a, a) = (b, a) = (c, a) = 0 [a cannot be reached by a, b, c.]</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 a, a) = (d, a, c) = (d, a, d) </a:t>
                </a:r>
                <a14:m>
                  <m:oMath xmlns:m="http://schemas.openxmlformats.org/officeDocument/2006/math">
                    <m:r>
                      <a:rPr lang="en-US" sz="22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(d, a).   i.e., a, c and d cannot reach from a.</a:t>
                </a:r>
              </a:p>
              <a:p>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(d, a, b)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Sup>
                      <m:sSubSupPr>
                        <m:ctrlP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𝑑𝑏</m:t>
                        </m:r>
                      </m:sub>
                      <m:sup>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r>
                      <a:rPr lang="en-US" sz="22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This yields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4073494" y="826170"/>
                <a:ext cx="6662950" cy="2213619"/>
              </a:xfrm>
              <a:prstGeom prst="rect">
                <a:avLst/>
              </a:prstGeom>
              <a:blipFill>
                <a:blip r:embed="rId2"/>
                <a:stretch>
                  <a:fillRect l="-1189" t="-1928" r="-457" b="-4683"/>
                </a:stretch>
              </a:blipFill>
            </p:spPr>
            <p:txBody>
              <a:bodyPr/>
              <a:lstStyle/>
              <a:p>
                <a:r>
                  <a:rPr lang="en-US">
                    <a:noFill/>
                  </a:rPr>
                  <a:t> </a:t>
                </a:r>
              </a:p>
            </p:txBody>
          </p:sp>
        </mc:Fallback>
      </mc:AlternateContent>
      <p:sp>
        <p:nvSpPr>
          <p:cNvPr id="11" name="Rectangle 10"/>
          <p:cNvSpPr/>
          <p:nvPr/>
        </p:nvSpPr>
        <p:spPr>
          <a:xfrm>
            <a:off x="3662883" y="3220784"/>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2" name="Rectangle 11"/>
          <p:cNvSpPr/>
          <p:nvPr/>
        </p:nvSpPr>
        <p:spPr>
          <a:xfrm>
            <a:off x="2221853" y="4130499"/>
            <a:ext cx="329609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	b      0	  0     0	   1</a:t>
            </a:r>
            <a:endParaRPr lang="en-US" dirty="0"/>
          </a:p>
        </p:txBody>
      </p:sp>
      <p:sp>
        <p:nvSpPr>
          <p:cNvPr id="13" name="Rectangle 12"/>
          <p:cNvSpPr/>
          <p:nvPr/>
        </p:nvSpPr>
        <p:spPr>
          <a:xfrm>
            <a:off x="6096000" y="2707385"/>
            <a:ext cx="5148917" cy="1785104"/>
          </a:xfrm>
          <a:prstGeom prst="rect">
            <a:avLst/>
          </a:prstGeom>
        </p:spPr>
        <p:txBody>
          <a:bodyPr wrap="squar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1’s reflect the existence of paths</a:t>
            </a:r>
          </a:p>
          <a:p>
            <a:r>
              <a:rPr lang="en-US" sz="2200" dirty="0">
                <a:latin typeface="Times New Roman" panose="02020603050405020304" pitchFamily="18" charset="0"/>
                <a:cs typeface="Times New Roman" panose="02020603050405020304" pitchFamily="18" charset="0"/>
              </a:rPr>
              <a:t>with intermediate vertices numbered</a:t>
            </a:r>
            <a:r>
              <a:rPr lang="en-US" sz="2200" dirty="0">
                <a:latin typeface="Times New Roman" panose="02020603050405020304" pitchFamily="18" charset="0"/>
                <a:ea typeface="SimSun" panose="02010600030101010101" pitchFamily="2"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not higher than 1, i.e., just vertex a (note a new path from d to b); boxed row and column are used for</a:t>
            </a:r>
            <a:r>
              <a:rPr lang="en-US" sz="2200" dirty="0">
                <a:latin typeface="Times New Roman" panose="02020603050405020304" pitchFamily="18" charset="0"/>
                <a:ea typeface="SimSun" panose="02010600030101010101" pitchFamily="2"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getting R</a:t>
            </a:r>
            <a:r>
              <a:rPr lang="en-US" sz="2200" baseline="30000" dirty="0">
                <a:latin typeface="Times New Roman" panose="02020603050405020304" pitchFamily="18" charset="0"/>
                <a:cs typeface="Times New Roman" panose="02020603050405020304" pitchFamily="18" charset="0"/>
              </a:rPr>
              <a:t>(2) </a:t>
            </a:r>
            <a:r>
              <a:rPr lang="en-US" sz="2200" dirty="0">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285A9051-1686-4BC7-8253-FFBFD979666D}"/>
              </a:ext>
            </a:extLst>
          </p:cNvPr>
          <p:cNvSpPr txBox="1"/>
          <p:nvPr/>
        </p:nvSpPr>
        <p:spPr>
          <a:xfrm>
            <a:off x="2316480" y="5660571"/>
            <a:ext cx="3319206" cy="707886"/>
          </a:xfrm>
          <a:prstGeom prst="rect">
            <a:avLst/>
          </a:prstGeom>
          <a:noFill/>
        </p:spPr>
        <p:txBody>
          <a:bodyPr wrap="square" rtlCol="0">
            <a:spAutoFit/>
          </a:bodyPr>
          <a:lstStyle/>
          <a:p>
            <a:r>
              <a:rPr lang="en-US" sz="2000" dirty="0"/>
              <a:t>(d, b, d)         (d, d)</a:t>
            </a:r>
          </a:p>
          <a:p>
            <a:r>
              <a:rPr lang="en-US" sz="2000" dirty="0"/>
              <a:t>(a, b, d)         (a, d)</a:t>
            </a:r>
          </a:p>
        </p:txBody>
      </p:sp>
      <p:sp>
        <p:nvSpPr>
          <p:cNvPr id="16" name="AutoShape 428">
            <a:extLst>
              <a:ext uri="{FF2B5EF4-FFF2-40B4-BE49-F238E27FC236}">
                <a16:creationId xmlns:a16="http://schemas.microsoft.com/office/drawing/2014/main" id="{84F2EAB6-8494-43C1-84F4-736AAD0285FA}"/>
              </a:ext>
            </a:extLst>
          </p:cNvPr>
          <p:cNvSpPr>
            <a:spLocks noChangeArrowheads="1"/>
          </p:cNvSpPr>
          <p:nvPr/>
        </p:nvSpPr>
        <p:spPr bwMode="auto">
          <a:xfrm>
            <a:off x="3299106" y="5806322"/>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7" name="AutoShape 428">
            <a:extLst>
              <a:ext uri="{FF2B5EF4-FFF2-40B4-BE49-F238E27FC236}">
                <a16:creationId xmlns:a16="http://schemas.microsoft.com/office/drawing/2014/main" id="{BAEF9BEA-6B44-4D32-8AC4-FDFD847CFFA5}"/>
              </a:ext>
            </a:extLst>
          </p:cNvPr>
          <p:cNvSpPr>
            <a:spLocks noChangeArrowheads="1"/>
          </p:cNvSpPr>
          <p:nvPr/>
        </p:nvSpPr>
        <p:spPr bwMode="auto">
          <a:xfrm>
            <a:off x="3330121" y="6108292"/>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18" name="Straight Arrow Connector 17">
            <a:extLst>
              <a:ext uri="{FF2B5EF4-FFF2-40B4-BE49-F238E27FC236}">
                <a16:creationId xmlns:a16="http://schemas.microsoft.com/office/drawing/2014/main" id="{C5DA3944-A36E-4A54-9D55-1EC0BD24C408}"/>
              </a:ext>
            </a:extLst>
          </p:cNvPr>
          <p:cNvCxnSpPr>
            <a:cxnSpLocks/>
          </p:cNvCxnSpPr>
          <p:nvPr/>
        </p:nvCxnSpPr>
        <p:spPr>
          <a:xfrm flipV="1">
            <a:off x="4043607" y="5088599"/>
            <a:ext cx="1216370" cy="6662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3CE4D4-5A00-48D9-9416-90730CBFB2AE}"/>
              </a:ext>
            </a:extLst>
          </p:cNvPr>
          <p:cNvCxnSpPr>
            <a:cxnSpLocks/>
          </p:cNvCxnSpPr>
          <p:nvPr/>
        </p:nvCxnSpPr>
        <p:spPr>
          <a:xfrm flipV="1">
            <a:off x="4266945" y="4008318"/>
            <a:ext cx="1028126" cy="21107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Oval 88"/>
          <p:cNvSpPr>
            <a:spLocks noChangeArrowheads="1"/>
          </p:cNvSpPr>
          <p:nvPr/>
        </p:nvSpPr>
        <p:spPr bwMode="auto">
          <a:xfrm>
            <a:off x="1559710" y="258644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22" name="Oval 89"/>
          <p:cNvSpPr>
            <a:spLocks noChangeArrowheads="1"/>
          </p:cNvSpPr>
          <p:nvPr/>
        </p:nvSpPr>
        <p:spPr bwMode="auto">
          <a:xfrm>
            <a:off x="3165349" y="2587707"/>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23" name="Oval 90"/>
          <p:cNvSpPr>
            <a:spLocks noChangeArrowheads="1"/>
          </p:cNvSpPr>
          <p:nvPr/>
        </p:nvSpPr>
        <p:spPr bwMode="auto">
          <a:xfrm>
            <a:off x="3172890" y="1134494"/>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24" name="Oval 94"/>
          <p:cNvSpPr>
            <a:spLocks noChangeArrowheads="1"/>
          </p:cNvSpPr>
          <p:nvPr/>
        </p:nvSpPr>
        <p:spPr bwMode="auto">
          <a:xfrm>
            <a:off x="1647020" y="1123349"/>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25" name="AutoShape 95"/>
          <p:cNvCxnSpPr>
            <a:cxnSpLocks noChangeShapeType="1"/>
          </p:cNvCxnSpPr>
          <p:nvPr/>
        </p:nvCxnSpPr>
        <p:spPr bwMode="auto">
          <a:xfrm>
            <a:off x="2243208" y="1405248"/>
            <a:ext cx="929682" cy="10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AutoShape 96"/>
          <p:cNvCxnSpPr>
            <a:cxnSpLocks noChangeShapeType="1"/>
            <a:endCxn id="22" idx="0"/>
          </p:cNvCxnSpPr>
          <p:nvPr/>
        </p:nvCxnSpPr>
        <p:spPr bwMode="auto">
          <a:xfrm>
            <a:off x="3463443" y="1688636"/>
            <a:ext cx="0" cy="899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97"/>
          <p:cNvCxnSpPr>
            <a:cxnSpLocks noChangeShapeType="1"/>
            <a:stCxn id="22" idx="0"/>
            <a:endCxn id="24" idx="5"/>
          </p:cNvCxnSpPr>
          <p:nvPr/>
        </p:nvCxnSpPr>
        <p:spPr bwMode="auto">
          <a:xfrm flipH="1" flipV="1">
            <a:off x="2155898" y="1603854"/>
            <a:ext cx="1307545" cy="98385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98"/>
          <p:cNvCxnSpPr>
            <a:cxnSpLocks noChangeShapeType="1"/>
            <a:stCxn id="22" idx="2"/>
            <a:endCxn id="21" idx="6"/>
          </p:cNvCxnSpPr>
          <p:nvPr/>
        </p:nvCxnSpPr>
        <p:spPr bwMode="auto">
          <a:xfrm flipH="1" flipV="1">
            <a:off x="2155898" y="2867919"/>
            <a:ext cx="1009451" cy="126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29" name="Picture 28" descr="Image result for smiley face images">
            <a:extLst>
              <a:ext uri="{FF2B5EF4-FFF2-40B4-BE49-F238E27FC236}">
                <a16:creationId xmlns:a16="http://schemas.microsoft.com/office/drawing/2014/main" id="{C8DCE8C1-CADD-4CFE-A210-52C3F3CCBEC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020" y="1686296"/>
            <a:ext cx="586105" cy="425450"/>
          </a:xfrm>
          <a:prstGeom prst="rect">
            <a:avLst/>
          </a:prstGeom>
          <a:noFill/>
        </p:spPr>
      </p:pic>
      <p:sp>
        <p:nvSpPr>
          <p:cNvPr id="30" name="AutoShape 101">
            <a:extLst>
              <a:ext uri="{FF2B5EF4-FFF2-40B4-BE49-F238E27FC236}">
                <a16:creationId xmlns:a16="http://schemas.microsoft.com/office/drawing/2014/main" id="{D9D9A5E4-27FA-4F77-A060-712C1E6FE855}"/>
              </a:ext>
            </a:extLst>
          </p:cNvPr>
          <p:cNvSpPr>
            <a:spLocks/>
          </p:cNvSpPr>
          <p:nvPr/>
        </p:nvSpPr>
        <p:spPr bwMode="auto">
          <a:xfrm>
            <a:off x="3490034" y="3694486"/>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1" name="AutoShape 101">
            <a:extLst>
              <a:ext uri="{FF2B5EF4-FFF2-40B4-BE49-F238E27FC236}">
                <a16:creationId xmlns:a16="http://schemas.microsoft.com/office/drawing/2014/main" id="{201D7809-F6DC-4923-9DEC-1B52B786E186}"/>
              </a:ext>
            </a:extLst>
          </p:cNvPr>
          <p:cNvSpPr>
            <a:spLocks/>
          </p:cNvSpPr>
          <p:nvPr/>
        </p:nvSpPr>
        <p:spPr bwMode="auto">
          <a:xfrm flipH="1">
            <a:off x="5536998" y="3694486"/>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2" name="Rectangle 31">
            <a:extLst>
              <a:ext uri="{FF2B5EF4-FFF2-40B4-BE49-F238E27FC236}">
                <a16:creationId xmlns:a16="http://schemas.microsoft.com/office/drawing/2014/main" id="{8D4E05EB-1847-4848-A42C-AC03BDFD7340}"/>
              </a:ext>
            </a:extLst>
          </p:cNvPr>
          <p:cNvSpPr/>
          <p:nvPr/>
        </p:nvSpPr>
        <p:spPr>
          <a:xfrm>
            <a:off x="2798474" y="3745823"/>
            <a:ext cx="27142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0     1	 0     0</a:t>
            </a:r>
            <a:endParaRPr lang="en-US" dirty="0"/>
          </a:p>
        </p:txBody>
      </p:sp>
      <p:sp>
        <p:nvSpPr>
          <p:cNvPr id="33" name="Rectangle 32">
            <a:extLst>
              <a:ext uri="{FF2B5EF4-FFF2-40B4-BE49-F238E27FC236}">
                <a16:creationId xmlns:a16="http://schemas.microsoft.com/office/drawing/2014/main" id="{3606C143-2F5B-4AEC-93A4-62B05F7F2DD2}"/>
              </a:ext>
            </a:extLst>
          </p:cNvPr>
          <p:cNvSpPr/>
          <p:nvPr/>
        </p:nvSpPr>
        <p:spPr>
          <a:xfrm>
            <a:off x="3026377" y="4492489"/>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34" name="Rectangle 33">
            <a:extLst>
              <a:ext uri="{FF2B5EF4-FFF2-40B4-BE49-F238E27FC236}">
                <a16:creationId xmlns:a16="http://schemas.microsoft.com/office/drawing/2014/main" id="{7F7C313F-368F-4E89-ADEF-589215BF9F6D}"/>
              </a:ext>
            </a:extLst>
          </p:cNvPr>
          <p:cNvSpPr/>
          <p:nvPr/>
        </p:nvSpPr>
        <p:spPr>
          <a:xfrm>
            <a:off x="3026376" y="4794548"/>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	     0</a:t>
            </a:r>
            <a:endParaRPr lang="en-US" dirty="0"/>
          </a:p>
        </p:txBody>
      </p:sp>
      <p:sp>
        <p:nvSpPr>
          <p:cNvPr id="35" name="TextBox 34">
            <a:extLst>
              <a:ext uri="{FF2B5EF4-FFF2-40B4-BE49-F238E27FC236}">
                <a16:creationId xmlns:a16="http://schemas.microsoft.com/office/drawing/2014/main" id="{EDED098C-07D3-43A6-B33D-61190CB47448}"/>
              </a:ext>
            </a:extLst>
          </p:cNvPr>
          <p:cNvSpPr txBox="1"/>
          <p:nvPr/>
        </p:nvSpPr>
        <p:spPr>
          <a:xfrm>
            <a:off x="3671442" y="4102079"/>
            <a:ext cx="1837189" cy="369332"/>
          </a:xfrm>
          <a:prstGeom prst="rect">
            <a:avLst/>
          </a:prstGeom>
          <a:noFill/>
          <a:ln w="19050">
            <a:solidFill>
              <a:schemeClr val="tx1"/>
            </a:solidFill>
          </a:ln>
        </p:spPr>
        <p:txBody>
          <a:bodyPr wrap="square" rtlCol="0">
            <a:spAutoFit/>
          </a:bodyPr>
          <a:lstStyle/>
          <a:p>
            <a:endParaRPr lang="en-US" dirty="0"/>
          </a:p>
        </p:txBody>
      </p:sp>
      <p:sp>
        <p:nvSpPr>
          <p:cNvPr id="36" name="TextBox 35">
            <a:extLst>
              <a:ext uri="{FF2B5EF4-FFF2-40B4-BE49-F238E27FC236}">
                <a16:creationId xmlns:a16="http://schemas.microsoft.com/office/drawing/2014/main" id="{3FA79277-9749-40F0-A4FB-B8C76334F663}"/>
              </a:ext>
            </a:extLst>
          </p:cNvPr>
          <p:cNvSpPr txBox="1"/>
          <p:nvPr/>
        </p:nvSpPr>
        <p:spPr>
          <a:xfrm>
            <a:off x="4126396" y="3745823"/>
            <a:ext cx="467688" cy="1418057"/>
          </a:xfrm>
          <a:prstGeom prst="rect">
            <a:avLst/>
          </a:prstGeom>
          <a:noFill/>
          <a:ln w="19050">
            <a:solidFill>
              <a:schemeClr val="tx1"/>
            </a:solidFill>
          </a:ln>
        </p:spPr>
        <p:txBody>
          <a:bodyPr wrap="square" rtlCol="0">
            <a:spAutoFit/>
          </a:bodyPr>
          <a:lstStyle/>
          <a:p>
            <a:endParaRPr lang="en-US" dirty="0"/>
          </a:p>
        </p:txBody>
      </p:sp>
      <p:graphicFrame>
        <p:nvGraphicFramePr>
          <p:cNvPr id="38" name="Table 35">
            <a:extLst>
              <a:ext uri="{FF2B5EF4-FFF2-40B4-BE49-F238E27FC236}">
                <a16:creationId xmlns:a16="http://schemas.microsoft.com/office/drawing/2014/main" id="{B85FBC22-737A-4446-8D41-1A4AC29A71E7}"/>
              </a:ext>
            </a:extLst>
          </p:cNvPr>
          <p:cNvGraphicFramePr>
            <a:graphicFrameLocks noGrp="1"/>
          </p:cNvGraphicFramePr>
          <p:nvPr/>
        </p:nvGraphicFramePr>
        <p:xfrm>
          <a:off x="7547361" y="4629290"/>
          <a:ext cx="1911845" cy="1854200"/>
        </p:xfrm>
        <a:graphic>
          <a:graphicData uri="http://schemas.openxmlformats.org/drawingml/2006/table">
            <a:tbl>
              <a:tblPr firstRow="1" bandRow="1">
                <a:tableStyleId>{5C22544A-7EE6-4342-B048-85BDC9FD1C3A}</a:tableStyleId>
              </a:tblPr>
              <a:tblGrid>
                <a:gridCol w="382369">
                  <a:extLst>
                    <a:ext uri="{9D8B030D-6E8A-4147-A177-3AD203B41FA5}">
                      <a16:colId xmlns:a16="http://schemas.microsoft.com/office/drawing/2014/main" val="919311344"/>
                    </a:ext>
                  </a:extLst>
                </a:gridCol>
                <a:gridCol w="382369">
                  <a:extLst>
                    <a:ext uri="{9D8B030D-6E8A-4147-A177-3AD203B41FA5}">
                      <a16:colId xmlns:a16="http://schemas.microsoft.com/office/drawing/2014/main" val="1913981612"/>
                    </a:ext>
                  </a:extLst>
                </a:gridCol>
                <a:gridCol w="382369">
                  <a:extLst>
                    <a:ext uri="{9D8B030D-6E8A-4147-A177-3AD203B41FA5}">
                      <a16:colId xmlns:a16="http://schemas.microsoft.com/office/drawing/2014/main" val="1274654503"/>
                    </a:ext>
                  </a:extLst>
                </a:gridCol>
                <a:gridCol w="382369">
                  <a:extLst>
                    <a:ext uri="{9D8B030D-6E8A-4147-A177-3AD203B41FA5}">
                      <a16:colId xmlns:a16="http://schemas.microsoft.com/office/drawing/2014/main" val="2162927590"/>
                    </a:ext>
                  </a:extLst>
                </a:gridCol>
                <a:gridCol w="382369">
                  <a:extLst>
                    <a:ext uri="{9D8B030D-6E8A-4147-A177-3AD203B41FA5}">
                      <a16:colId xmlns:a16="http://schemas.microsoft.com/office/drawing/2014/main" val="2349818843"/>
                    </a:ext>
                  </a:extLst>
                </a:gridCol>
              </a:tblGrid>
              <a:tr h="370840">
                <a:tc>
                  <a:txBody>
                    <a:bodyPr/>
                    <a:lstStyle/>
                    <a:p>
                      <a:pPr algn="ct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0158460"/>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6395005"/>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7945010"/>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8695391"/>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443738"/>
                  </a:ext>
                </a:extLst>
              </a:tr>
            </a:tbl>
          </a:graphicData>
        </a:graphic>
      </p:graphicFrame>
      <p:sp>
        <p:nvSpPr>
          <p:cNvPr id="39" name="AutoShape 101">
            <a:extLst>
              <a:ext uri="{FF2B5EF4-FFF2-40B4-BE49-F238E27FC236}">
                <a16:creationId xmlns:a16="http://schemas.microsoft.com/office/drawing/2014/main" id="{44BA2090-1AB1-484B-8152-C7FE895F9421}"/>
              </a:ext>
            </a:extLst>
          </p:cNvPr>
          <p:cNvSpPr>
            <a:spLocks/>
          </p:cNvSpPr>
          <p:nvPr/>
        </p:nvSpPr>
        <p:spPr bwMode="auto">
          <a:xfrm flipH="1">
            <a:off x="9331942" y="5005653"/>
            <a:ext cx="127263" cy="1448067"/>
          </a:xfrm>
          <a:prstGeom prst="leftBracket">
            <a:avLst>
              <a:gd name="adj" fmla="val 92657"/>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0" name="AutoShape 101">
            <a:extLst>
              <a:ext uri="{FF2B5EF4-FFF2-40B4-BE49-F238E27FC236}">
                <a16:creationId xmlns:a16="http://schemas.microsoft.com/office/drawing/2014/main" id="{B72B8AC9-3985-4008-8B50-04899ABB513F}"/>
              </a:ext>
            </a:extLst>
          </p:cNvPr>
          <p:cNvSpPr>
            <a:spLocks/>
          </p:cNvSpPr>
          <p:nvPr/>
        </p:nvSpPr>
        <p:spPr bwMode="auto">
          <a:xfrm>
            <a:off x="7914368" y="5005653"/>
            <a:ext cx="127263" cy="1448068"/>
          </a:xfrm>
          <a:prstGeom prst="leftBracket">
            <a:avLst>
              <a:gd name="adj" fmla="val 9265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1" name="TextBox 40">
            <a:extLst>
              <a:ext uri="{FF2B5EF4-FFF2-40B4-BE49-F238E27FC236}">
                <a16:creationId xmlns:a16="http://schemas.microsoft.com/office/drawing/2014/main" id="{93A6C307-5473-4D67-9E72-9D150631C093}"/>
              </a:ext>
            </a:extLst>
          </p:cNvPr>
          <p:cNvSpPr txBox="1"/>
          <p:nvPr/>
        </p:nvSpPr>
        <p:spPr>
          <a:xfrm>
            <a:off x="6618312" y="5237075"/>
            <a:ext cx="786657" cy="369332"/>
          </a:xfrm>
          <a:prstGeom prst="rect">
            <a:avLst/>
          </a:prstGeom>
          <a:noFill/>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(2)  </a:t>
            </a:r>
            <a:r>
              <a:rPr lang="en-US" dirty="0">
                <a:latin typeface="Microsoft YaHei" panose="020B0503020204020204" pitchFamily="34" charset="-122"/>
                <a:ea typeface="SimSun" panose="02010600030101010101" pitchFamily="2" charset="-122"/>
                <a:cs typeface="Microsoft YaHei" panose="020B0503020204020204" pitchFamily="34" charset="-122"/>
              </a:rPr>
              <a:t>= </a:t>
            </a:r>
            <a:endParaRPr lang="en-US" dirty="0"/>
          </a:p>
        </p:txBody>
      </p:sp>
    </p:spTree>
    <p:extLst>
      <p:ext uri="{BB962C8B-B14F-4D97-AF65-F5344CB8AC3E}">
        <p14:creationId xmlns:p14="http://schemas.microsoft.com/office/powerpoint/2010/main" val="21998534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75324" y="257865"/>
                <a:ext cx="5540517" cy="3319307"/>
              </a:xfrm>
              <a:prstGeom prst="rect">
                <a:avLst/>
              </a:prstGeom>
            </p:spPr>
            <p:txBody>
              <a:bodyPr wrap="square">
                <a:spAutoFit/>
              </a:bodyPr>
              <a:lstStyle/>
              <a:p>
                <a:pPr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Applying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’s</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algorithm,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b,a</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 b, b) = (a, b, c)  </a:t>
                </a:r>
                <a14:m>
                  <m:oMath xmlns:m="http://schemas.openxmlformats.org/officeDocument/2006/math">
                    <m:r>
                      <a:rPr lang="en-US" sz="22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 b). i.e., a, b,  and c cannot reached from b.</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b, d)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𝑎𝑑</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(2)</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 b) = (c, b) = 0.</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 b, a) = (d, b, b) = (d, b, c)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(d, b). i.e., a, b and c cannot reached from b.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 b, d)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𝑑𝑑</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(2)</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This yields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4875324" y="257865"/>
                <a:ext cx="5540517" cy="3319307"/>
              </a:xfrm>
              <a:prstGeom prst="rect">
                <a:avLst/>
              </a:prstGeom>
              <a:blipFill>
                <a:blip r:embed="rId2"/>
                <a:stretch>
                  <a:fillRect l="-1430" t="-1101" r="-2860" b="-2752"/>
                </a:stretch>
              </a:blipFill>
            </p:spPr>
            <p:txBody>
              <a:bodyPr/>
              <a:lstStyle/>
              <a:p>
                <a:r>
                  <a:rPr lang="en-US">
                    <a:noFill/>
                  </a:rPr>
                  <a:t> </a:t>
                </a:r>
              </a:p>
            </p:txBody>
          </p:sp>
        </mc:Fallback>
      </mc:AlternateContent>
      <p:sp>
        <p:nvSpPr>
          <p:cNvPr id="7" name="AutoShape 101"/>
          <p:cNvSpPr>
            <a:spLocks/>
          </p:cNvSpPr>
          <p:nvPr/>
        </p:nvSpPr>
        <p:spPr bwMode="auto">
          <a:xfrm>
            <a:off x="2236812" y="4300977"/>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AutoShape 101"/>
          <p:cNvSpPr>
            <a:spLocks/>
          </p:cNvSpPr>
          <p:nvPr/>
        </p:nvSpPr>
        <p:spPr bwMode="auto">
          <a:xfrm flipH="1">
            <a:off x="4283776" y="4300977"/>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9" name="Rectangle 8"/>
          <p:cNvSpPr/>
          <p:nvPr/>
        </p:nvSpPr>
        <p:spPr>
          <a:xfrm>
            <a:off x="1545252" y="4352314"/>
            <a:ext cx="27142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0     1	 0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1" dirty="0"/>
          </a:p>
        </p:txBody>
      </p:sp>
      <p:sp>
        <p:nvSpPr>
          <p:cNvPr id="10" name="Rectangle 9"/>
          <p:cNvSpPr/>
          <p:nvPr/>
        </p:nvSpPr>
        <p:spPr>
          <a:xfrm>
            <a:off x="1773155" y="5098980"/>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11" name="Rectangle 10"/>
          <p:cNvSpPr/>
          <p:nvPr/>
        </p:nvSpPr>
        <p:spPr>
          <a:xfrm>
            <a:off x="1773154" y="5401039"/>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1" dirty="0"/>
          </a:p>
        </p:txBody>
      </p:sp>
      <p:sp>
        <p:nvSpPr>
          <p:cNvPr id="12" name="TextBox 11"/>
          <p:cNvSpPr txBox="1"/>
          <p:nvPr/>
        </p:nvSpPr>
        <p:spPr>
          <a:xfrm>
            <a:off x="2434427" y="5088971"/>
            <a:ext cx="1837189" cy="369332"/>
          </a:xfrm>
          <a:prstGeom prst="rect">
            <a:avLst/>
          </a:prstGeom>
          <a:noFill/>
          <a:ln w="19050">
            <a:solidFill>
              <a:schemeClr val="tx1"/>
            </a:solidFill>
          </a:ln>
        </p:spPr>
        <p:txBody>
          <a:bodyPr wrap="square" rtlCol="0">
            <a:spAutoFit/>
          </a:bodyPr>
          <a:lstStyle/>
          <a:p>
            <a:endParaRPr lang="en-US" dirty="0"/>
          </a:p>
        </p:txBody>
      </p:sp>
      <p:sp>
        <p:nvSpPr>
          <p:cNvPr id="13" name="TextBox 12"/>
          <p:cNvSpPr txBox="1"/>
          <p:nvPr/>
        </p:nvSpPr>
        <p:spPr>
          <a:xfrm>
            <a:off x="3327344" y="4340022"/>
            <a:ext cx="467688" cy="1418057"/>
          </a:xfrm>
          <a:prstGeom prst="rect">
            <a:avLst/>
          </a:prstGeom>
          <a:noFill/>
          <a:ln w="19050">
            <a:solidFill>
              <a:schemeClr val="tx1"/>
            </a:solidFill>
          </a:ln>
        </p:spPr>
        <p:txBody>
          <a:bodyPr wrap="square" rtlCol="0">
            <a:spAutoFit/>
          </a:bodyPr>
          <a:lstStyle/>
          <a:p>
            <a:endParaRPr lang="en-US" dirty="0"/>
          </a:p>
        </p:txBody>
      </p:sp>
      <p:sp>
        <p:nvSpPr>
          <p:cNvPr id="14" name="Rectangle 13"/>
          <p:cNvSpPr/>
          <p:nvPr/>
        </p:nvSpPr>
        <p:spPr>
          <a:xfrm>
            <a:off x="2428711" y="3827275"/>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5" name="Rectangle 14"/>
          <p:cNvSpPr/>
          <p:nvPr/>
        </p:nvSpPr>
        <p:spPr>
          <a:xfrm>
            <a:off x="987681" y="4736990"/>
            <a:ext cx="329609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(2)</a:t>
            </a:r>
            <a:r>
              <a:rPr lang="en-US" dirty="0">
                <a:latin typeface="Microsoft YaHei" panose="020B0503020204020204" pitchFamily="34" charset="-122"/>
                <a:ea typeface="SimSun" panose="02010600030101010101" pitchFamily="2" charset="-122"/>
                <a:cs typeface="Microsoft YaHei" panose="020B0503020204020204" pitchFamily="34" charset="-122"/>
              </a:rPr>
              <a:t>  =	b      0	  0     0	   1</a:t>
            </a:r>
            <a:endParaRPr lang="en-US" dirty="0"/>
          </a:p>
        </p:txBody>
      </p:sp>
      <p:sp>
        <p:nvSpPr>
          <p:cNvPr id="16" name="Rectangle 15"/>
          <p:cNvSpPr/>
          <p:nvPr/>
        </p:nvSpPr>
        <p:spPr>
          <a:xfrm>
            <a:off x="4612024" y="3498542"/>
            <a:ext cx="4661079" cy="1785104"/>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1’s reflect the existence of paths</a:t>
            </a:r>
          </a:p>
          <a:p>
            <a:r>
              <a:rPr lang="en-US" sz="2200" dirty="0">
                <a:latin typeface="Times New Roman" panose="02020603050405020304" pitchFamily="18" charset="0"/>
                <a:cs typeface="Times New Roman" panose="02020603050405020304" pitchFamily="18" charset="0"/>
              </a:rPr>
              <a:t>with intermediate vertices numbered</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 higher than 2, i.e., a and b (note two new paths); boxed row and column are used for getting R</a:t>
            </a:r>
            <a:r>
              <a:rPr lang="en-US" sz="2200" baseline="30000" dirty="0">
                <a:latin typeface="Times New Roman" panose="02020603050405020304" pitchFamily="18" charset="0"/>
                <a:cs typeface="Times New Roman" panose="02020603050405020304" pitchFamily="18" charset="0"/>
              </a:rPr>
              <a:t>(3) </a:t>
            </a:r>
            <a:r>
              <a:rPr lang="en-US" sz="2200" dirty="0">
                <a:latin typeface="Times New Roman" panose="02020603050405020304" pitchFamily="18" charset="0"/>
                <a:cs typeface="Times New Roman" panose="02020603050405020304" pitchFamily="18" charset="0"/>
              </a:rPr>
              <a:t>.</a:t>
            </a:r>
          </a:p>
        </p:txBody>
      </p:sp>
      <p:sp>
        <p:nvSpPr>
          <p:cNvPr id="17" name="Oval 88"/>
          <p:cNvSpPr>
            <a:spLocks noChangeArrowheads="1"/>
          </p:cNvSpPr>
          <p:nvPr/>
        </p:nvSpPr>
        <p:spPr bwMode="auto">
          <a:xfrm>
            <a:off x="2183918" y="2770144"/>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8" name="Oval 89"/>
          <p:cNvSpPr>
            <a:spLocks noChangeArrowheads="1"/>
          </p:cNvSpPr>
          <p:nvPr/>
        </p:nvSpPr>
        <p:spPr bwMode="auto">
          <a:xfrm>
            <a:off x="3827715" y="277014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9" name="Oval 90"/>
          <p:cNvSpPr>
            <a:spLocks noChangeArrowheads="1"/>
          </p:cNvSpPr>
          <p:nvPr/>
        </p:nvSpPr>
        <p:spPr bwMode="auto">
          <a:xfrm>
            <a:off x="3827715" y="1308604"/>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20" name="Oval 94"/>
          <p:cNvSpPr>
            <a:spLocks noChangeArrowheads="1"/>
          </p:cNvSpPr>
          <p:nvPr/>
        </p:nvSpPr>
        <p:spPr bwMode="auto">
          <a:xfrm>
            <a:off x="2271228" y="130765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21" name="AutoShape 95"/>
          <p:cNvCxnSpPr>
            <a:cxnSpLocks noChangeShapeType="1"/>
          </p:cNvCxnSpPr>
          <p:nvPr/>
        </p:nvCxnSpPr>
        <p:spPr bwMode="auto">
          <a:xfrm>
            <a:off x="2891184" y="1590077"/>
            <a:ext cx="929682" cy="10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2" name="AutoShape 96"/>
          <p:cNvCxnSpPr>
            <a:cxnSpLocks noChangeShapeType="1"/>
            <a:endCxn id="18" idx="0"/>
          </p:cNvCxnSpPr>
          <p:nvPr/>
        </p:nvCxnSpPr>
        <p:spPr bwMode="auto">
          <a:xfrm>
            <a:off x="4125809" y="1871074"/>
            <a:ext cx="0" cy="899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97"/>
          <p:cNvCxnSpPr>
            <a:cxnSpLocks noChangeShapeType="1"/>
            <a:stCxn id="18" idx="0"/>
            <a:endCxn id="20" idx="5"/>
          </p:cNvCxnSpPr>
          <p:nvPr/>
        </p:nvCxnSpPr>
        <p:spPr bwMode="auto">
          <a:xfrm flipH="1" flipV="1">
            <a:off x="2780106" y="1788161"/>
            <a:ext cx="1345703" cy="98198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98"/>
          <p:cNvCxnSpPr>
            <a:cxnSpLocks noChangeShapeType="1"/>
            <a:stCxn id="18" idx="2"/>
            <a:endCxn id="17" idx="6"/>
          </p:cNvCxnSpPr>
          <p:nvPr/>
        </p:nvCxnSpPr>
        <p:spPr bwMode="auto">
          <a:xfrm flipH="1" flipV="1">
            <a:off x="2780106" y="3051618"/>
            <a:ext cx="1047609"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D903FC84-9141-422A-9BB8-1867904F5247}"/>
              </a:ext>
            </a:extLst>
          </p:cNvPr>
          <p:cNvCxnSpPr>
            <a:cxnSpLocks/>
          </p:cNvCxnSpPr>
          <p:nvPr/>
        </p:nvCxnSpPr>
        <p:spPr>
          <a:xfrm>
            <a:off x="2146284" y="5672870"/>
            <a:ext cx="14397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688DEA-C5CE-4340-BFF9-9761B2B29629}"/>
              </a:ext>
            </a:extLst>
          </p:cNvPr>
          <p:cNvCxnSpPr>
            <a:cxnSpLocks/>
          </p:cNvCxnSpPr>
          <p:nvPr/>
        </p:nvCxnSpPr>
        <p:spPr>
          <a:xfrm>
            <a:off x="2146284" y="5267921"/>
            <a:ext cx="1788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result for smiley face images">
            <a:extLst>
              <a:ext uri="{FF2B5EF4-FFF2-40B4-BE49-F238E27FC236}">
                <a16:creationId xmlns:a16="http://schemas.microsoft.com/office/drawing/2014/main" id="{5E7F2EA8-FD4C-44D5-87F8-0710071F94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020" y="1686296"/>
            <a:ext cx="586105" cy="425450"/>
          </a:xfrm>
          <a:prstGeom prst="rect">
            <a:avLst/>
          </a:prstGeom>
          <a:noFill/>
        </p:spPr>
      </p:pic>
      <p:graphicFrame>
        <p:nvGraphicFramePr>
          <p:cNvPr id="26" name="Table 35">
            <a:extLst>
              <a:ext uri="{FF2B5EF4-FFF2-40B4-BE49-F238E27FC236}">
                <a16:creationId xmlns:a16="http://schemas.microsoft.com/office/drawing/2014/main" id="{6EC9FD91-19F8-4067-9989-5CCBA8D9E294}"/>
              </a:ext>
            </a:extLst>
          </p:cNvPr>
          <p:cNvGraphicFramePr>
            <a:graphicFrameLocks noGrp="1"/>
          </p:cNvGraphicFramePr>
          <p:nvPr/>
        </p:nvGraphicFramePr>
        <p:xfrm>
          <a:off x="9214236" y="4695965"/>
          <a:ext cx="1911845" cy="1854200"/>
        </p:xfrm>
        <a:graphic>
          <a:graphicData uri="http://schemas.openxmlformats.org/drawingml/2006/table">
            <a:tbl>
              <a:tblPr firstRow="1" bandRow="1">
                <a:tableStyleId>{5C22544A-7EE6-4342-B048-85BDC9FD1C3A}</a:tableStyleId>
              </a:tblPr>
              <a:tblGrid>
                <a:gridCol w="382369">
                  <a:extLst>
                    <a:ext uri="{9D8B030D-6E8A-4147-A177-3AD203B41FA5}">
                      <a16:colId xmlns:a16="http://schemas.microsoft.com/office/drawing/2014/main" val="919311344"/>
                    </a:ext>
                  </a:extLst>
                </a:gridCol>
                <a:gridCol w="382369">
                  <a:extLst>
                    <a:ext uri="{9D8B030D-6E8A-4147-A177-3AD203B41FA5}">
                      <a16:colId xmlns:a16="http://schemas.microsoft.com/office/drawing/2014/main" val="1913981612"/>
                    </a:ext>
                  </a:extLst>
                </a:gridCol>
                <a:gridCol w="382369">
                  <a:extLst>
                    <a:ext uri="{9D8B030D-6E8A-4147-A177-3AD203B41FA5}">
                      <a16:colId xmlns:a16="http://schemas.microsoft.com/office/drawing/2014/main" val="1274654503"/>
                    </a:ext>
                  </a:extLst>
                </a:gridCol>
                <a:gridCol w="382369">
                  <a:extLst>
                    <a:ext uri="{9D8B030D-6E8A-4147-A177-3AD203B41FA5}">
                      <a16:colId xmlns:a16="http://schemas.microsoft.com/office/drawing/2014/main" val="2162927590"/>
                    </a:ext>
                  </a:extLst>
                </a:gridCol>
                <a:gridCol w="382369">
                  <a:extLst>
                    <a:ext uri="{9D8B030D-6E8A-4147-A177-3AD203B41FA5}">
                      <a16:colId xmlns:a16="http://schemas.microsoft.com/office/drawing/2014/main" val="2349818843"/>
                    </a:ext>
                  </a:extLst>
                </a:gridCol>
              </a:tblGrid>
              <a:tr h="370840">
                <a:tc>
                  <a:txBody>
                    <a:bodyPr/>
                    <a:lstStyle/>
                    <a:p>
                      <a:pPr algn="ct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0158460"/>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6395005"/>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7945010"/>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8695391"/>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443738"/>
                  </a:ext>
                </a:extLst>
              </a:tr>
            </a:tbl>
          </a:graphicData>
        </a:graphic>
      </p:graphicFrame>
      <p:sp>
        <p:nvSpPr>
          <p:cNvPr id="28" name="AutoShape 101">
            <a:extLst>
              <a:ext uri="{FF2B5EF4-FFF2-40B4-BE49-F238E27FC236}">
                <a16:creationId xmlns:a16="http://schemas.microsoft.com/office/drawing/2014/main" id="{3942FAF0-86EA-47B9-BBAF-542F8F140296}"/>
              </a:ext>
            </a:extLst>
          </p:cNvPr>
          <p:cNvSpPr>
            <a:spLocks/>
          </p:cNvSpPr>
          <p:nvPr/>
        </p:nvSpPr>
        <p:spPr bwMode="auto">
          <a:xfrm flipH="1">
            <a:off x="10998817" y="5072328"/>
            <a:ext cx="127263" cy="1448067"/>
          </a:xfrm>
          <a:prstGeom prst="leftBracket">
            <a:avLst>
              <a:gd name="adj" fmla="val 92657"/>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0" name="AutoShape 101">
            <a:extLst>
              <a:ext uri="{FF2B5EF4-FFF2-40B4-BE49-F238E27FC236}">
                <a16:creationId xmlns:a16="http://schemas.microsoft.com/office/drawing/2014/main" id="{0FAD7A3C-E0E3-4E62-A42E-E7A7BCC1CB4C}"/>
              </a:ext>
            </a:extLst>
          </p:cNvPr>
          <p:cNvSpPr>
            <a:spLocks/>
          </p:cNvSpPr>
          <p:nvPr/>
        </p:nvSpPr>
        <p:spPr bwMode="auto">
          <a:xfrm>
            <a:off x="9581243" y="5072328"/>
            <a:ext cx="127263" cy="1448068"/>
          </a:xfrm>
          <a:prstGeom prst="leftBracket">
            <a:avLst>
              <a:gd name="adj" fmla="val 9265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1" name="TextBox 30">
            <a:extLst>
              <a:ext uri="{FF2B5EF4-FFF2-40B4-BE49-F238E27FC236}">
                <a16:creationId xmlns:a16="http://schemas.microsoft.com/office/drawing/2014/main" id="{8405D5D5-65D0-4D9D-AC06-DCBCABD01A3F}"/>
              </a:ext>
            </a:extLst>
          </p:cNvPr>
          <p:cNvSpPr txBox="1"/>
          <p:nvPr/>
        </p:nvSpPr>
        <p:spPr>
          <a:xfrm>
            <a:off x="8285187" y="5303750"/>
            <a:ext cx="786657" cy="369332"/>
          </a:xfrm>
          <a:prstGeom prst="rect">
            <a:avLst/>
          </a:prstGeom>
          <a:noFill/>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(3)  </a:t>
            </a:r>
            <a:r>
              <a:rPr lang="en-US" dirty="0">
                <a:latin typeface="Microsoft YaHei" panose="020B0503020204020204" pitchFamily="34" charset="-122"/>
                <a:ea typeface="SimSun" panose="02010600030101010101" pitchFamily="2" charset="-122"/>
                <a:cs typeface="Microsoft YaHei" panose="020B0503020204020204" pitchFamily="34" charset="-122"/>
              </a:rPr>
              <a:t>= </a:t>
            </a:r>
            <a:endParaRPr lang="en-US" dirty="0"/>
          </a:p>
        </p:txBody>
      </p:sp>
    </p:spTree>
    <p:extLst>
      <p:ext uri="{BB962C8B-B14F-4D97-AF65-F5344CB8AC3E}">
        <p14:creationId xmlns:p14="http://schemas.microsoft.com/office/powerpoint/2010/main" val="1257288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90313" y="735319"/>
            <a:ext cx="5888237" cy="2123658"/>
          </a:xfrm>
          <a:prstGeom prst="rect">
            <a:avLst/>
          </a:prstGeom>
        </p:spPr>
        <p:txBody>
          <a:bodyPr wrap="square">
            <a:spAutoFit/>
          </a:bodyPr>
          <a:lstStyle/>
          <a:p>
            <a:pPr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Applying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c) = (b, c) =(c, c)=0.  i.e., c cannot be reached by a, b and c.</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d,c,a</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d,c,b</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d,c,c</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a, b, c and d cannot be reached from c.</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yields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which has no change from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101"/>
          <p:cNvSpPr>
            <a:spLocks/>
          </p:cNvSpPr>
          <p:nvPr/>
        </p:nvSpPr>
        <p:spPr bwMode="auto">
          <a:xfrm>
            <a:off x="2351112" y="3797117"/>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101"/>
          <p:cNvSpPr>
            <a:spLocks/>
          </p:cNvSpPr>
          <p:nvPr/>
        </p:nvSpPr>
        <p:spPr bwMode="auto">
          <a:xfrm flipH="1">
            <a:off x="4434395" y="3831800"/>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1659552" y="3848454"/>
            <a:ext cx="27142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a:t>
            </a:r>
            <a:r>
              <a:rPr lang="en-US" dirty="0">
                <a:solidFill>
                  <a:srgbClr val="0000FF"/>
                </a:solidFill>
                <a:latin typeface="Microsoft YaHei" panose="020B0503020204020204" pitchFamily="34" charset="-122"/>
                <a:ea typeface="SimSun" panose="02010600030101010101" pitchFamily="2" charset="-122"/>
                <a:cs typeface="Microsoft YaHei" panose="020B0503020204020204" pitchFamily="34" charset="-122"/>
              </a:rPr>
              <a:t>0</a:t>
            </a:r>
            <a:r>
              <a:rPr lang="en-US" dirty="0">
                <a:latin typeface="Microsoft YaHei" panose="020B0503020204020204" pitchFamily="34" charset="-122"/>
                <a:ea typeface="SimSun" panose="02010600030101010101" pitchFamily="2" charset="-122"/>
                <a:cs typeface="Microsoft YaHei" panose="020B0503020204020204" pitchFamily="34" charset="-122"/>
              </a:rPr>
              <a:t>     1	 </a:t>
            </a:r>
            <a:r>
              <a:rPr lang="en-US" dirty="0">
                <a:solidFill>
                  <a:srgbClr val="0000FF"/>
                </a:solidFill>
                <a:latin typeface="Microsoft YaHei" panose="020B0503020204020204" pitchFamily="34" charset="-122"/>
                <a:ea typeface="SimSun" panose="02010600030101010101" pitchFamily="2" charset="-122"/>
                <a:cs typeface="Microsoft YaHei" panose="020B0503020204020204" pitchFamily="34" charset="-122"/>
              </a:rPr>
              <a:t>0</a:t>
            </a:r>
            <a:r>
              <a:rPr lang="en-US" dirty="0">
                <a:latin typeface="Microsoft YaHei" panose="020B0503020204020204" pitchFamily="34" charset="-122"/>
                <a:ea typeface="SimSun" panose="02010600030101010101" pitchFamily="2" charset="-122"/>
                <a:cs typeface="Microsoft YaHei" panose="020B0503020204020204" pitchFamily="34" charset="-122"/>
              </a:rPr>
              <a:t>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1" dirty="0"/>
          </a:p>
        </p:txBody>
      </p:sp>
      <p:sp>
        <p:nvSpPr>
          <p:cNvPr id="6" name="Rectangle 5"/>
          <p:cNvSpPr/>
          <p:nvPr/>
        </p:nvSpPr>
        <p:spPr>
          <a:xfrm>
            <a:off x="1887455" y="4595120"/>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7" name="Rectangle 6"/>
          <p:cNvSpPr/>
          <p:nvPr/>
        </p:nvSpPr>
        <p:spPr>
          <a:xfrm>
            <a:off x="1887454" y="4897179"/>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1" dirty="0"/>
          </a:p>
        </p:txBody>
      </p:sp>
      <p:sp>
        <p:nvSpPr>
          <p:cNvPr id="8" name="TextBox 7"/>
          <p:cNvSpPr txBox="1"/>
          <p:nvPr/>
        </p:nvSpPr>
        <p:spPr>
          <a:xfrm>
            <a:off x="2536568" y="4877776"/>
            <a:ext cx="1837189" cy="369332"/>
          </a:xfrm>
          <a:prstGeom prst="rect">
            <a:avLst/>
          </a:prstGeom>
          <a:noFill/>
          <a:ln w="19050">
            <a:solidFill>
              <a:schemeClr val="tx1"/>
            </a:solidFill>
          </a:ln>
        </p:spPr>
        <p:txBody>
          <a:bodyPr wrap="square" rtlCol="0">
            <a:spAutoFit/>
          </a:bodyPr>
          <a:lstStyle/>
          <a:p>
            <a:endParaRPr lang="en-US" dirty="0"/>
          </a:p>
        </p:txBody>
      </p:sp>
      <p:sp>
        <p:nvSpPr>
          <p:cNvPr id="9" name="TextBox 8"/>
          <p:cNvSpPr txBox="1"/>
          <p:nvPr/>
        </p:nvSpPr>
        <p:spPr>
          <a:xfrm>
            <a:off x="3918230" y="3831800"/>
            <a:ext cx="467688" cy="1418057"/>
          </a:xfrm>
          <a:prstGeom prst="rect">
            <a:avLst/>
          </a:prstGeom>
          <a:noFill/>
          <a:ln w="19050">
            <a:solidFill>
              <a:schemeClr val="tx1"/>
            </a:solidFill>
          </a:ln>
        </p:spPr>
        <p:txBody>
          <a:bodyPr wrap="square" rtlCol="0">
            <a:spAutoFit/>
          </a:bodyPr>
          <a:lstStyle/>
          <a:p>
            <a:endParaRPr lang="en-US" dirty="0"/>
          </a:p>
        </p:txBody>
      </p:sp>
      <p:sp>
        <p:nvSpPr>
          <p:cNvPr id="10" name="Rectangle 9"/>
          <p:cNvSpPr/>
          <p:nvPr/>
        </p:nvSpPr>
        <p:spPr>
          <a:xfrm>
            <a:off x="2543011" y="3323415"/>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1" name="Rectangle 10"/>
          <p:cNvSpPr/>
          <p:nvPr/>
        </p:nvSpPr>
        <p:spPr>
          <a:xfrm>
            <a:off x="1101981" y="4233130"/>
            <a:ext cx="329609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(3)</a:t>
            </a:r>
            <a:r>
              <a:rPr lang="en-US" dirty="0">
                <a:latin typeface="Microsoft YaHei" panose="020B0503020204020204" pitchFamily="34" charset="-122"/>
                <a:ea typeface="SimSun" panose="02010600030101010101" pitchFamily="2" charset="-122"/>
                <a:cs typeface="Microsoft YaHei" panose="020B0503020204020204" pitchFamily="34" charset="-122"/>
              </a:rPr>
              <a:t>  =	b      </a:t>
            </a:r>
            <a:r>
              <a:rPr lang="en-US" dirty="0">
                <a:solidFill>
                  <a:srgbClr val="0000FF"/>
                </a:solidFill>
                <a:latin typeface="Microsoft YaHei" panose="020B0503020204020204" pitchFamily="34" charset="-122"/>
                <a:ea typeface="SimSun" panose="02010600030101010101" pitchFamily="2" charset="-122"/>
                <a:cs typeface="Microsoft YaHei" panose="020B0503020204020204" pitchFamily="34" charset="-122"/>
              </a:rPr>
              <a:t>0</a:t>
            </a:r>
            <a:r>
              <a:rPr lang="en-US" dirty="0">
                <a:latin typeface="Microsoft YaHei" panose="020B0503020204020204" pitchFamily="34" charset="-122"/>
                <a:ea typeface="SimSun" panose="02010600030101010101" pitchFamily="2" charset="-122"/>
                <a:cs typeface="Microsoft YaHei" panose="020B0503020204020204" pitchFamily="34" charset="-122"/>
              </a:rPr>
              <a:t>	  </a:t>
            </a:r>
            <a:r>
              <a:rPr lang="en-US" dirty="0">
                <a:solidFill>
                  <a:srgbClr val="0000FF"/>
                </a:solidFill>
                <a:latin typeface="Microsoft YaHei" panose="020B0503020204020204" pitchFamily="34" charset="-122"/>
                <a:ea typeface="SimSun" panose="02010600030101010101" pitchFamily="2" charset="-122"/>
                <a:cs typeface="Microsoft YaHei" panose="020B0503020204020204" pitchFamily="34" charset="-122"/>
              </a:rPr>
              <a:t>0</a:t>
            </a:r>
            <a:r>
              <a:rPr lang="en-US" dirty="0">
                <a:latin typeface="Microsoft YaHei" panose="020B0503020204020204" pitchFamily="34" charset="-122"/>
                <a:ea typeface="SimSun" panose="02010600030101010101" pitchFamily="2" charset="-122"/>
                <a:cs typeface="Microsoft YaHei" panose="020B0503020204020204" pitchFamily="34" charset="-122"/>
              </a:rPr>
              <a:t>     </a:t>
            </a:r>
            <a:r>
              <a:rPr lang="en-US" dirty="0">
                <a:solidFill>
                  <a:srgbClr val="0000FF"/>
                </a:solidFill>
                <a:latin typeface="Microsoft YaHei" panose="020B0503020204020204" pitchFamily="34" charset="-122"/>
                <a:ea typeface="SimSun" panose="02010600030101010101" pitchFamily="2" charset="-122"/>
                <a:cs typeface="Microsoft YaHei" panose="020B0503020204020204" pitchFamily="34" charset="-122"/>
              </a:rPr>
              <a:t>0</a:t>
            </a:r>
            <a:r>
              <a:rPr lang="en-US" dirty="0">
                <a:latin typeface="Microsoft YaHei" panose="020B0503020204020204" pitchFamily="34" charset="-122"/>
                <a:ea typeface="SimSun" panose="02010600030101010101" pitchFamily="2" charset="-122"/>
                <a:cs typeface="Microsoft YaHei" panose="020B0503020204020204" pitchFamily="34" charset="-122"/>
              </a:rPr>
              <a:t>	   1</a:t>
            </a:r>
            <a:endParaRPr lang="en-US" dirty="0"/>
          </a:p>
        </p:txBody>
      </p:sp>
      <p:sp>
        <p:nvSpPr>
          <p:cNvPr id="12" name="Rectangle 11"/>
          <p:cNvSpPr/>
          <p:nvPr/>
        </p:nvSpPr>
        <p:spPr>
          <a:xfrm>
            <a:off x="4808022" y="3135578"/>
            <a:ext cx="4314001" cy="2123658"/>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1’s reflect the existence of paths</a:t>
            </a:r>
          </a:p>
          <a:p>
            <a:r>
              <a:rPr lang="en-US" sz="2200" dirty="0">
                <a:latin typeface="Times New Roman" panose="02020603050405020304" pitchFamily="18" charset="0"/>
                <a:cs typeface="Times New Roman" panose="02020603050405020304" pitchFamily="18" charset="0"/>
              </a:rPr>
              <a:t>with intermediate vertices numbered</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 higher than 3, i.e., a, b and c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 new paths);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boxed row and column are used for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getting R</a:t>
            </a:r>
            <a:r>
              <a:rPr lang="en-US" sz="2200" baseline="30000" dirty="0">
                <a:latin typeface="Times New Roman" panose="02020603050405020304" pitchFamily="18" charset="0"/>
                <a:cs typeface="Times New Roman" panose="02020603050405020304" pitchFamily="18" charset="0"/>
              </a:rPr>
              <a:t>(4) </a:t>
            </a:r>
            <a:r>
              <a:rPr lang="en-US" sz="22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843E1E-573B-4803-8FBC-7829F560E7D1}"/>
                  </a:ext>
                </a:extLst>
              </p:cNvPr>
              <p:cNvSpPr txBox="1"/>
              <p:nvPr/>
            </p:nvSpPr>
            <p:spPr>
              <a:xfrm>
                <a:off x="1201782" y="5479625"/>
                <a:ext cx="10415452" cy="1200329"/>
              </a:xfrm>
              <a:prstGeom prst="rect">
                <a:avLst/>
              </a:prstGeom>
              <a:noFill/>
            </p:spPr>
            <p:txBody>
              <a:bodyPr wrap="square" rtlCol="0">
                <a:spAutoFit/>
              </a:bodyPr>
              <a:lstStyle/>
              <a:p>
                <a:r>
                  <a:rPr lang="en-US" dirty="0">
                    <a:solidFill>
                      <a:srgbClr val="0000FF"/>
                    </a:solidFill>
                  </a:rPr>
                  <a:t>(a, d, a)          (a, a)</a:t>
                </a:r>
                <a:r>
                  <a:rPr lang="en-US" dirty="0"/>
                  <a:t>	   (b, d, a)          (b, a)   </a:t>
                </a:r>
                <a:r>
                  <a:rPr lang="en-US" dirty="0">
                    <a:solidFill>
                      <a:srgbClr val="0000FF"/>
                    </a:solidFill>
                  </a:rPr>
                  <a:t>(a, d) = 1 &amp; (d, a) = 1 </a:t>
                </a:r>
                <a14:m>
                  <m:oMath xmlns:m="http://schemas.openxmlformats.org/officeDocument/2006/math">
                    <m:r>
                      <a:rPr lang="en-US" i="1" dirty="0" smtClean="0">
                        <a:solidFill>
                          <a:srgbClr val="0000FF"/>
                        </a:solidFill>
                        <a:latin typeface="Cambria Math" panose="02040503050406030204" pitchFamily="18" charset="0"/>
                        <a:ea typeface="Cambria Math" panose="02040503050406030204" pitchFamily="18" charset="0"/>
                      </a:rPr>
                      <m:t>→</m:t>
                    </m:r>
                  </m:oMath>
                </a14:m>
                <a:r>
                  <a:rPr lang="en-US" dirty="0">
                    <a:solidFill>
                      <a:srgbClr val="0000FF"/>
                    </a:solidFill>
                  </a:rPr>
                  <a:t> (a, a) = 1. </a:t>
                </a:r>
                <a:r>
                  <a:rPr lang="en-US" dirty="0"/>
                  <a:t>(b, d) = 1 &amp; (d, a) = 1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(b, a) = 1.</a:t>
                </a:r>
                <a:r>
                  <a:rPr lang="en-US" dirty="0">
                    <a:solidFill>
                      <a:srgbClr val="0000FF"/>
                    </a:solidFill>
                  </a:rPr>
                  <a:t>  </a:t>
                </a:r>
                <a:endParaRPr lang="en-US" dirty="0"/>
              </a:p>
              <a:p>
                <a:r>
                  <a:rPr lang="en-US" dirty="0">
                    <a:solidFill>
                      <a:srgbClr val="0000FF"/>
                    </a:solidFill>
                  </a:rPr>
                  <a:t>(a, d, b)          (a, b)</a:t>
                </a:r>
                <a:r>
                  <a:rPr lang="en-US" dirty="0"/>
                  <a:t>	   (b, d, b)          (b, b)   </a:t>
                </a:r>
                <a:r>
                  <a:rPr lang="en-US" dirty="0">
                    <a:solidFill>
                      <a:srgbClr val="0000FF"/>
                    </a:solidFill>
                  </a:rPr>
                  <a:t>(a, b) = 1. </a:t>
                </a:r>
                <a:r>
                  <a:rPr lang="en-US" dirty="0"/>
                  <a:t>(b, d) = 1 &amp; (d, b) = 1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(b, b) = 1.</a:t>
                </a:r>
                <a:r>
                  <a:rPr lang="en-US" dirty="0">
                    <a:solidFill>
                      <a:srgbClr val="0000FF"/>
                    </a:solidFill>
                  </a:rPr>
                  <a:t> </a:t>
                </a:r>
              </a:p>
              <a:p>
                <a:r>
                  <a:rPr lang="en-US" dirty="0">
                    <a:solidFill>
                      <a:srgbClr val="0000FF"/>
                    </a:solidFill>
                  </a:rPr>
                  <a:t>(a, d, c)          (a, c)</a:t>
                </a:r>
                <a:r>
                  <a:rPr lang="en-US" dirty="0"/>
                  <a:t>	   (b, d, c)          (b, c)    </a:t>
                </a:r>
                <a:r>
                  <a:rPr lang="en-US" dirty="0">
                    <a:solidFill>
                      <a:srgbClr val="0000FF"/>
                    </a:solidFill>
                  </a:rPr>
                  <a:t>(a, d) = 1 &amp; (d, c) = 1 </a:t>
                </a:r>
                <a14:m>
                  <m:oMath xmlns:m="http://schemas.openxmlformats.org/officeDocument/2006/math">
                    <m:r>
                      <a:rPr lang="en-US" i="1" dirty="0">
                        <a:solidFill>
                          <a:srgbClr val="0000FF"/>
                        </a:solidFill>
                        <a:latin typeface="Cambria Math" panose="02040503050406030204" pitchFamily="18" charset="0"/>
                        <a:ea typeface="Cambria Math" panose="02040503050406030204" pitchFamily="18" charset="0"/>
                      </a:rPr>
                      <m:t>→</m:t>
                    </m:r>
                  </m:oMath>
                </a14:m>
                <a:r>
                  <a:rPr lang="en-US" dirty="0">
                    <a:solidFill>
                      <a:srgbClr val="0000FF"/>
                    </a:solidFill>
                  </a:rPr>
                  <a:t> (a, c) = 1. </a:t>
                </a:r>
                <a:r>
                  <a:rPr lang="en-US" dirty="0"/>
                  <a:t>(b, d) = 1 &amp; (d, c) = 1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(b, c) = 1.</a:t>
                </a:r>
                <a:r>
                  <a:rPr lang="en-US" dirty="0">
                    <a:solidFill>
                      <a:srgbClr val="0000FF"/>
                    </a:solidFill>
                  </a:rPr>
                  <a:t> </a:t>
                </a:r>
                <a:endParaRPr lang="en-US" dirty="0"/>
              </a:p>
              <a:p>
                <a:r>
                  <a:rPr lang="en-US" dirty="0">
                    <a:solidFill>
                      <a:srgbClr val="0000FF"/>
                    </a:solidFill>
                  </a:rPr>
                  <a:t>(a, d, d)          (a, d)</a:t>
                </a:r>
                <a:r>
                  <a:rPr lang="en-US" dirty="0"/>
                  <a:t>	   (b, d, d)          (b, d)   </a:t>
                </a:r>
                <a:r>
                  <a:rPr lang="en-US" dirty="0">
                    <a:solidFill>
                      <a:srgbClr val="0000FF"/>
                    </a:solidFill>
                  </a:rPr>
                  <a:t>(a, d) = 1. </a:t>
                </a:r>
                <a:r>
                  <a:rPr lang="en-US" dirty="0"/>
                  <a:t>(b, d) = 1.</a:t>
                </a:r>
                <a:endParaRPr lang="en-US" dirty="0">
                  <a:solidFill>
                    <a:srgbClr val="0000FF"/>
                  </a:solidFill>
                </a:endParaRPr>
              </a:p>
            </p:txBody>
          </p:sp>
        </mc:Choice>
        <mc:Fallback xmlns="">
          <p:sp>
            <p:nvSpPr>
              <p:cNvPr id="13" name="TextBox 12">
                <a:extLst>
                  <a:ext uri="{FF2B5EF4-FFF2-40B4-BE49-F238E27FC236}">
                    <a16:creationId xmlns:a16="http://schemas.microsoft.com/office/drawing/2014/main" id="{48843E1E-573B-4803-8FBC-7829F560E7D1}"/>
                  </a:ext>
                </a:extLst>
              </p:cNvPr>
              <p:cNvSpPr txBox="1">
                <a:spLocks noRot="1" noChangeAspect="1" noMove="1" noResize="1" noEditPoints="1" noAdjustHandles="1" noChangeArrowheads="1" noChangeShapeType="1" noTextEdit="1"/>
              </p:cNvSpPr>
              <p:nvPr/>
            </p:nvSpPr>
            <p:spPr>
              <a:xfrm>
                <a:off x="1201782" y="5479625"/>
                <a:ext cx="10415452" cy="1200329"/>
              </a:xfrm>
              <a:prstGeom prst="rect">
                <a:avLst/>
              </a:prstGeom>
              <a:blipFill>
                <a:blip r:embed="rId2"/>
                <a:stretch>
                  <a:fillRect l="-468" t="-3046" b="-7107"/>
                </a:stretch>
              </a:blipFill>
            </p:spPr>
            <p:txBody>
              <a:bodyPr/>
              <a:lstStyle/>
              <a:p>
                <a:r>
                  <a:rPr lang="en-US">
                    <a:noFill/>
                  </a:rPr>
                  <a:t> </a:t>
                </a:r>
              </a:p>
            </p:txBody>
          </p:sp>
        </mc:Fallback>
      </mc:AlternateContent>
      <p:sp>
        <p:nvSpPr>
          <p:cNvPr id="14" name="AutoShape 428">
            <a:extLst>
              <a:ext uri="{FF2B5EF4-FFF2-40B4-BE49-F238E27FC236}">
                <a16:creationId xmlns:a16="http://schemas.microsoft.com/office/drawing/2014/main" id="{A54C2949-F8F1-4C0F-822D-4970DBCCC2F9}"/>
              </a:ext>
            </a:extLst>
          </p:cNvPr>
          <p:cNvSpPr>
            <a:spLocks noChangeArrowheads="1"/>
          </p:cNvSpPr>
          <p:nvPr/>
        </p:nvSpPr>
        <p:spPr bwMode="auto">
          <a:xfrm>
            <a:off x="2167978" y="5604905"/>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5" name="AutoShape 428">
            <a:extLst>
              <a:ext uri="{FF2B5EF4-FFF2-40B4-BE49-F238E27FC236}">
                <a16:creationId xmlns:a16="http://schemas.microsoft.com/office/drawing/2014/main" id="{8B7BEC63-F6E4-4762-9CA9-3A733B14D1B6}"/>
              </a:ext>
            </a:extLst>
          </p:cNvPr>
          <p:cNvSpPr>
            <a:spLocks noChangeArrowheads="1"/>
          </p:cNvSpPr>
          <p:nvPr/>
        </p:nvSpPr>
        <p:spPr bwMode="auto">
          <a:xfrm>
            <a:off x="2167978" y="5864228"/>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6" name="AutoShape 428">
            <a:extLst>
              <a:ext uri="{FF2B5EF4-FFF2-40B4-BE49-F238E27FC236}">
                <a16:creationId xmlns:a16="http://schemas.microsoft.com/office/drawing/2014/main" id="{A14FB5EA-EDB3-467E-A027-23FF2B9511D4}"/>
              </a:ext>
            </a:extLst>
          </p:cNvPr>
          <p:cNvSpPr>
            <a:spLocks noChangeArrowheads="1"/>
          </p:cNvSpPr>
          <p:nvPr/>
        </p:nvSpPr>
        <p:spPr bwMode="auto">
          <a:xfrm>
            <a:off x="2166394" y="6123551"/>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7" name="AutoShape 428">
            <a:extLst>
              <a:ext uri="{FF2B5EF4-FFF2-40B4-BE49-F238E27FC236}">
                <a16:creationId xmlns:a16="http://schemas.microsoft.com/office/drawing/2014/main" id="{3A010368-DFC2-4633-ABF8-5798AEA152A4}"/>
              </a:ext>
            </a:extLst>
          </p:cNvPr>
          <p:cNvSpPr>
            <a:spLocks noChangeArrowheads="1"/>
          </p:cNvSpPr>
          <p:nvPr/>
        </p:nvSpPr>
        <p:spPr bwMode="auto">
          <a:xfrm>
            <a:off x="2180643" y="6403686"/>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8" name="AutoShape 428">
            <a:extLst>
              <a:ext uri="{FF2B5EF4-FFF2-40B4-BE49-F238E27FC236}">
                <a16:creationId xmlns:a16="http://schemas.microsoft.com/office/drawing/2014/main" id="{505361DC-8E97-4E23-A46D-2BB41466FB68}"/>
              </a:ext>
            </a:extLst>
          </p:cNvPr>
          <p:cNvSpPr>
            <a:spLocks noChangeArrowheads="1"/>
          </p:cNvSpPr>
          <p:nvPr/>
        </p:nvSpPr>
        <p:spPr bwMode="auto">
          <a:xfrm>
            <a:off x="4096273" y="5628238"/>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9" name="AutoShape 428">
            <a:extLst>
              <a:ext uri="{FF2B5EF4-FFF2-40B4-BE49-F238E27FC236}">
                <a16:creationId xmlns:a16="http://schemas.microsoft.com/office/drawing/2014/main" id="{77E46522-638A-4DF2-B671-91170CF35A3D}"/>
              </a:ext>
            </a:extLst>
          </p:cNvPr>
          <p:cNvSpPr>
            <a:spLocks noChangeArrowheads="1"/>
          </p:cNvSpPr>
          <p:nvPr/>
        </p:nvSpPr>
        <p:spPr bwMode="auto">
          <a:xfrm>
            <a:off x="4096273" y="5910894"/>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20" name="AutoShape 428">
            <a:extLst>
              <a:ext uri="{FF2B5EF4-FFF2-40B4-BE49-F238E27FC236}">
                <a16:creationId xmlns:a16="http://schemas.microsoft.com/office/drawing/2014/main" id="{80AC9373-BF51-41D2-955F-6B00F7BC1A83}"/>
              </a:ext>
            </a:extLst>
          </p:cNvPr>
          <p:cNvSpPr>
            <a:spLocks noChangeArrowheads="1"/>
          </p:cNvSpPr>
          <p:nvPr/>
        </p:nvSpPr>
        <p:spPr bwMode="auto">
          <a:xfrm>
            <a:off x="4074075" y="6207401"/>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21" name="AutoShape 428">
            <a:extLst>
              <a:ext uri="{FF2B5EF4-FFF2-40B4-BE49-F238E27FC236}">
                <a16:creationId xmlns:a16="http://schemas.microsoft.com/office/drawing/2014/main" id="{3AB8D88D-A344-4655-AA02-3421D9B67BD8}"/>
              </a:ext>
            </a:extLst>
          </p:cNvPr>
          <p:cNvSpPr>
            <a:spLocks noChangeArrowheads="1"/>
          </p:cNvSpPr>
          <p:nvPr/>
        </p:nvSpPr>
        <p:spPr bwMode="auto">
          <a:xfrm>
            <a:off x="4074075" y="6472878"/>
            <a:ext cx="268838" cy="1340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22" name="Oval 88"/>
          <p:cNvSpPr>
            <a:spLocks noChangeArrowheads="1"/>
          </p:cNvSpPr>
          <p:nvPr/>
        </p:nvSpPr>
        <p:spPr bwMode="auto">
          <a:xfrm>
            <a:off x="2100643" y="2358143"/>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23" name="Oval 89"/>
          <p:cNvSpPr>
            <a:spLocks noChangeArrowheads="1"/>
          </p:cNvSpPr>
          <p:nvPr/>
        </p:nvSpPr>
        <p:spPr bwMode="auto">
          <a:xfrm>
            <a:off x="3626513" y="2357204"/>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24" name="Oval 90"/>
          <p:cNvSpPr>
            <a:spLocks noChangeArrowheads="1"/>
          </p:cNvSpPr>
          <p:nvPr/>
        </p:nvSpPr>
        <p:spPr bwMode="auto">
          <a:xfrm>
            <a:off x="3626513" y="907160"/>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25" name="Oval 94"/>
          <p:cNvSpPr>
            <a:spLocks noChangeArrowheads="1"/>
          </p:cNvSpPr>
          <p:nvPr/>
        </p:nvSpPr>
        <p:spPr bwMode="auto">
          <a:xfrm>
            <a:off x="2100643" y="96781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26" name="AutoShape 95"/>
          <p:cNvCxnSpPr>
            <a:cxnSpLocks noChangeShapeType="1"/>
          </p:cNvCxnSpPr>
          <p:nvPr/>
        </p:nvCxnSpPr>
        <p:spPr bwMode="auto">
          <a:xfrm>
            <a:off x="2696831" y="1249289"/>
            <a:ext cx="929682" cy="10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96"/>
          <p:cNvCxnSpPr>
            <a:cxnSpLocks noChangeShapeType="1"/>
            <a:endCxn id="23" idx="0"/>
          </p:cNvCxnSpPr>
          <p:nvPr/>
        </p:nvCxnSpPr>
        <p:spPr bwMode="auto">
          <a:xfrm>
            <a:off x="3924607" y="1458133"/>
            <a:ext cx="0" cy="899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97"/>
          <p:cNvCxnSpPr>
            <a:cxnSpLocks noChangeShapeType="1"/>
            <a:stCxn id="23" idx="0"/>
            <a:endCxn id="25" idx="5"/>
          </p:cNvCxnSpPr>
          <p:nvPr/>
        </p:nvCxnSpPr>
        <p:spPr bwMode="auto">
          <a:xfrm flipH="1" flipV="1">
            <a:off x="2609521" y="1448321"/>
            <a:ext cx="1315086" cy="90888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9" name="AutoShape 98"/>
          <p:cNvCxnSpPr>
            <a:cxnSpLocks noChangeShapeType="1"/>
            <a:stCxn id="23" idx="2"/>
            <a:endCxn id="22" idx="6"/>
          </p:cNvCxnSpPr>
          <p:nvPr/>
        </p:nvCxnSpPr>
        <p:spPr bwMode="auto">
          <a:xfrm flipH="1">
            <a:off x="2696831" y="2638678"/>
            <a:ext cx="929682" cy="93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30" name="Picture 29" descr="Image result for smiley face images">
            <a:extLst>
              <a:ext uri="{FF2B5EF4-FFF2-40B4-BE49-F238E27FC236}">
                <a16:creationId xmlns:a16="http://schemas.microsoft.com/office/drawing/2014/main" id="{530C36C0-D8D4-4A19-9659-EB34034CB82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020" y="1686296"/>
            <a:ext cx="586105" cy="425450"/>
          </a:xfrm>
          <a:prstGeom prst="rect">
            <a:avLst/>
          </a:prstGeom>
          <a:noFill/>
        </p:spPr>
      </p:pic>
      <p:graphicFrame>
        <p:nvGraphicFramePr>
          <p:cNvPr id="31" name="Table 35">
            <a:extLst>
              <a:ext uri="{FF2B5EF4-FFF2-40B4-BE49-F238E27FC236}">
                <a16:creationId xmlns:a16="http://schemas.microsoft.com/office/drawing/2014/main" id="{51F56A9C-58D6-47B3-9C2F-B18CFF8635BE}"/>
              </a:ext>
            </a:extLst>
          </p:cNvPr>
          <p:cNvGraphicFramePr>
            <a:graphicFrameLocks noGrp="1"/>
          </p:cNvGraphicFramePr>
          <p:nvPr/>
        </p:nvGraphicFramePr>
        <p:xfrm>
          <a:off x="9499986" y="3457715"/>
          <a:ext cx="1911845" cy="1854200"/>
        </p:xfrm>
        <a:graphic>
          <a:graphicData uri="http://schemas.openxmlformats.org/drawingml/2006/table">
            <a:tbl>
              <a:tblPr firstRow="1" bandRow="1">
                <a:tableStyleId>{5C22544A-7EE6-4342-B048-85BDC9FD1C3A}</a:tableStyleId>
              </a:tblPr>
              <a:tblGrid>
                <a:gridCol w="382369">
                  <a:extLst>
                    <a:ext uri="{9D8B030D-6E8A-4147-A177-3AD203B41FA5}">
                      <a16:colId xmlns:a16="http://schemas.microsoft.com/office/drawing/2014/main" val="919311344"/>
                    </a:ext>
                  </a:extLst>
                </a:gridCol>
                <a:gridCol w="382369">
                  <a:extLst>
                    <a:ext uri="{9D8B030D-6E8A-4147-A177-3AD203B41FA5}">
                      <a16:colId xmlns:a16="http://schemas.microsoft.com/office/drawing/2014/main" val="1913981612"/>
                    </a:ext>
                  </a:extLst>
                </a:gridCol>
                <a:gridCol w="382369">
                  <a:extLst>
                    <a:ext uri="{9D8B030D-6E8A-4147-A177-3AD203B41FA5}">
                      <a16:colId xmlns:a16="http://schemas.microsoft.com/office/drawing/2014/main" val="1274654503"/>
                    </a:ext>
                  </a:extLst>
                </a:gridCol>
                <a:gridCol w="382369">
                  <a:extLst>
                    <a:ext uri="{9D8B030D-6E8A-4147-A177-3AD203B41FA5}">
                      <a16:colId xmlns:a16="http://schemas.microsoft.com/office/drawing/2014/main" val="2162927590"/>
                    </a:ext>
                  </a:extLst>
                </a:gridCol>
                <a:gridCol w="382369">
                  <a:extLst>
                    <a:ext uri="{9D8B030D-6E8A-4147-A177-3AD203B41FA5}">
                      <a16:colId xmlns:a16="http://schemas.microsoft.com/office/drawing/2014/main" val="2349818843"/>
                    </a:ext>
                  </a:extLst>
                </a:gridCol>
              </a:tblGrid>
              <a:tr h="370840">
                <a:tc>
                  <a:txBody>
                    <a:bodyPr/>
                    <a:lstStyle/>
                    <a:p>
                      <a:pPr algn="ct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0158460"/>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6395005"/>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7945010"/>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8695391"/>
                  </a:ext>
                </a:extLst>
              </a:tr>
              <a:tr h="370840">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443738"/>
                  </a:ext>
                </a:extLst>
              </a:tr>
            </a:tbl>
          </a:graphicData>
        </a:graphic>
      </p:graphicFrame>
      <p:sp>
        <p:nvSpPr>
          <p:cNvPr id="32" name="AutoShape 101">
            <a:extLst>
              <a:ext uri="{FF2B5EF4-FFF2-40B4-BE49-F238E27FC236}">
                <a16:creationId xmlns:a16="http://schemas.microsoft.com/office/drawing/2014/main" id="{2793003E-C57B-4C1F-B4CC-5070D5A6AC93}"/>
              </a:ext>
            </a:extLst>
          </p:cNvPr>
          <p:cNvSpPr>
            <a:spLocks/>
          </p:cNvSpPr>
          <p:nvPr/>
        </p:nvSpPr>
        <p:spPr bwMode="auto">
          <a:xfrm flipH="1">
            <a:off x="11284567" y="3834078"/>
            <a:ext cx="127263" cy="1448067"/>
          </a:xfrm>
          <a:prstGeom prst="leftBracket">
            <a:avLst>
              <a:gd name="adj" fmla="val 92657"/>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3" name="AutoShape 101">
            <a:extLst>
              <a:ext uri="{FF2B5EF4-FFF2-40B4-BE49-F238E27FC236}">
                <a16:creationId xmlns:a16="http://schemas.microsoft.com/office/drawing/2014/main" id="{B0F7B26C-071E-4C37-96B3-68D10F27A5A8}"/>
              </a:ext>
            </a:extLst>
          </p:cNvPr>
          <p:cNvSpPr>
            <a:spLocks/>
          </p:cNvSpPr>
          <p:nvPr/>
        </p:nvSpPr>
        <p:spPr bwMode="auto">
          <a:xfrm>
            <a:off x="9866993" y="3834078"/>
            <a:ext cx="127263" cy="1448068"/>
          </a:xfrm>
          <a:prstGeom prst="leftBracket">
            <a:avLst>
              <a:gd name="adj" fmla="val 9265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4" name="TextBox 33">
            <a:extLst>
              <a:ext uri="{FF2B5EF4-FFF2-40B4-BE49-F238E27FC236}">
                <a16:creationId xmlns:a16="http://schemas.microsoft.com/office/drawing/2014/main" id="{B84E450B-8E09-4A87-8365-CD852A488A9A}"/>
              </a:ext>
            </a:extLst>
          </p:cNvPr>
          <p:cNvSpPr txBox="1"/>
          <p:nvPr/>
        </p:nvSpPr>
        <p:spPr>
          <a:xfrm>
            <a:off x="8570937" y="4065500"/>
            <a:ext cx="786657" cy="369332"/>
          </a:xfrm>
          <a:prstGeom prst="rect">
            <a:avLst/>
          </a:prstGeom>
          <a:noFill/>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(4)  </a:t>
            </a:r>
            <a:r>
              <a:rPr lang="en-US" dirty="0">
                <a:latin typeface="Microsoft YaHei" panose="020B0503020204020204" pitchFamily="34" charset="-122"/>
                <a:ea typeface="SimSun" panose="02010600030101010101" pitchFamily="2" charset="-122"/>
                <a:cs typeface="Microsoft YaHei" panose="020B0503020204020204" pitchFamily="34" charset="-122"/>
              </a:rPr>
              <a:t>= </a:t>
            </a:r>
            <a:endParaRPr lang="en-US" dirty="0"/>
          </a:p>
        </p:txBody>
      </p:sp>
    </p:spTree>
    <p:extLst>
      <p:ext uri="{BB962C8B-B14F-4D97-AF65-F5344CB8AC3E}">
        <p14:creationId xmlns:p14="http://schemas.microsoft.com/office/powerpoint/2010/main" val="2028312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64906" y="578498"/>
                <a:ext cx="6503436" cy="6216061"/>
              </a:xfrm>
              <a:prstGeom prst="rect">
                <a:avLst/>
              </a:prstGeom>
            </p:spPr>
            <p:txBody>
              <a:bodyPr wrap="square">
                <a:spAutoFit/>
              </a:bodyPr>
              <a:lstStyle/>
              <a:p>
                <a:pPr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Applying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’s</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algorithm,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d, a)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𝑎𝑎</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d, b)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𝑎𝑏</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(no change)</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d, c) 	</a:t>
                </a:r>
                <a14:m>
                  <m:oMath xmlns:m="http://schemas.openxmlformats.org/officeDocument/2006/math">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𝑎𝑐</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d, d)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𝑎𝑑</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(no change)</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 d, a)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𝑏𝑎</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 d, b)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𝑏𝑏</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 d, c)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𝑏𝑐</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 d, d)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𝑏𝑑</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(no change)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 d) = 0  i.e., d cannot be reached from c.</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 d, a)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𝑑𝑎</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(no change)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 d, b)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𝑑𝑏</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(no change)</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 d, c)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𝑑𝑐</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 </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(no change)</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 d, d)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𝑑𝑑</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(no change)</a:t>
                </a:r>
              </a:p>
              <a:p>
                <a:pPr marR="0" algn="just">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This yields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464906" y="578498"/>
                <a:ext cx="6503436" cy="6216061"/>
              </a:xfrm>
              <a:prstGeom prst="rect">
                <a:avLst/>
              </a:prstGeom>
              <a:blipFill rotWithShape="0">
                <a:blip r:embed="rId2"/>
                <a:stretch>
                  <a:fillRect l="-1218" t="-686" b="-980"/>
                </a:stretch>
              </a:blipFill>
            </p:spPr>
            <p:txBody>
              <a:bodyPr/>
              <a:lstStyle/>
              <a:p>
                <a:r>
                  <a:rPr lang="en-US">
                    <a:noFill/>
                  </a:rPr>
                  <a:t> </a:t>
                </a:r>
              </a:p>
            </p:txBody>
          </p:sp>
        </mc:Fallback>
      </mc:AlternateContent>
      <p:sp>
        <p:nvSpPr>
          <p:cNvPr id="3" name="AutoShape 466"/>
          <p:cNvSpPr>
            <a:spLocks noChangeArrowheads="1"/>
          </p:cNvSpPr>
          <p:nvPr/>
        </p:nvSpPr>
        <p:spPr bwMode="auto">
          <a:xfrm>
            <a:off x="2726288" y="1162912"/>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4" name="AutoShape 466"/>
          <p:cNvSpPr>
            <a:spLocks noChangeArrowheads="1"/>
          </p:cNvSpPr>
          <p:nvPr/>
        </p:nvSpPr>
        <p:spPr bwMode="auto">
          <a:xfrm>
            <a:off x="2726288" y="1535984"/>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5" name="AutoShape 466"/>
          <p:cNvSpPr>
            <a:spLocks noChangeArrowheads="1"/>
          </p:cNvSpPr>
          <p:nvPr/>
        </p:nvSpPr>
        <p:spPr bwMode="auto">
          <a:xfrm>
            <a:off x="2726288" y="2024439"/>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6" name="AutoShape 466"/>
          <p:cNvSpPr>
            <a:spLocks noChangeArrowheads="1"/>
          </p:cNvSpPr>
          <p:nvPr/>
        </p:nvSpPr>
        <p:spPr bwMode="auto">
          <a:xfrm>
            <a:off x="2726288" y="2397512"/>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7" name="AutoShape 466"/>
          <p:cNvSpPr>
            <a:spLocks noChangeArrowheads="1"/>
          </p:cNvSpPr>
          <p:nvPr/>
        </p:nvSpPr>
        <p:spPr bwMode="auto">
          <a:xfrm>
            <a:off x="2716957" y="2796793"/>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8" name="AutoShape 466"/>
          <p:cNvSpPr>
            <a:spLocks noChangeArrowheads="1"/>
          </p:cNvSpPr>
          <p:nvPr/>
        </p:nvSpPr>
        <p:spPr bwMode="auto">
          <a:xfrm>
            <a:off x="2710737" y="3196074"/>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 name="AutoShape 466"/>
          <p:cNvSpPr>
            <a:spLocks noChangeArrowheads="1"/>
          </p:cNvSpPr>
          <p:nvPr/>
        </p:nvSpPr>
        <p:spPr bwMode="auto">
          <a:xfrm>
            <a:off x="2726288" y="3705189"/>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0" name="AutoShape 466"/>
          <p:cNvSpPr>
            <a:spLocks noChangeArrowheads="1"/>
          </p:cNvSpPr>
          <p:nvPr/>
        </p:nvSpPr>
        <p:spPr bwMode="auto">
          <a:xfrm>
            <a:off x="2698296" y="4057602"/>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1" name="AutoShape 466"/>
          <p:cNvSpPr>
            <a:spLocks noChangeArrowheads="1"/>
          </p:cNvSpPr>
          <p:nvPr/>
        </p:nvSpPr>
        <p:spPr bwMode="auto">
          <a:xfrm>
            <a:off x="2698296" y="4855219"/>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2" name="AutoShape 466"/>
          <p:cNvSpPr>
            <a:spLocks noChangeArrowheads="1"/>
          </p:cNvSpPr>
          <p:nvPr/>
        </p:nvSpPr>
        <p:spPr bwMode="auto">
          <a:xfrm>
            <a:off x="2698296" y="5322185"/>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3" name="AutoShape 466"/>
          <p:cNvSpPr>
            <a:spLocks noChangeArrowheads="1"/>
          </p:cNvSpPr>
          <p:nvPr/>
        </p:nvSpPr>
        <p:spPr bwMode="auto">
          <a:xfrm>
            <a:off x="2670304" y="5731460"/>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4" name="AutoShape 466"/>
          <p:cNvSpPr>
            <a:spLocks noChangeArrowheads="1"/>
          </p:cNvSpPr>
          <p:nvPr/>
        </p:nvSpPr>
        <p:spPr bwMode="auto">
          <a:xfrm>
            <a:off x="2670304" y="6140735"/>
            <a:ext cx="352814" cy="11538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5" name="AutoShape 101"/>
          <p:cNvSpPr>
            <a:spLocks/>
          </p:cNvSpPr>
          <p:nvPr/>
        </p:nvSpPr>
        <p:spPr bwMode="auto">
          <a:xfrm>
            <a:off x="8248253" y="1688400"/>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6" name="AutoShape 101"/>
          <p:cNvSpPr>
            <a:spLocks/>
          </p:cNvSpPr>
          <p:nvPr/>
        </p:nvSpPr>
        <p:spPr bwMode="auto">
          <a:xfrm flipH="1">
            <a:off x="10295217" y="1688400"/>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7" name="Rectangle 16"/>
          <p:cNvSpPr/>
          <p:nvPr/>
        </p:nvSpPr>
        <p:spPr>
          <a:xfrm>
            <a:off x="7556693" y="1739737"/>
            <a:ext cx="2722220"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a:t>
            </a:r>
            <a:endParaRPr lang="en-US" dirty="0"/>
          </a:p>
        </p:txBody>
      </p:sp>
      <p:sp>
        <p:nvSpPr>
          <p:cNvPr id="18" name="Rectangle 17"/>
          <p:cNvSpPr/>
          <p:nvPr/>
        </p:nvSpPr>
        <p:spPr>
          <a:xfrm>
            <a:off x="7784596" y="2486403"/>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19" name="Rectangle 18"/>
          <p:cNvSpPr/>
          <p:nvPr/>
        </p:nvSpPr>
        <p:spPr>
          <a:xfrm>
            <a:off x="7784596" y="2816445"/>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1     1	     1</a:t>
            </a:r>
            <a:endParaRPr lang="en-US" dirty="0"/>
          </a:p>
        </p:txBody>
      </p:sp>
      <p:sp>
        <p:nvSpPr>
          <p:cNvPr id="22" name="Rectangle 21"/>
          <p:cNvSpPr/>
          <p:nvPr/>
        </p:nvSpPr>
        <p:spPr>
          <a:xfrm>
            <a:off x="8440152" y="1214698"/>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23" name="Rectangle 22"/>
          <p:cNvSpPr/>
          <p:nvPr/>
        </p:nvSpPr>
        <p:spPr>
          <a:xfrm>
            <a:off x="6999122" y="2124413"/>
            <a:ext cx="3354964" cy="369332"/>
          </a:xfrm>
          <a:prstGeom prst="rect">
            <a:avLst/>
          </a:prstGeom>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(4)</a:t>
            </a:r>
            <a:r>
              <a:rPr lang="en-US" dirty="0">
                <a:latin typeface="Microsoft YaHei" panose="020B0503020204020204" pitchFamily="34" charset="-122"/>
                <a:ea typeface="SimSun" panose="02010600030101010101" pitchFamily="2" charset="-122"/>
                <a:cs typeface="Microsoft YaHei" panose="020B0503020204020204" pitchFamily="34" charset="-122"/>
              </a:rPr>
              <a:t>  =	b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b="1" dirty="0"/>
              <a:t>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b="1" dirty="0"/>
              <a:t>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b="1" dirty="0"/>
              <a:t>       </a:t>
            </a:r>
            <a:r>
              <a:rPr lang="en-US" dirty="0">
                <a:latin typeface="Microsoft YaHei" panose="020B0503020204020204" pitchFamily="34" charset="-122"/>
                <a:ea typeface="SimSun" panose="02010600030101010101" pitchFamily="2" charset="-122"/>
                <a:cs typeface="Microsoft YaHei" panose="020B0503020204020204" pitchFamily="34" charset="-122"/>
              </a:rPr>
              <a:t>1</a:t>
            </a:r>
            <a:endParaRPr lang="en-US" dirty="0"/>
          </a:p>
        </p:txBody>
      </p:sp>
      <p:sp>
        <p:nvSpPr>
          <p:cNvPr id="24" name="Rectangle 23"/>
          <p:cNvSpPr/>
          <p:nvPr/>
        </p:nvSpPr>
        <p:spPr>
          <a:xfrm>
            <a:off x="6842890" y="3567161"/>
            <a:ext cx="4314001" cy="1446550"/>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1’s reflect the existence of paths</a:t>
            </a:r>
          </a:p>
          <a:p>
            <a:r>
              <a:rPr lang="en-US" sz="2200" dirty="0">
                <a:latin typeface="Times New Roman" panose="02020603050405020304" pitchFamily="18" charset="0"/>
                <a:cs typeface="Times New Roman" panose="02020603050405020304" pitchFamily="18" charset="0"/>
              </a:rPr>
              <a:t>with intermediate vertices numbered</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 higher than 4, i.e., a, b, c  and d</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(note five new paths).</a:t>
            </a:r>
          </a:p>
        </p:txBody>
      </p:sp>
      <p:sp>
        <p:nvSpPr>
          <p:cNvPr id="25" name="Rectangle 24"/>
          <p:cNvSpPr/>
          <p:nvPr/>
        </p:nvSpPr>
        <p:spPr>
          <a:xfrm>
            <a:off x="6824377" y="5269795"/>
            <a:ext cx="4332514" cy="110799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8.13  Application of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to the digraph shown. New 1’s are in bold.</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6" name="Picture 25" descr="Image result for smiley face images">
            <a:extLst>
              <a:ext uri="{FF2B5EF4-FFF2-40B4-BE49-F238E27FC236}">
                <a16:creationId xmlns:a16="http://schemas.microsoft.com/office/drawing/2014/main" id="{EDF3B16F-B12C-4562-8BD2-EDA431E6B5C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020" y="1686296"/>
            <a:ext cx="586105" cy="425450"/>
          </a:xfrm>
          <a:prstGeom prst="rect">
            <a:avLst/>
          </a:prstGeom>
          <a:noFill/>
        </p:spPr>
      </p:pic>
    </p:spTree>
    <p:extLst>
      <p:ext uri="{BB962C8B-B14F-4D97-AF65-F5344CB8AC3E}">
        <p14:creationId xmlns:p14="http://schemas.microsoft.com/office/powerpoint/2010/main" val="39191309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88"/>
          <p:cNvSpPr>
            <a:spLocks noChangeArrowheads="1"/>
          </p:cNvSpPr>
          <p:nvPr/>
        </p:nvSpPr>
        <p:spPr bwMode="auto">
          <a:xfrm>
            <a:off x="1620106" y="248019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3" name="Oval 89"/>
          <p:cNvSpPr>
            <a:spLocks noChangeArrowheads="1"/>
          </p:cNvSpPr>
          <p:nvPr/>
        </p:nvSpPr>
        <p:spPr bwMode="auto">
          <a:xfrm>
            <a:off x="3265853" y="248952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4" name="Oval 90"/>
          <p:cNvSpPr>
            <a:spLocks noChangeArrowheads="1"/>
          </p:cNvSpPr>
          <p:nvPr/>
        </p:nvSpPr>
        <p:spPr bwMode="auto">
          <a:xfrm>
            <a:off x="3219623" y="1012164"/>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5" name="Oval 94"/>
          <p:cNvSpPr>
            <a:spLocks noChangeArrowheads="1"/>
          </p:cNvSpPr>
          <p:nvPr/>
        </p:nvSpPr>
        <p:spPr bwMode="auto">
          <a:xfrm>
            <a:off x="1707416" y="96712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6" name="AutoShape 95"/>
          <p:cNvCxnSpPr>
            <a:cxnSpLocks noChangeShapeType="1"/>
          </p:cNvCxnSpPr>
          <p:nvPr/>
        </p:nvCxnSpPr>
        <p:spPr bwMode="auto">
          <a:xfrm>
            <a:off x="2303604" y="1290908"/>
            <a:ext cx="929682" cy="10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AutoShape 96"/>
          <p:cNvCxnSpPr>
            <a:cxnSpLocks noChangeShapeType="1"/>
            <a:endCxn id="3" idx="0"/>
          </p:cNvCxnSpPr>
          <p:nvPr/>
        </p:nvCxnSpPr>
        <p:spPr bwMode="auto">
          <a:xfrm>
            <a:off x="3563947" y="1590455"/>
            <a:ext cx="0" cy="899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AutoShape 97"/>
          <p:cNvCxnSpPr>
            <a:cxnSpLocks noChangeShapeType="1"/>
            <a:stCxn id="3" idx="0"/>
            <a:endCxn id="5" idx="5"/>
          </p:cNvCxnSpPr>
          <p:nvPr/>
        </p:nvCxnSpPr>
        <p:spPr bwMode="auto">
          <a:xfrm flipH="1" flipV="1">
            <a:off x="2216294" y="1447630"/>
            <a:ext cx="1347653" cy="10418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 name="AutoShape 98"/>
          <p:cNvCxnSpPr>
            <a:cxnSpLocks noChangeShapeType="1"/>
            <a:stCxn id="3" idx="2"/>
            <a:endCxn id="2" idx="6"/>
          </p:cNvCxnSpPr>
          <p:nvPr/>
        </p:nvCxnSpPr>
        <p:spPr bwMode="auto">
          <a:xfrm flipH="1" flipV="1">
            <a:off x="2216294" y="2761669"/>
            <a:ext cx="1049559" cy="93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 name="AutoShape 101"/>
          <p:cNvSpPr>
            <a:spLocks/>
          </p:cNvSpPr>
          <p:nvPr/>
        </p:nvSpPr>
        <p:spPr bwMode="auto">
          <a:xfrm>
            <a:off x="5057191" y="1539118"/>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1" name="AutoShape 101"/>
          <p:cNvSpPr>
            <a:spLocks/>
          </p:cNvSpPr>
          <p:nvPr/>
        </p:nvSpPr>
        <p:spPr bwMode="auto">
          <a:xfrm flipH="1">
            <a:off x="7104155" y="1539118"/>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2" name="Rectangle 11"/>
          <p:cNvSpPr/>
          <p:nvPr/>
        </p:nvSpPr>
        <p:spPr>
          <a:xfrm>
            <a:off x="5242647" y="1157207"/>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3" name="Rectangle 12"/>
          <p:cNvSpPr/>
          <p:nvPr/>
        </p:nvSpPr>
        <p:spPr>
          <a:xfrm>
            <a:off x="4365631" y="1575111"/>
            <a:ext cx="27142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0     1	 0     0</a:t>
            </a:r>
            <a:endParaRPr lang="en-US" dirty="0"/>
          </a:p>
        </p:txBody>
      </p:sp>
      <p:sp>
        <p:nvSpPr>
          <p:cNvPr id="14" name="Rectangle 13"/>
          <p:cNvSpPr/>
          <p:nvPr/>
        </p:nvSpPr>
        <p:spPr>
          <a:xfrm>
            <a:off x="3797219" y="1955714"/>
            <a:ext cx="3282617" cy="369332"/>
          </a:xfrm>
          <a:prstGeom prst="rect">
            <a:avLst/>
          </a:prstGeom>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(0)</a:t>
            </a:r>
            <a:r>
              <a:rPr lang="en-US" dirty="0">
                <a:latin typeface="Microsoft YaHei" panose="020B0503020204020204" pitchFamily="34" charset="-122"/>
                <a:ea typeface="SimSun" panose="02010600030101010101" pitchFamily="2" charset="-122"/>
                <a:cs typeface="Microsoft YaHei" panose="020B0503020204020204" pitchFamily="34" charset="-122"/>
              </a:rPr>
              <a:t>  =	b      0	  0     0	   1</a:t>
            </a:r>
            <a:endParaRPr lang="en-US" dirty="0"/>
          </a:p>
        </p:txBody>
      </p:sp>
      <p:sp>
        <p:nvSpPr>
          <p:cNvPr id="15" name="Rectangle 14"/>
          <p:cNvSpPr/>
          <p:nvPr/>
        </p:nvSpPr>
        <p:spPr>
          <a:xfrm>
            <a:off x="4593534" y="2337121"/>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16" name="Rectangle 15"/>
          <p:cNvSpPr/>
          <p:nvPr/>
        </p:nvSpPr>
        <p:spPr>
          <a:xfrm>
            <a:off x="4593533" y="2639180"/>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0     1	     0</a:t>
            </a:r>
            <a:endParaRPr lang="en-US" dirty="0"/>
          </a:p>
        </p:txBody>
      </p:sp>
      <p:sp>
        <p:nvSpPr>
          <p:cNvPr id="17" name="Rectangle 16"/>
          <p:cNvSpPr/>
          <p:nvPr/>
        </p:nvSpPr>
        <p:spPr>
          <a:xfrm>
            <a:off x="7346006" y="1078551"/>
            <a:ext cx="3354280" cy="2123658"/>
          </a:xfrm>
          <a:prstGeom prst="rect">
            <a:avLst/>
          </a:prstGeom>
        </p:spPr>
        <p:txBody>
          <a:bodyPr wrap="squar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1’s reflect the existence of paths </a:t>
            </a:r>
            <a:r>
              <a:rPr lang="en-US" sz="2200" dirty="0">
                <a:latin typeface="Times New Roman" panose="02020603050405020304" pitchFamily="18" charset="0"/>
                <a:cs typeface="Times New Roman" panose="02020603050405020304" pitchFamily="18" charset="0"/>
              </a:rPr>
              <a:t>with no intermediate vertices.</a:t>
            </a:r>
            <a:r>
              <a:rPr lang="en-US" sz="2200" dirty="0">
                <a:latin typeface="Times New Roman" panose="02020603050405020304" pitchFamily="18" charset="0"/>
                <a:ea typeface="SimSun" panose="02010600030101010101" pitchFamily="2"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(R</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is just the adjacency matrix); boxed row and column are used for </a:t>
            </a:r>
            <a:r>
              <a:rPr lang="en-US" sz="2200" dirty="0">
                <a:latin typeface="Times New Roman" panose="02020603050405020304" pitchFamily="18" charset="0"/>
                <a:ea typeface="SimSun" panose="02010600030101010101" pitchFamily="2" charset="-122"/>
                <a:cs typeface="Times New Roman" panose="02020603050405020304" pitchFamily="18" charset="0"/>
              </a:rPr>
              <a:t>g</a:t>
            </a:r>
            <a:r>
              <a:rPr lang="en-US" sz="2200" dirty="0">
                <a:latin typeface="Times New Roman" panose="02020603050405020304" pitchFamily="18" charset="0"/>
                <a:cs typeface="Times New Roman" panose="02020603050405020304" pitchFamily="18" charset="0"/>
              </a:rPr>
              <a:t>etting R</a:t>
            </a:r>
            <a:r>
              <a:rPr lang="en-US" sz="2200" baseline="30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a:t>
            </a:r>
          </a:p>
        </p:txBody>
      </p:sp>
      <p:sp>
        <p:nvSpPr>
          <p:cNvPr id="20" name="AutoShape 101"/>
          <p:cNvSpPr>
            <a:spLocks/>
          </p:cNvSpPr>
          <p:nvPr/>
        </p:nvSpPr>
        <p:spPr bwMode="auto">
          <a:xfrm>
            <a:off x="5103843" y="4412943"/>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1" name="AutoShape 101"/>
          <p:cNvSpPr>
            <a:spLocks/>
          </p:cNvSpPr>
          <p:nvPr/>
        </p:nvSpPr>
        <p:spPr bwMode="auto">
          <a:xfrm flipH="1">
            <a:off x="7150807" y="4412943"/>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2" name="Rectangle 21"/>
          <p:cNvSpPr/>
          <p:nvPr/>
        </p:nvSpPr>
        <p:spPr>
          <a:xfrm>
            <a:off x="4412283" y="4464280"/>
            <a:ext cx="2722220"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a:t>
            </a:r>
            <a:endParaRPr lang="en-US" dirty="0"/>
          </a:p>
        </p:txBody>
      </p:sp>
      <p:sp>
        <p:nvSpPr>
          <p:cNvPr id="23" name="Rectangle 22"/>
          <p:cNvSpPr/>
          <p:nvPr/>
        </p:nvSpPr>
        <p:spPr>
          <a:xfrm>
            <a:off x="4640186" y="5210946"/>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24" name="Rectangle 23"/>
          <p:cNvSpPr/>
          <p:nvPr/>
        </p:nvSpPr>
        <p:spPr>
          <a:xfrm>
            <a:off x="4640186" y="5540988"/>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endParaRPr lang="en-US" b="1" dirty="0"/>
          </a:p>
        </p:txBody>
      </p:sp>
      <p:sp>
        <p:nvSpPr>
          <p:cNvPr id="25" name="Rectangle 24"/>
          <p:cNvSpPr/>
          <p:nvPr/>
        </p:nvSpPr>
        <p:spPr>
          <a:xfrm>
            <a:off x="5295742" y="3939241"/>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26" name="Rectangle 25"/>
          <p:cNvSpPr/>
          <p:nvPr/>
        </p:nvSpPr>
        <p:spPr>
          <a:xfrm>
            <a:off x="3854712" y="4848956"/>
            <a:ext cx="3354964" cy="369332"/>
          </a:xfrm>
          <a:prstGeom prst="rect">
            <a:avLst/>
          </a:prstGeom>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(4)</a:t>
            </a:r>
            <a:r>
              <a:rPr lang="en-US" dirty="0">
                <a:latin typeface="Microsoft YaHei" panose="020B0503020204020204" pitchFamily="34" charset="-122"/>
                <a:ea typeface="SimSun" panose="02010600030101010101" pitchFamily="2" charset="-122"/>
                <a:cs typeface="Microsoft YaHei" panose="020B0503020204020204" pitchFamily="34" charset="-122"/>
              </a:rPr>
              <a:t>  =	b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b="1" dirty="0"/>
              <a:t>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b="1" dirty="0"/>
              <a:t>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b="1" dirty="0"/>
              <a:t>       </a:t>
            </a:r>
            <a:r>
              <a:rPr lang="en-US" dirty="0">
                <a:latin typeface="Microsoft YaHei" panose="020B0503020204020204" pitchFamily="34" charset="-122"/>
                <a:ea typeface="SimSun" panose="02010600030101010101" pitchFamily="2" charset="-122"/>
                <a:cs typeface="Microsoft YaHei" panose="020B0503020204020204" pitchFamily="34" charset="-122"/>
              </a:rPr>
              <a:t>1</a:t>
            </a:r>
            <a:endParaRPr lang="en-US" dirty="0"/>
          </a:p>
        </p:txBody>
      </p:sp>
      <p:sp>
        <p:nvSpPr>
          <p:cNvPr id="27" name="Rectangle 26"/>
          <p:cNvSpPr/>
          <p:nvPr/>
        </p:nvSpPr>
        <p:spPr>
          <a:xfrm>
            <a:off x="7523515" y="4097233"/>
            <a:ext cx="3738024" cy="1785104"/>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1’s reflect the existence of paths </a:t>
            </a:r>
            <a:r>
              <a:rPr lang="en-US" sz="2200" dirty="0">
                <a:latin typeface="Times New Roman" panose="02020603050405020304" pitchFamily="18" charset="0"/>
                <a:cs typeface="Times New Roman" panose="02020603050405020304" pitchFamily="18" charset="0"/>
              </a:rPr>
              <a:t>with intermediate vertices numbered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not higher than 4, i.e., a, b, c  and d</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(note five new paths).</a:t>
            </a:r>
          </a:p>
        </p:txBody>
      </p:sp>
      <p:pic>
        <p:nvPicPr>
          <p:cNvPr id="29" name="Picture 28" descr="Image result for smiley face images">
            <a:extLst>
              <a:ext uri="{FF2B5EF4-FFF2-40B4-BE49-F238E27FC236}">
                <a16:creationId xmlns:a16="http://schemas.microsoft.com/office/drawing/2014/main" id="{9913D6D8-47E1-4BC7-9557-29CF9A2853F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020" y="1686296"/>
            <a:ext cx="586105" cy="425450"/>
          </a:xfrm>
          <a:prstGeom prst="rect">
            <a:avLst/>
          </a:prstGeom>
          <a:noFill/>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6CBD2D-D0AC-4495-A1A0-1C69EF799AFB}"/>
                  </a:ext>
                </a:extLst>
              </p:cNvPr>
              <p:cNvSpPr txBox="1"/>
              <p:nvPr/>
            </p:nvSpPr>
            <p:spPr>
              <a:xfrm>
                <a:off x="5936902" y="3365956"/>
                <a:ext cx="2500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8" name="TextBox 17">
                <a:extLst>
                  <a:ext uri="{FF2B5EF4-FFF2-40B4-BE49-F238E27FC236}">
                    <a16:creationId xmlns:a16="http://schemas.microsoft.com/office/drawing/2014/main" id="{946CBD2D-D0AC-4495-A1A0-1C69EF799AFB}"/>
                  </a:ext>
                </a:extLst>
              </p:cNvPr>
              <p:cNvSpPr txBox="1">
                <a:spLocks noRot="1" noChangeAspect="1" noMove="1" noResize="1" noEditPoints="1" noAdjustHandles="1" noChangeArrowheads="1" noChangeShapeType="1" noTextEdit="1"/>
              </p:cNvSpPr>
              <p:nvPr/>
            </p:nvSpPr>
            <p:spPr>
              <a:xfrm>
                <a:off x="5936902" y="3365956"/>
                <a:ext cx="250068" cy="43088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10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60B0CB5-48D1-4536-9101-4F15E48E1A37}"/>
                  </a:ext>
                </a:extLst>
              </p:cNvPr>
              <p:cNvSpPr txBox="1"/>
              <p:nvPr/>
            </p:nvSpPr>
            <p:spPr>
              <a:xfrm>
                <a:off x="1462585" y="595172"/>
                <a:ext cx="9266829" cy="61237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Binomial Theorem</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If n is a positive integer (n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0), then</a:t>
                </a:r>
              </a:p>
              <a:p>
                <a:endParaRPr lang="en-US" sz="12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 b)</a:t>
                </a:r>
                <a:r>
                  <a:rPr lang="en-US" sz="2400" baseline="30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 a</a:t>
                </a:r>
                <a:r>
                  <a:rPr lang="en-US" sz="2400" baseline="30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dirty="0" smtClean="0">
                            <a:latin typeface="Cambria Math" panose="02040503050406030204" pitchFamily="18" charset="0"/>
                            <a:cs typeface="Times New Roman" panose="02020603050405020304" pitchFamily="18" charset="0"/>
                          </a:rPr>
                        </m:ctrlPr>
                      </m:fPr>
                      <m:num>
                        <m:r>
                          <a:rPr lang="en-US" sz="2400" b="0" i="1" dirty="0" smtClean="0">
                            <a:latin typeface="Cambria Math" panose="02040503050406030204" pitchFamily="18" charset="0"/>
                            <a:cs typeface="Times New Roman" panose="02020603050405020304" pitchFamily="18" charset="0"/>
                          </a:rPr>
                          <m:t>𝑛</m:t>
                        </m:r>
                      </m:num>
                      <m:den>
                        <m:r>
                          <a:rPr lang="en-US" sz="2400" b="0" i="1" dirty="0" smtClean="0">
                            <a:latin typeface="Cambria Math" panose="02040503050406030204" pitchFamily="18" charset="0"/>
                            <a:cs typeface="Times New Roman" panose="02020603050405020304" pitchFamily="18" charset="0"/>
                          </a:rPr>
                          <m:t>1!</m:t>
                        </m:r>
                      </m:den>
                    </m:f>
                  </m:oMath>
                </a14:m>
                <a:r>
                  <a:rPr lang="en-US" sz="2400" dirty="0">
                    <a:latin typeface="Times New Roman" panose="02020603050405020304" pitchFamily="18" charset="0"/>
                    <a:cs typeface="Times New Roman" panose="02020603050405020304" pitchFamily="18" charset="0"/>
                  </a:rPr>
                  <a:t>a</a:t>
                </a:r>
                <a:r>
                  <a:rPr lang="en-US" sz="2400" baseline="30000" dirty="0">
                    <a:latin typeface="Times New Roman" panose="02020603050405020304" pitchFamily="18" charset="0"/>
                    <a:cs typeface="Times New Roman" panose="02020603050405020304" pitchFamily="18" charset="0"/>
                  </a:rPr>
                  <a:t>n-1</a:t>
                </a:r>
                <a:r>
                  <a:rPr lang="en-US" sz="2400"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dirty="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−1)</m:t>
                        </m:r>
                      </m:num>
                      <m:den>
                        <m:r>
                          <a:rPr lang="en-US" sz="2400" b="0" i="1" dirty="0" smtClean="0">
                            <a:latin typeface="Cambria Math" panose="02040503050406030204" pitchFamily="18" charset="0"/>
                            <a:cs typeface="Times New Roman" panose="02020603050405020304" pitchFamily="18" charset="0"/>
                          </a:rPr>
                          <m:t>2</m:t>
                        </m:r>
                        <m:r>
                          <a:rPr lang="en-US" sz="2400" i="1" dirty="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a</a:t>
                </a:r>
                <a:r>
                  <a:rPr lang="en-US" sz="2400" baseline="30000" dirty="0">
                    <a:latin typeface="Times New Roman" panose="02020603050405020304" pitchFamily="18" charset="0"/>
                    <a:cs typeface="Times New Roman" panose="02020603050405020304" pitchFamily="18" charset="0"/>
                  </a:rPr>
                  <a:t>n-2</a:t>
                </a:r>
                <a:r>
                  <a:rPr lang="en-US" sz="2400"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dirty="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−1)(</m:t>
                        </m:r>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−2)</m:t>
                        </m:r>
                      </m:num>
                      <m:den>
                        <m:r>
                          <a:rPr lang="en-US" sz="2400" b="0" i="1" dirty="0" smtClean="0">
                            <a:latin typeface="Cambria Math" panose="02040503050406030204" pitchFamily="18" charset="0"/>
                            <a:cs typeface="Times New Roman" panose="02020603050405020304" pitchFamily="18" charset="0"/>
                          </a:rPr>
                          <m:t>3</m:t>
                        </m:r>
                        <m:r>
                          <a:rPr lang="en-US" sz="2400" i="1" dirty="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a</a:t>
                </a:r>
                <a:r>
                  <a:rPr lang="en-US" sz="2400" baseline="30000" dirty="0">
                    <a:latin typeface="Times New Roman" panose="02020603050405020304" pitchFamily="18" charset="0"/>
                    <a:cs typeface="Times New Roman" panose="02020603050405020304" pitchFamily="18" charset="0"/>
                  </a:rPr>
                  <a:t>n-3</a:t>
                </a:r>
                <a:r>
                  <a:rPr lang="en-US" sz="2400"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3 </a:t>
                </a:r>
                <a:r>
                  <a:rPr lang="en-US" sz="2400" dirty="0">
                    <a:latin typeface="Times New Roman" panose="02020603050405020304" pitchFamily="18" charset="0"/>
                    <a:cs typeface="Times New Roman" panose="02020603050405020304" pitchFamily="18" charset="0"/>
                  </a:rPr>
                  <a:t>+ … + b</a:t>
                </a:r>
                <a:r>
                  <a:rPr lang="en-US" sz="2400" baseline="30000" dirty="0">
                    <a:latin typeface="Times New Roman" panose="02020603050405020304" pitchFamily="18" charset="0"/>
                    <a:cs typeface="Times New Roman" panose="02020603050405020304" pitchFamily="18" charset="0"/>
                  </a:rPr>
                  <a:t>n</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p>
              <a:p>
                <a:r>
                  <a:rPr lang="en-US" sz="2400" b="1" dirty="0">
                    <a:latin typeface="Times New Roman" panose="02020603050405020304" pitchFamily="18" charset="0"/>
                    <a:cs typeface="Times New Roman" panose="02020603050405020304" pitchFamily="18" charset="0"/>
                  </a:rPr>
                  <a:t>(r + 1)</a:t>
                </a:r>
                <a:r>
                  <a:rPr lang="en-US" sz="2400" b="1" baseline="30000" dirty="0" err="1">
                    <a:latin typeface="Times New Roman" panose="02020603050405020304" pitchFamily="18" charset="0"/>
                    <a:cs typeface="Times New Roman" panose="02020603050405020304" pitchFamily="18" charset="0"/>
                  </a:rPr>
                  <a:t>st</a:t>
                </a:r>
                <a:r>
                  <a:rPr lang="en-US" sz="2400" b="1" dirty="0">
                    <a:latin typeface="Times New Roman" panose="02020603050405020304" pitchFamily="18" charset="0"/>
                    <a:cs typeface="Times New Roman" panose="02020603050405020304" pitchFamily="18" charset="0"/>
                  </a:rPr>
                  <a:t> Term in a Binomial Expansion</a:t>
                </a:r>
              </a:p>
              <a:p>
                <a:r>
                  <a:rPr lang="en-US" sz="2400" dirty="0">
                    <a:latin typeface="Times New Roman" panose="02020603050405020304" pitchFamily="18" charset="0"/>
                    <a:cs typeface="Times New Roman" panose="02020603050405020304" pitchFamily="18" charset="0"/>
                  </a:rPr>
                  <a:t>The (r + 1)</a:t>
                </a:r>
                <a:r>
                  <a:rPr lang="en-US" sz="2400" baseline="30000" dirty="0" err="1">
                    <a:latin typeface="Times New Roman" panose="02020603050405020304" pitchFamily="18" charset="0"/>
                    <a:cs typeface="Times New Roman" panose="02020603050405020304" pitchFamily="18" charset="0"/>
                  </a:rPr>
                  <a:t>st</a:t>
                </a:r>
                <a:r>
                  <a:rPr lang="en-US" sz="2400" dirty="0">
                    <a:latin typeface="Times New Roman" panose="02020603050405020304" pitchFamily="18" charset="0"/>
                    <a:cs typeface="Times New Roman" panose="02020603050405020304" pitchFamily="18" charset="0"/>
                  </a:rPr>
                  <a:t> term in the expansion of (a + b)</a:t>
                </a:r>
                <a:r>
                  <a:rPr lang="en-US" sz="2400" baseline="30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is </a:t>
                </a:r>
                <a14:m>
                  <m:oMath xmlns:m="http://schemas.openxmlformats.org/officeDocument/2006/math">
                    <m:f>
                      <m:fPr>
                        <m:ctrlPr>
                          <a:rPr lang="en-US" sz="2400" i="1" dirty="0" smtClean="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num>
                      <m:den>
                        <m:r>
                          <a:rPr lang="en-US" sz="2400" b="0" i="1" dirty="0" smtClean="0">
                            <a:latin typeface="Cambria Math" panose="02040503050406030204" pitchFamily="18" charset="0"/>
                            <a:cs typeface="Times New Roman" panose="02020603050405020304" pitchFamily="18" charset="0"/>
                          </a:rPr>
                          <m:t>𝑟</m:t>
                        </m:r>
                        <m:r>
                          <a:rPr lang="en-US" sz="2400" i="1" dirty="0">
                            <a:latin typeface="Cambria Math" panose="02040503050406030204" pitchFamily="18" charset="0"/>
                            <a:cs typeface="Times New Roman" panose="02020603050405020304" pitchFamily="18" charset="0"/>
                          </a:rPr>
                          <m:t>!</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 −</m:t>
                            </m:r>
                            <m:r>
                              <a:rPr lang="en-US" sz="2400" b="0" i="1" dirty="0" smtClean="0">
                                <a:latin typeface="Cambria Math" panose="02040503050406030204" pitchFamily="18" charset="0"/>
                                <a:cs typeface="Times New Roman" panose="02020603050405020304" pitchFamily="18" charset="0"/>
                              </a:rPr>
                              <m:t>𝑟</m:t>
                            </m:r>
                          </m:e>
                        </m:d>
                        <m:r>
                          <a:rPr lang="en-US" sz="2400" b="0" i="1" dirty="0" smtClean="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a</a:t>
                </a:r>
                <a:r>
                  <a:rPr lang="en-US" sz="2400" baseline="30000" dirty="0">
                    <a:latin typeface="Times New Roman" panose="02020603050405020304" pitchFamily="18" charset="0"/>
                    <a:cs typeface="Times New Roman" panose="02020603050405020304" pitchFamily="18" charset="0"/>
                  </a:rPr>
                  <a:t>n-r</a:t>
                </a:r>
                <a:r>
                  <a:rPr lang="en-US" sz="2400"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r </a:t>
                </a:r>
                <a:endParaRPr lang="en-US" sz="24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pPr>
                  <a:spcAft>
                    <a:spcPts val="600"/>
                  </a:spcAft>
                </a:pPr>
                <a:r>
                  <a:rPr lang="en-US" sz="2400" dirty="0">
                    <a:latin typeface="Times New Roman" panose="02020603050405020304" pitchFamily="18" charset="0"/>
                    <a:cs typeface="Times New Roman" panose="02020603050405020304" pitchFamily="18" charset="0"/>
                  </a:rPr>
                  <a:t>Reason: From the binomial theorem, the (r + 1)</a:t>
                </a:r>
                <a:r>
                  <a:rPr lang="en-US" sz="2400" baseline="30000" dirty="0" err="1">
                    <a:latin typeface="Times New Roman" panose="02020603050405020304" pitchFamily="18" charset="0"/>
                    <a:cs typeface="Times New Roman" panose="02020603050405020304" pitchFamily="18" charset="0"/>
                  </a:rPr>
                  <a:t>st</a:t>
                </a:r>
                <a:r>
                  <a:rPr lang="en-US" sz="2400" dirty="0">
                    <a:latin typeface="Times New Roman" panose="02020603050405020304" pitchFamily="18" charset="0"/>
                    <a:cs typeface="Times New Roman" panose="02020603050405020304" pitchFamily="18" charset="0"/>
                  </a:rPr>
                  <a:t> term in the expansion of (a + b)</a:t>
                </a:r>
                <a:r>
                  <a:rPr lang="en-US" sz="2400" baseline="30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is </a:t>
                </a:r>
                <a14:m>
                  <m:oMath xmlns:m="http://schemas.openxmlformats.org/officeDocument/2006/math">
                    <m:f>
                      <m:fPr>
                        <m:ctrlPr>
                          <a:rPr lang="en-US" sz="2400" i="1" dirty="0" smtClean="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cs typeface="Times New Roman" panose="02020603050405020304" pitchFamily="18" charset="0"/>
                          </a:rPr>
                          <m:t>𝑛</m:t>
                        </m:r>
                        <m:d>
                          <m:dPr>
                            <m:ctrlPr>
                              <a:rPr lang="en-US" sz="2400" i="1" dirty="0">
                                <a:latin typeface="Cambria Math" panose="02040503050406030204" pitchFamily="18" charset="0"/>
                                <a:cs typeface="Times New Roman" panose="02020603050405020304" pitchFamily="18" charset="0"/>
                              </a:rPr>
                            </m:ctrlPr>
                          </m:dPr>
                          <m:e>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−1</m:t>
                            </m:r>
                          </m:e>
                        </m:d>
                        <m:d>
                          <m:dPr>
                            <m:ctrlPr>
                              <a:rPr lang="en-US" sz="2400" i="1" dirty="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−2</m:t>
                            </m:r>
                          </m:e>
                        </m:d>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𝑟</m:t>
                        </m:r>
                        <m:r>
                          <a:rPr lang="en-US" sz="2400" b="0" i="1" dirty="0" smtClean="0">
                            <a:latin typeface="Cambria Math" panose="02040503050406030204" pitchFamily="18" charset="0"/>
                            <a:cs typeface="Times New Roman" panose="02020603050405020304" pitchFamily="18" charset="0"/>
                          </a:rPr>
                          <m:t>−1))</m:t>
                        </m:r>
                      </m:num>
                      <m:den>
                        <m:r>
                          <a:rPr lang="en-US" sz="2400" b="0" i="1" dirty="0" smtClean="0">
                            <a:latin typeface="Cambria Math" panose="02040503050406030204" pitchFamily="18" charset="0"/>
                            <a:cs typeface="Times New Roman" panose="02020603050405020304" pitchFamily="18" charset="0"/>
                          </a:rPr>
                          <m:t>𝑟</m:t>
                        </m:r>
                        <m:r>
                          <a:rPr lang="en-US" sz="2400" i="1" dirty="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a</a:t>
                </a:r>
                <a:r>
                  <a:rPr lang="en-US" sz="2400" baseline="30000" dirty="0">
                    <a:latin typeface="Times New Roman" panose="02020603050405020304" pitchFamily="18" charset="0"/>
                    <a:cs typeface="Times New Roman" panose="02020603050405020304" pitchFamily="18" charset="0"/>
                  </a:rPr>
                  <a:t>n-</a:t>
                </a:r>
                <a:r>
                  <a:rPr lang="en-US" sz="2400" baseline="30000" dirty="0" err="1">
                    <a:latin typeface="Times New Roman" panose="02020603050405020304" pitchFamily="18" charset="0"/>
                    <a:cs typeface="Times New Roman" panose="02020603050405020304" pitchFamily="18" charset="0"/>
                  </a:rPr>
                  <a:t>r</a:t>
                </a:r>
                <a:r>
                  <a:rPr lang="en-US" sz="2400" dirty="0" err="1">
                    <a:latin typeface="Times New Roman" panose="02020603050405020304" pitchFamily="18" charset="0"/>
                    <a:cs typeface="Times New Roman" panose="02020603050405020304" pitchFamily="18" charset="0"/>
                  </a:rPr>
                  <a:t>b</a:t>
                </a:r>
                <a:r>
                  <a:rPr lang="en-US" sz="2400" baseline="30000" dirty="0" err="1">
                    <a:latin typeface="Times New Roman" panose="02020603050405020304" pitchFamily="18" charset="0"/>
                    <a:cs typeface="Times New Roman" panose="02020603050405020304" pitchFamily="18" charset="0"/>
                  </a:rPr>
                  <a:t>r</a:t>
                </a:r>
                <a:r>
                  <a:rPr lang="en-US" sz="2400" baseline="30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p>
              <a:p>
                <a:pPr>
                  <a:spcAft>
                    <a:spcPts val="600"/>
                  </a:spcAft>
                </a:pPr>
                <a:r>
                  <a:rPr lang="en-US"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dirty="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cs typeface="Times New Roman" panose="02020603050405020304" pitchFamily="18" charset="0"/>
                          </a:rPr>
                          <m:t>𝑛</m:t>
                        </m:r>
                        <m:d>
                          <m:dPr>
                            <m:ctrlPr>
                              <a:rPr lang="en-US" sz="2400" i="1" dirty="0">
                                <a:latin typeface="Cambria Math" panose="02040503050406030204" pitchFamily="18" charset="0"/>
                                <a:cs typeface="Times New Roman" panose="02020603050405020304" pitchFamily="18" charset="0"/>
                              </a:rPr>
                            </m:ctrlPr>
                          </m:dPr>
                          <m:e>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−1</m:t>
                            </m:r>
                          </m:e>
                        </m:d>
                        <m:d>
                          <m:dPr>
                            <m:ctrlPr>
                              <a:rPr lang="en-US" sz="2400" i="1" dirty="0">
                                <a:latin typeface="Cambria Math" panose="02040503050406030204" pitchFamily="18" charset="0"/>
                                <a:cs typeface="Times New Roman" panose="02020603050405020304" pitchFamily="18" charset="0"/>
                              </a:rPr>
                            </m:ctrlPr>
                          </m:dPr>
                          <m:e>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−2</m:t>
                            </m:r>
                          </m:e>
                        </m:d>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𝑟</m:t>
                        </m:r>
                        <m:r>
                          <a:rPr lang="en-US" sz="2400" i="1" dirty="0">
                            <a:latin typeface="Cambria Math" panose="02040503050406030204" pitchFamily="18" charset="0"/>
                            <a:cs typeface="Times New Roman" panose="02020603050405020304" pitchFamily="18" charset="0"/>
                          </a:rPr>
                          <m:t>−1))(</m:t>
                        </m:r>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𝑟</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𝑟</m:t>
                            </m:r>
                            <m:r>
                              <a:rPr lang="en-US" sz="2400" b="0" i="1" dirty="0" smtClean="0">
                                <a:latin typeface="Cambria Math" panose="02040503050406030204" pitchFamily="18" charset="0"/>
                                <a:cs typeface="Times New Roman" panose="02020603050405020304" pitchFamily="18" charset="0"/>
                              </a:rPr>
                              <m:t>+1</m:t>
                            </m:r>
                          </m:e>
                        </m:d>
                        <m:r>
                          <a:rPr lang="en-US" sz="2400" b="0" i="1" dirty="0" smtClean="0">
                            <a:latin typeface="Cambria Math" panose="02040503050406030204" pitchFamily="18" charset="0"/>
                            <a:cs typeface="Times New Roman" panose="02020603050405020304" pitchFamily="18" charset="0"/>
                          </a:rPr>
                          <m:t>…1</m:t>
                        </m:r>
                      </m:num>
                      <m:den>
                        <m:r>
                          <a:rPr lang="en-US" sz="2400" i="1" dirty="0">
                            <a:latin typeface="Cambria Math" panose="02040503050406030204" pitchFamily="18" charset="0"/>
                            <a:cs typeface="Times New Roman" panose="02020603050405020304" pitchFamily="18" charset="0"/>
                          </a:rPr>
                          <m:t>𝑟</m:t>
                        </m:r>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𝑟</m:t>
                        </m:r>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m:t>
                        </m:r>
                        <m:d>
                          <m:dPr>
                            <m:ctrlPr>
                              <a:rPr lang="en-US" sz="2400" i="1" dirty="0">
                                <a:latin typeface="Cambria Math" panose="02040503050406030204" pitchFamily="18" charset="0"/>
                                <a:cs typeface="Times New Roman" panose="02020603050405020304" pitchFamily="18" charset="0"/>
                              </a:rPr>
                            </m:ctrlPr>
                          </m:dPr>
                          <m:e>
                            <m:r>
                              <a:rPr lang="en-US" sz="2400" i="1" dirty="0">
                                <a:latin typeface="Cambria Math" panose="02040503050406030204" pitchFamily="18" charset="0"/>
                                <a:cs typeface="Times New Roman" panose="02020603050405020304" pitchFamily="18" charset="0"/>
                              </a:rPr>
                              <m:t>𝑟</m:t>
                            </m:r>
                            <m:r>
                              <a:rPr lang="en-US" sz="2400" i="1" dirty="0">
                                <a:latin typeface="Cambria Math" panose="02040503050406030204" pitchFamily="18" charset="0"/>
                                <a:cs typeface="Times New Roman" panose="02020603050405020304" pitchFamily="18" charset="0"/>
                              </a:rPr>
                              <m:t>+1</m:t>
                            </m:r>
                          </m:e>
                        </m:d>
                        <m:r>
                          <a:rPr lang="en-US" sz="2400" i="1" dirty="0">
                            <a:latin typeface="Cambria Math" panose="02040503050406030204" pitchFamily="18" charset="0"/>
                            <a:cs typeface="Times New Roman" panose="02020603050405020304" pitchFamily="18" charset="0"/>
                          </a:rPr>
                          <m:t>…1</m:t>
                        </m:r>
                      </m:den>
                    </m:f>
                  </m:oMath>
                </a14:m>
                <a:r>
                  <a:rPr lang="en-US" sz="2400" dirty="0">
                    <a:latin typeface="Times New Roman" panose="02020603050405020304" pitchFamily="18" charset="0"/>
                    <a:cs typeface="Times New Roman" panose="02020603050405020304" pitchFamily="18" charset="0"/>
                  </a:rPr>
                  <a:t>a</a:t>
                </a:r>
                <a:r>
                  <a:rPr lang="en-US" sz="2400" baseline="30000" dirty="0">
                    <a:latin typeface="Times New Roman" panose="02020603050405020304" pitchFamily="18" charset="0"/>
                    <a:cs typeface="Times New Roman" panose="02020603050405020304" pitchFamily="18" charset="0"/>
                  </a:rPr>
                  <a:t>n-</a:t>
                </a:r>
                <a:r>
                  <a:rPr lang="en-US" sz="2400" baseline="30000" dirty="0" err="1">
                    <a:latin typeface="Times New Roman" panose="02020603050405020304" pitchFamily="18" charset="0"/>
                    <a:cs typeface="Times New Roman" panose="02020603050405020304" pitchFamily="18" charset="0"/>
                  </a:rPr>
                  <a:t>r</a:t>
                </a:r>
                <a:r>
                  <a:rPr lang="en-US" sz="2400" dirty="0" err="1">
                    <a:latin typeface="Times New Roman" panose="02020603050405020304" pitchFamily="18" charset="0"/>
                    <a:cs typeface="Times New Roman" panose="02020603050405020304" pitchFamily="18" charset="0"/>
                  </a:rPr>
                  <a:t>b</a:t>
                </a:r>
                <a:r>
                  <a:rPr lang="en-US" sz="2400" baseline="30000" dirty="0" err="1">
                    <a:latin typeface="Times New Roman" panose="02020603050405020304" pitchFamily="18" charset="0"/>
                    <a:cs typeface="Times New Roman" panose="02020603050405020304" pitchFamily="18" charset="0"/>
                  </a:rPr>
                  <a:t>r</a:t>
                </a:r>
                <a:r>
                  <a:rPr lang="en-US" sz="2400" baseline="30000" dirty="0">
                    <a:latin typeface="Times New Roman" panose="02020603050405020304" pitchFamily="18" charset="0"/>
                    <a:cs typeface="Times New Roman" panose="02020603050405020304" pitchFamily="18" charset="0"/>
                  </a:rPr>
                  <a:t>  </a:t>
                </a:r>
              </a:p>
              <a:p>
                <a:pPr>
                  <a:spcAft>
                    <a:spcPts val="600"/>
                  </a:spcAft>
                </a:pPr>
                <a:r>
                  <a:rPr lang="en-US"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dirty="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m:t>
                        </m:r>
                      </m:num>
                      <m:den>
                        <m:r>
                          <a:rPr lang="en-US" sz="2400" i="1" dirty="0">
                            <a:latin typeface="Cambria Math" panose="02040503050406030204" pitchFamily="18" charset="0"/>
                            <a:cs typeface="Times New Roman" panose="02020603050405020304" pitchFamily="18" charset="0"/>
                          </a:rPr>
                          <m:t>𝑟</m:t>
                        </m:r>
                        <m:r>
                          <a:rPr lang="en-US" sz="2400" i="1" dirty="0">
                            <a:latin typeface="Cambria Math" panose="02040503050406030204" pitchFamily="18" charset="0"/>
                            <a:cs typeface="Times New Roman" panose="02020603050405020304" pitchFamily="18" charset="0"/>
                          </a:rPr>
                          <m:t>!</m:t>
                        </m:r>
                        <m:d>
                          <m:dPr>
                            <m:ctrlPr>
                              <a:rPr lang="en-US" sz="2400" i="1" dirty="0">
                                <a:latin typeface="Cambria Math" panose="02040503050406030204" pitchFamily="18" charset="0"/>
                                <a:cs typeface="Times New Roman" panose="02020603050405020304" pitchFamily="18" charset="0"/>
                              </a:rPr>
                            </m:ctrlPr>
                          </m:dPr>
                          <m:e>
                            <m:r>
                              <a:rPr lang="en-US" sz="2400" i="1" dirty="0">
                                <a:latin typeface="Cambria Math" panose="02040503050406030204" pitchFamily="18" charset="0"/>
                                <a:cs typeface="Times New Roman" panose="02020603050405020304" pitchFamily="18" charset="0"/>
                              </a:rPr>
                              <m:t>𝑛</m:t>
                            </m:r>
                            <m:r>
                              <a:rPr lang="en-US" sz="2400" i="1" dirty="0">
                                <a:latin typeface="Cambria Math" panose="02040503050406030204" pitchFamily="18" charset="0"/>
                                <a:cs typeface="Times New Roman" panose="02020603050405020304" pitchFamily="18" charset="0"/>
                              </a:rPr>
                              <m:t> −</m:t>
                            </m:r>
                            <m:r>
                              <a:rPr lang="en-US" sz="2400" i="1" dirty="0">
                                <a:latin typeface="Cambria Math" panose="02040503050406030204" pitchFamily="18" charset="0"/>
                                <a:cs typeface="Times New Roman" panose="02020603050405020304" pitchFamily="18" charset="0"/>
                              </a:rPr>
                              <m:t>𝑟</m:t>
                            </m:r>
                          </m:e>
                        </m:d>
                        <m:r>
                          <a:rPr lang="en-US" sz="2400" i="1" dirty="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a</a:t>
                </a:r>
                <a:r>
                  <a:rPr lang="en-US" sz="2400" baseline="30000" dirty="0">
                    <a:latin typeface="Times New Roman" panose="02020603050405020304" pitchFamily="18" charset="0"/>
                    <a:cs typeface="Times New Roman" panose="02020603050405020304" pitchFamily="18" charset="0"/>
                  </a:rPr>
                  <a:t>n-</a:t>
                </a:r>
                <a:r>
                  <a:rPr lang="en-US" sz="2400" baseline="30000" dirty="0" err="1">
                    <a:latin typeface="Times New Roman" panose="02020603050405020304" pitchFamily="18" charset="0"/>
                    <a:cs typeface="Times New Roman" panose="02020603050405020304" pitchFamily="18" charset="0"/>
                  </a:rPr>
                  <a:t>r</a:t>
                </a:r>
                <a:r>
                  <a:rPr lang="en-US" sz="2400" dirty="0" err="1">
                    <a:latin typeface="Times New Roman" panose="02020603050405020304" pitchFamily="18" charset="0"/>
                    <a:cs typeface="Times New Roman" panose="02020603050405020304" pitchFamily="18" charset="0"/>
                  </a:rPr>
                  <a:t>b</a:t>
                </a:r>
                <a:r>
                  <a:rPr lang="en-US" sz="2400" baseline="30000" dirty="0" err="1">
                    <a:latin typeface="Times New Roman" panose="02020603050405020304" pitchFamily="18" charset="0"/>
                    <a:cs typeface="Times New Roman" panose="02020603050405020304" pitchFamily="18" charset="0"/>
                  </a:rPr>
                  <a:t>r</a:t>
                </a:r>
                <a:r>
                  <a:rPr lang="en-US" sz="2400" baseline="30000" dirty="0">
                    <a:latin typeface="Times New Roman" panose="02020603050405020304" pitchFamily="18" charset="0"/>
                    <a:cs typeface="Times New Roman" panose="02020603050405020304" pitchFamily="18" charset="0"/>
                  </a:rPr>
                  <a:t>  </a:t>
                </a:r>
              </a:p>
              <a:p>
                <a:pPr>
                  <a:spcAft>
                    <a:spcPts val="600"/>
                  </a:spcAft>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type m:val="noBar"/>
                            <m:ctrlPr>
                              <a:rPr lang="en-US" sz="2400" i="1" smtClean="0">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b="0" i="1" smtClean="0">
                                <a:latin typeface="Cambria Math" panose="02040503050406030204" pitchFamily="18" charset="0"/>
                                <a:cs typeface="Times New Roman" panose="02020603050405020304" pitchFamily="18" charset="0"/>
                              </a:rPr>
                              <m:t>𝑟</m:t>
                            </m:r>
                          </m:den>
                        </m:f>
                      </m:e>
                    </m:d>
                  </m:oMath>
                </a14:m>
                <a:r>
                  <a:rPr lang="en-US" sz="2400" dirty="0">
                    <a:latin typeface="Times New Roman" panose="02020603050405020304" pitchFamily="18" charset="0"/>
                    <a:cs typeface="Times New Roman" panose="02020603050405020304" pitchFamily="18" charset="0"/>
                  </a:rPr>
                  <a:t>a</a:t>
                </a:r>
                <a:r>
                  <a:rPr lang="en-US" sz="2400" baseline="30000" dirty="0">
                    <a:latin typeface="Times New Roman" panose="02020603050405020304" pitchFamily="18" charset="0"/>
                    <a:cs typeface="Times New Roman" panose="02020603050405020304" pitchFamily="18" charset="0"/>
                  </a:rPr>
                  <a:t>n-</a:t>
                </a:r>
                <a:r>
                  <a:rPr lang="en-US" sz="2400" baseline="30000" dirty="0" err="1">
                    <a:latin typeface="Times New Roman" panose="02020603050405020304" pitchFamily="18" charset="0"/>
                    <a:cs typeface="Times New Roman" panose="02020603050405020304" pitchFamily="18" charset="0"/>
                  </a:rPr>
                  <a:t>r</a:t>
                </a:r>
                <a:r>
                  <a:rPr lang="en-US" sz="2400" dirty="0" err="1">
                    <a:latin typeface="Times New Roman" panose="02020603050405020304" pitchFamily="18" charset="0"/>
                    <a:cs typeface="Times New Roman" panose="02020603050405020304" pitchFamily="18" charset="0"/>
                  </a:rPr>
                  <a:t>b</a:t>
                </a:r>
                <a:r>
                  <a:rPr lang="en-US" sz="2400" baseline="30000" dirty="0" err="1">
                    <a:latin typeface="Times New Roman" panose="02020603050405020304" pitchFamily="18" charset="0"/>
                    <a:cs typeface="Times New Roman" panose="02020603050405020304" pitchFamily="18" charset="0"/>
                  </a:rPr>
                  <a:t>r</a:t>
                </a:r>
                <a:r>
                  <a:rPr lang="en-US" sz="2400" baseline="300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060B0CB5-48D1-4536-9101-4F15E48E1A37}"/>
                  </a:ext>
                </a:extLst>
              </p:cNvPr>
              <p:cNvSpPr txBox="1">
                <a:spLocks noRot="1" noChangeAspect="1" noMove="1" noResize="1" noEditPoints="1" noAdjustHandles="1" noChangeArrowheads="1" noChangeShapeType="1" noTextEdit="1"/>
              </p:cNvSpPr>
              <p:nvPr/>
            </p:nvSpPr>
            <p:spPr>
              <a:xfrm>
                <a:off x="1462585" y="595172"/>
                <a:ext cx="9266829" cy="6123792"/>
              </a:xfrm>
              <a:prstGeom prst="rect">
                <a:avLst/>
              </a:prstGeom>
              <a:blipFill>
                <a:blip r:embed="rId2"/>
                <a:stretch>
                  <a:fillRect l="-1053" t="-797" r="-329" b="-1494"/>
                </a:stretch>
              </a:blipFill>
            </p:spPr>
            <p:txBody>
              <a:bodyPr/>
              <a:lstStyle/>
              <a:p>
                <a:r>
                  <a:rPr lang="en-US">
                    <a:noFill/>
                  </a:rPr>
                  <a:t> </a:t>
                </a:r>
              </a:p>
            </p:txBody>
          </p:sp>
        </mc:Fallback>
      </mc:AlternateContent>
    </p:spTree>
    <p:extLst>
      <p:ext uri="{BB962C8B-B14F-4D97-AF65-F5344CB8AC3E}">
        <p14:creationId xmlns:p14="http://schemas.microsoft.com/office/powerpoint/2010/main" val="8112645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2228" y="867691"/>
            <a:ext cx="8985380" cy="5509200"/>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Here is pseudo of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(A[1 .. n, 1 .. n])</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//Implements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for computing the transitive closure</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The adjacency matrix A of a digraph with n vertices</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transitive closure of the digraph</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k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ith</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row</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jth</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column</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and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 j]    </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will be assigned 1 depending on</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 either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 1 or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k] and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 j]] = 1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p:txBody>
      </p:sp>
      <p:pic>
        <p:nvPicPr>
          <p:cNvPr id="3" name="Picture 2" descr="Image result for smiley face images">
            <a:extLst>
              <a:ext uri="{FF2B5EF4-FFF2-40B4-BE49-F238E27FC236}">
                <a16:creationId xmlns:a16="http://schemas.microsoft.com/office/drawing/2014/main" id="{CC66A7D6-C213-4418-8DC2-02EFA5E537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020" y="1686296"/>
            <a:ext cx="586105" cy="425450"/>
          </a:xfrm>
          <a:prstGeom prst="rect">
            <a:avLst/>
          </a:prstGeom>
          <a:noFill/>
        </p:spPr>
      </p:pic>
    </p:spTree>
    <p:extLst>
      <p:ext uri="{BB962C8B-B14F-4D97-AF65-F5344CB8AC3E}">
        <p14:creationId xmlns:p14="http://schemas.microsoft.com/office/powerpoint/2010/main" val="33676365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05"/>
          <p:cNvSpPr>
            <a:spLocks/>
          </p:cNvSpPr>
          <p:nvPr/>
        </p:nvSpPr>
        <p:spPr bwMode="auto">
          <a:xfrm>
            <a:off x="2525486" y="2362364"/>
            <a:ext cx="165451" cy="1911894"/>
          </a:xfrm>
          <a:prstGeom prst="leftBracket">
            <a:avLst>
              <a:gd name="adj" fmla="val 12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r>
              <a:rPr lang="en-US" dirty="0"/>
              <a:t> </a:t>
            </a:r>
          </a:p>
        </p:txBody>
      </p:sp>
      <p:cxnSp>
        <p:nvCxnSpPr>
          <p:cNvPr id="6" name="AutoShape 207"/>
          <p:cNvCxnSpPr>
            <a:cxnSpLocks noChangeShapeType="1"/>
          </p:cNvCxnSpPr>
          <p:nvPr/>
        </p:nvCxnSpPr>
        <p:spPr bwMode="auto">
          <a:xfrm flipV="1">
            <a:off x="3266766" y="3298943"/>
            <a:ext cx="1361" cy="43102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AutoShape 208"/>
          <p:cNvCxnSpPr>
            <a:cxnSpLocks noChangeShapeType="1"/>
          </p:cNvCxnSpPr>
          <p:nvPr/>
        </p:nvCxnSpPr>
        <p:spPr bwMode="auto">
          <a:xfrm>
            <a:off x="3360009" y="3887127"/>
            <a:ext cx="838767" cy="255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 name="AutoShape 211"/>
          <p:cNvSpPr>
            <a:spLocks noChangeArrowheads="1"/>
          </p:cNvSpPr>
          <p:nvPr/>
        </p:nvSpPr>
        <p:spPr bwMode="auto">
          <a:xfrm>
            <a:off x="5650759" y="3093340"/>
            <a:ext cx="304800" cy="133350"/>
          </a:xfrm>
          <a:prstGeom prst="rightArrow">
            <a:avLst>
              <a:gd name="adj1" fmla="val 50000"/>
              <a:gd name="adj2" fmla="val 5714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 name="AutoShape 223"/>
          <p:cNvSpPr>
            <a:spLocks/>
          </p:cNvSpPr>
          <p:nvPr/>
        </p:nvSpPr>
        <p:spPr bwMode="auto">
          <a:xfrm>
            <a:off x="7629296" y="2328779"/>
            <a:ext cx="146003" cy="1945479"/>
          </a:xfrm>
          <a:prstGeom prst="leftBracket">
            <a:avLst>
              <a:gd name="adj" fmla="val 9930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0" name="AutoShape 224"/>
          <p:cNvSpPr>
            <a:spLocks/>
          </p:cNvSpPr>
          <p:nvPr/>
        </p:nvSpPr>
        <p:spPr bwMode="auto">
          <a:xfrm>
            <a:off x="10094813" y="2332852"/>
            <a:ext cx="146003" cy="1941406"/>
          </a:xfrm>
          <a:prstGeom prst="rightBracket">
            <a:avLst>
              <a:gd name="adj" fmla="val 12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7" name="Rectangle 17"/>
          <p:cNvSpPr>
            <a:spLocks noChangeArrowheads="1"/>
          </p:cNvSpPr>
          <p:nvPr/>
        </p:nvSpPr>
        <p:spPr bwMode="auto">
          <a:xfrm>
            <a:off x="1203959" y="1523679"/>
            <a:ext cx="895148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p>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j	     k			                       j              k</a:t>
            </a:r>
          </a:p>
          <a:p>
            <a:pPr lvl="0" eaLnBrk="0" fontAlgn="base" hangingPunct="0">
              <a:spcBef>
                <a:spcPct val="0"/>
              </a:spcBef>
              <a:spcAft>
                <a:spcPct val="0"/>
              </a:spcAft>
            </a:pPr>
            <a:endPar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lvl="0" eaLnBrk="0" fontAlgn="base" hangingPunct="0">
              <a:spcBef>
                <a:spcPct val="0"/>
              </a:spcBef>
              <a:spcAft>
                <a:spcPct val="0"/>
              </a:spcAft>
            </a:pPr>
            <a:endParaRPr lang="en-US" altLang="zh-CN"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a:t>
            </a:r>
            <a:r>
              <a:rPr kumimoji="0" lang="en-US" altLang="zh-CN" sz="2200" b="0" i="0" u="none" strike="noStrike" cap="none" normalizeH="0" baseline="3000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(k-1)</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k      	  	</a:t>
            </a: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a:t>
            </a:r>
            <a:r>
              <a:rPr kumimoji="0" lang="en-US" altLang="zh-CN" sz="2200" b="0" i="0" u="none" strike="noStrike" cap="none" normalizeH="0" baseline="3000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k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200" b="0" i="0" u="none" strike="noStrike" cap="none" normalizeH="0" baseline="0" dirty="0" err="1">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0                                                          </a:t>
            </a:r>
            <a:r>
              <a:rPr kumimoji="0" lang="en-US" altLang="zh-CN" sz="2200" b="0" i="0" u="none" strike="noStrike" cap="none" normalizeH="0" baseline="0" dirty="0" err="1">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3" name="AutoShape 205"/>
          <p:cNvSpPr>
            <a:spLocks/>
          </p:cNvSpPr>
          <p:nvPr/>
        </p:nvSpPr>
        <p:spPr bwMode="auto">
          <a:xfrm flipH="1">
            <a:off x="4960782" y="2362364"/>
            <a:ext cx="158311" cy="1911894"/>
          </a:xfrm>
          <a:prstGeom prst="leftBracket">
            <a:avLst>
              <a:gd name="adj" fmla="val 12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4" name="Rectangle 33"/>
          <p:cNvSpPr/>
          <p:nvPr/>
        </p:nvSpPr>
        <p:spPr>
          <a:xfrm>
            <a:off x="1728006" y="5204630"/>
            <a:ext cx="7404424" cy="430887"/>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8.12   Rule for changing zeros in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Rectangle 19">
            <a:extLst>
              <a:ext uri="{FF2B5EF4-FFF2-40B4-BE49-F238E27FC236}">
                <a16:creationId xmlns:a16="http://schemas.microsoft.com/office/drawing/2014/main" id="{5808EBE0-3398-42E4-8621-9AD389078D5C}"/>
              </a:ext>
            </a:extLst>
          </p:cNvPr>
          <p:cNvSpPr/>
          <p:nvPr/>
        </p:nvSpPr>
        <p:spPr>
          <a:xfrm>
            <a:off x="1497012" y="369687"/>
            <a:ext cx="3403945" cy="553998"/>
          </a:xfrm>
          <a:prstGeom prst="rect">
            <a:avLst/>
          </a:prstGeom>
        </p:spPr>
        <p:txBody>
          <a:bodyPr wrap="none">
            <a:spAutoFit/>
          </a:bodyPr>
          <a:lstStyle/>
          <a:p>
            <a:r>
              <a:rPr lang="en-US" sz="3000" dirty="0" err="1">
                <a:solidFill>
                  <a:srgbClr val="000000"/>
                </a:solidFill>
                <a:ea typeface="Microsoft YaHei" panose="020B0503020204020204" pitchFamily="34" charset="-122"/>
                <a:cs typeface="Times New Roman" panose="02020603050405020304" pitchFamily="18" charset="0"/>
              </a:rPr>
              <a:t>Warshall’s</a:t>
            </a:r>
            <a:r>
              <a:rPr lang="en-US" sz="3000" dirty="0">
                <a:solidFill>
                  <a:srgbClr val="000000"/>
                </a:solidFill>
                <a:ea typeface="Microsoft YaHei" panose="020B0503020204020204" pitchFamily="34" charset="-122"/>
                <a:cs typeface="Times New Roman" panose="02020603050405020304" pitchFamily="18" charset="0"/>
              </a:rPr>
              <a:t> Algorithm</a:t>
            </a:r>
          </a:p>
        </p:txBody>
      </p:sp>
      <p:sp>
        <p:nvSpPr>
          <p:cNvPr id="5" name="TextBox 4">
            <a:extLst>
              <a:ext uri="{FF2B5EF4-FFF2-40B4-BE49-F238E27FC236}">
                <a16:creationId xmlns:a16="http://schemas.microsoft.com/office/drawing/2014/main" id="{7AA217CF-D9B9-4E2B-812F-539DB8716B07}"/>
              </a:ext>
            </a:extLst>
          </p:cNvPr>
          <p:cNvSpPr txBox="1"/>
          <p:nvPr/>
        </p:nvSpPr>
        <p:spPr>
          <a:xfrm>
            <a:off x="1728006" y="1375001"/>
            <a:ext cx="6465552" cy="461665"/>
          </a:xfrm>
          <a:prstGeom prst="rect">
            <a:avLst/>
          </a:prstGeom>
          <a:noFill/>
        </p:spPr>
        <p:txBody>
          <a:bodyPr wrap="square" rtlCol="0">
            <a:spAutoFit/>
          </a:bodyPr>
          <a:lstStyle/>
          <a:p>
            <a:r>
              <a:rPr lang="en-US" sz="2400" dirty="0" err="1"/>
              <a:t>i</a:t>
            </a:r>
            <a:r>
              <a:rPr lang="en-US" sz="2400" dirty="0"/>
              <a:t>             k            j   implies that  </a:t>
            </a:r>
            <a:r>
              <a:rPr lang="en-US" sz="2400" dirty="0" err="1"/>
              <a:t>i</a:t>
            </a:r>
            <a:r>
              <a:rPr lang="en-US" sz="2400" dirty="0"/>
              <a:t>           k            j </a:t>
            </a:r>
          </a:p>
        </p:txBody>
      </p:sp>
      <p:cxnSp>
        <p:nvCxnSpPr>
          <p:cNvPr id="16" name="Straight Arrow Connector 15">
            <a:extLst>
              <a:ext uri="{FF2B5EF4-FFF2-40B4-BE49-F238E27FC236}">
                <a16:creationId xmlns:a16="http://schemas.microsoft.com/office/drawing/2014/main" id="{4FE48F45-E2DF-4C6B-8F8A-40B397CF6D2B}"/>
              </a:ext>
            </a:extLst>
          </p:cNvPr>
          <p:cNvCxnSpPr/>
          <p:nvPr/>
        </p:nvCxnSpPr>
        <p:spPr>
          <a:xfrm>
            <a:off x="2081349" y="1626494"/>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0B69A8-9604-4E18-B27C-2031510D50A4}"/>
              </a:ext>
            </a:extLst>
          </p:cNvPr>
          <p:cNvCxnSpPr/>
          <p:nvPr/>
        </p:nvCxnSpPr>
        <p:spPr>
          <a:xfrm>
            <a:off x="3062423" y="1626494"/>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C2BAF5-CF61-45A8-9F71-3581C703DD4D}"/>
              </a:ext>
            </a:extLst>
          </p:cNvPr>
          <p:cNvCxnSpPr/>
          <p:nvPr/>
        </p:nvCxnSpPr>
        <p:spPr>
          <a:xfrm>
            <a:off x="5750908" y="1629113"/>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5F9E8E5-A2BD-4D15-8B0E-698AF4B2036A}"/>
              </a:ext>
            </a:extLst>
          </p:cNvPr>
          <p:cNvCxnSpPr/>
          <p:nvPr/>
        </p:nvCxnSpPr>
        <p:spPr>
          <a:xfrm>
            <a:off x="6760611" y="1626494"/>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Curved Down 34">
            <a:extLst>
              <a:ext uri="{FF2B5EF4-FFF2-40B4-BE49-F238E27FC236}">
                <a16:creationId xmlns:a16="http://schemas.microsoft.com/office/drawing/2014/main" id="{F9D8622A-C896-4033-A949-50BCF0504444}"/>
              </a:ext>
            </a:extLst>
          </p:cNvPr>
          <p:cNvSpPr/>
          <p:nvPr/>
        </p:nvSpPr>
        <p:spPr>
          <a:xfrm>
            <a:off x="5720465" y="1353912"/>
            <a:ext cx="1443991" cy="12757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FBDEB5B-ADA8-482A-9EF7-8CB714789F7A}"/>
              </a:ext>
            </a:extLst>
          </p:cNvPr>
          <p:cNvSpPr/>
          <p:nvPr/>
        </p:nvSpPr>
        <p:spPr>
          <a:xfrm>
            <a:off x="8316682" y="3729970"/>
            <a:ext cx="322217" cy="319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Times New Roman" panose="02020603050405020304" pitchFamily="18" charset="0"/>
                <a:cs typeface="Times New Roman" panose="02020603050405020304" pitchFamily="18" charset="0"/>
              </a:rPr>
              <a:t>1</a:t>
            </a:r>
          </a:p>
        </p:txBody>
      </p:sp>
      <p:pic>
        <p:nvPicPr>
          <p:cNvPr id="26" name="Picture 25" descr="Image result for smiley face images">
            <a:extLst>
              <a:ext uri="{FF2B5EF4-FFF2-40B4-BE49-F238E27FC236}">
                <a16:creationId xmlns:a16="http://schemas.microsoft.com/office/drawing/2014/main" id="{07E6BE97-7315-4E5D-B07F-D3FE17FA8E5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422879">
            <a:off x="624403" y="1515837"/>
            <a:ext cx="586105" cy="425450"/>
          </a:xfrm>
          <a:prstGeom prst="rect">
            <a:avLst/>
          </a:prstGeom>
          <a:noFill/>
        </p:spPr>
      </p:pic>
      <p:sp>
        <p:nvSpPr>
          <p:cNvPr id="3" name="TextBox 2">
            <a:extLst>
              <a:ext uri="{FF2B5EF4-FFF2-40B4-BE49-F238E27FC236}">
                <a16:creationId xmlns:a16="http://schemas.microsoft.com/office/drawing/2014/main" id="{89716E76-CAEE-4A05-A588-5ED279A4DCC8}"/>
              </a:ext>
            </a:extLst>
          </p:cNvPr>
          <p:cNvSpPr txBox="1"/>
          <p:nvPr/>
        </p:nvSpPr>
        <p:spPr>
          <a:xfrm>
            <a:off x="2690937" y="2877896"/>
            <a:ext cx="2269845" cy="430887"/>
          </a:xfrm>
          <a:prstGeom prst="rect">
            <a:avLst/>
          </a:prstGeom>
          <a:noFill/>
          <a:ln w="19050">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1</a:t>
            </a:r>
          </a:p>
        </p:txBody>
      </p:sp>
      <p:sp>
        <p:nvSpPr>
          <p:cNvPr id="14" name="TextBox 13">
            <a:extLst>
              <a:ext uri="{FF2B5EF4-FFF2-40B4-BE49-F238E27FC236}">
                <a16:creationId xmlns:a16="http://schemas.microsoft.com/office/drawing/2014/main" id="{2FECC813-1A62-4AA4-AD9A-1ABE2661BA98}"/>
              </a:ext>
            </a:extLst>
          </p:cNvPr>
          <p:cNvSpPr txBox="1"/>
          <p:nvPr/>
        </p:nvSpPr>
        <p:spPr>
          <a:xfrm>
            <a:off x="4204647" y="2366636"/>
            <a:ext cx="354214" cy="1908215"/>
          </a:xfrm>
          <a:prstGeom prst="rect">
            <a:avLst/>
          </a:prstGeom>
          <a:noFill/>
          <a:ln w="19050">
            <a:solidFill>
              <a:schemeClr val="tx1"/>
            </a:solidFill>
          </a:ln>
        </p:spPr>
        <p:txBody>
          <a:bodyPr wrap="square" rtlCol="0">
            <a:spAutoFit/>
          </a:bodyPr>
          <a:lstStyle/>
          <a:p>
            <a:endParaRPr lang="en-US" sz="2000" dirty="0"/>
          </a:p>
          <a:p>
            <a:endParaRPr lang="en-US" sz="2000" dirty="0"/>
          </a:p>
          <a:p>
            <a:endParaRPr lang="en-US" sz="2000" dirty="0"/>
          </a:p>
          <a:p>
            <a:endParaRPr lang="en-US" dirty="0"/>
          </a:p>
          <a:p>
            <a:r>
              <a:rPr lang="en-US" sz="2200" dirty="0"/>
              <a:t>1</a:t>
            </a:r>
          </a:p>
          <a:p>
            <a:endParaRPr lang="en-US" dirty="0"/>
          </a:p>
        </p:txBody>
      </p:sp>
    </p:spTree>
    <p:extLst>
      <p:ext uri="{BB962C8B-B14F-4D97-AF65-F5344CB8AC3E}">
        <p14:creationId xmlns:p14="http://schemas.microsoft.com/office/powerpoint/2010/main" val="21178046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7543" y="893907"/>
            <a:ext cx="9181322" cy="2800767"/>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Demonstration: Consider the above adjacency matrix using a = 1, b= 2, c= 3 and d = 4.</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k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n do</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n do</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and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 j]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101"/>
          <p:cNvSpPr>
            <a:spLocks/>
          </p:cNvSpPr>
          <p:nvPr/>
        </p:nvSpPr>
        <p:spPr bwMode="auto">
          <a:xfrm>
            <a:off x="2967128" y="4095705"/>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101"/>
          <p:cNvSpPr>
            <a:spLocks/>
          </p:cNvSpPr>
          <p:nvPr/>
        </p:nvSpPr>
        <p:spPr bwMode="auto">
          <a:xfrm flipH="1">
            <a:off x="5014092" y="4095705"/>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152584" y="3713794"/>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6" name="Rectangle 5"/>
          <p:cNvSpPr/>
          <p:nvPr/>
        </p:nvSpPr>
        <p:spPr>
          <a:xfrm>
            <a:off x="2275568" y="4131698"/>
            <a:ext cx="27142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0     1	 0     0</a:t>
            </a:r>
            <a:endParaRPr lang="en-US" dirty="0"/>
          </a:p>
        </p:txBody>
      </p:sp>
      <p:sp>
        <p:nvSpPr>
          <p:cNvPr id="7" name="Rectangle 6"/>
          <p:cNvSpPr/>
          <p:nvPr/>
        </p:nvSpPr>
        <p:spPr>
          <a:xfrm>
            <a:off x="1707156" y="4512301"/>
            <a:ext cx="3282617" cy="369332"/>
          </a:xfrm>
          <a:prstGeom prst="rect">
            <a:avLst/>
          </a:prstGeom>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(0)</a:t>
            </a:r>
            <a:r>
              <a:rPr lang="en-US" dirty="0">
                <a:latin typeface="Microsoft YaHei" panose="020B0503020204020204" pitchFamily="34" charset="-122"/>
                <a:ea typeface="SimSun" panose="02010600030101010101" pitchFamily="2" charset="-122"/>
                <a:cs typeface="Microsoft YaHei" panose="020B0503020204020204" pitchFamily="34" charset="-122"/>
              </a:rPr>
              <a:t>  =	b      0	  0     0	   1</a:t>
            </a:r>
            <a:endParaRPr lang="en-US" dirty="0"/>
          </a:p>
        </p:txBody>
      </p:sp>
      <p:sp>
        <p:nvSpPr>
          <p:cNvPr id="8" name="Rectangle 7"/>
          <p:cNvSpPr/>
          <p:nvPr/>
        </p:nvSpPr>
        <p:spPr>
          <a:xfrm>
            <a:off x="2503471" y="4893708"/>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9" name="Rectangle 8"/>
          <p:cNvSpPr/>
          <p:nvPr/>
        </p:nvSpPr>
        <p:spPr>
          <a:xfrm>
            <a:off x="2503470" y="5195767"/>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0     1	     0</a:t>
            </a:r>
            <a:endParaRPr lang="en-US" dirty="0"/>
          </a:p>
        </p:txBody>
      </p:sp>
      <p:sp>
        <p:nvSpPr>
          <p:cNvPr id="10" name="TextBox 9"/>
          <p:cNvSpPr txBox="1"/>
          <p:nvPr/>
        </p:nvSpPr>
        <p:spPr>
          <a:xfrm>
            <a:off x="3152584" y="4147042"/>
            <a:ext cx="1837189" cy="369332"/>
          </a:xfrm>
          <a:prstGeom prst="rect">
            <a:avLst/>
          </a:prstGeom>
          <a:noFill/>
          <a:ln w="19050">
            <a:solidFill>
              <a:schemeClr val="tx1"/>
            </a:solidFill>
          </a:ln>
        </p:spPr>
        <p:txBody>
          <a:bodyPr wrap="square" rtlCol="0">
            <a:spAutoFit/>
          </a:bodyPr>
          <a:lstStyle/>
          <a:p>
            <a:endParaRPr lang="en-US" dirty="0"/>
          </a:p>
        </p:txBody>
      </p:sp>
      <p:sp>
        <p:nvSpPr>
          <p:cNvPr id="11" name="TextBox 10"/>
          <p:cNvSpPr txBox="1"/>
          <p:nvPr/>
        </p:nvSpPr>
        <p:spPr>
          <a:xfrm>
            <a:off x="3152584" y="4147042"/>
            <a:ext cx="467688" cy="1418057"/>
          </a:xfrm>
          <a:prstGeom prst="rect">
            <a:avLst/>
          </a:prstGeom>
          <a:noFill/>
          <a:ln w="19050">
            <a:solidFill>
              <a:schemeClr val="tx1"/>
            </a:solidFill>
          </a:ln>
        </p:spPr>
        <p:txBody>
          <a:bodyPr wrap="square" rtlCol="0">
            <a:spAutoFit/>
          </a:bodyPr>
          <a:lstStyle/>
          <a:p>
            <a:endParaRPr lang="en-US" dirty="0"/>
          </a:p>
        </p:txBody>
      </p:sp>
      <p:sp>
        <p:nvSpPr>
          <p:cNvPr id="12" name="Rectangle 11"/>
          <p:cNvSpPr/>
          <p:nvPr/>
        </p:nvSpPr>
        <p:spPr>
          <a:xfrm>
            <a:off x="5729605" y="3635138"/>
            <a:ext cx="3354280" cy="2123658"/>
          </a:xfrm>
          <a:prstGeom prst="rect">
            <a:avLst/>
          </a:prstGeom>
        </p:spPr>
        <p:txBody>
          <a:bodyPr wrap="squar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1’s reflect the existence of paths </a:t>
            </a:r>
            <a:r>
              <a:rPr lang="en-US" sz="2200" dirty="0">
                <a:latin typeface="Times New Roman" panose="02020603050405020304" pitchFamily="18" charset="0"/>
                <a:cs typeface="Times New Roman" panose="02020603050405020304" pitchFamily="18" charset="0"/>
              </a:rPr>
              <a:t>with no intermediate vertices.</a:t>
            </a:r>
            <a:r>
              <a:rPr lang="en-US" sz="2200" dirty="0">
                <a:latin typeface="Times New Roman" panose="02020603050405020304" pitchFamily="18" charset="0"/>
                <a:ea typeface="SimSun" panose="02010600030101010101" pitchFamily="2"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(R</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is just the adjacency matrix); boxed row and column are used for </a:t>
            </a:r>
            <a:r>
              <a:rPr lang="en-US" sz="2200" dirty="0">
                <a:latin typeface="Times New Roman" panose="02020603050405020304" pitchFamily="18" charset="0"/>
                <a:ea typeface="SimSun" panose="02010600030101010101" pitchFamily="2" charset="-122"/>
                <a:cs typeface="Times New Roman" panose="02020603050405020304" pitchFamily="18" charset="0"/>
              </a:rPr>
              <a:t>g</a:t>
            </a:r>
            <a:r>
              <a:rPr lang="en-US" sz="2200" dirty="0">
                <a:latin typeface="Times New Roman" panose="02020603050405020304" pitchFamily="18" charset="0"/>
                <a:cs typeface="Times New Roman" panose="02020603050405020304" pitchFamily="18" charset="0"/>
              </a:rPr>
              <a:t>etting R</a:t>
            </a:r>
            <a:r>
              <a:rPr lang="en-US" sz="2200" baseline="30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662F2C-7818-4FF9-A056-F0C85B10A5DD}"/>
                  </a:ext>
                </a:extLst>
              </p:cNvPr>
              <p:cNvSpPr txBox="1"/>
              <p:nvPr/>
            </p:nvSpPr>
            <p:spPr>
              <a:xfrm>
                <a:off x="1256306" y="5964093"/>
                <a:ext cx="10607039" cy="646331"/>
              </a:xfrm>
              <a:prstGeom prst="rect">
                <a:avLst/>
              </a:prstGeom>
              <a:noFill/>
            </p:spPr>
            <p:txBody>
              <a:bodyPr wrap="square" rtlCol="0">
                <a:spAutoFit/>
              </a:bodyPr>
              <a:lstStyle/>
              <a:p>
                <a:r>
                  <a:rPr lang="en-US" dirty="0"/>
                  <a:t>Define (</a:t>
                </a:r>
                <a:r>
                  <a:rPr lang="en-US" dirty="0" err="1"/>
                  <a:t>i</a:t>
                </a:r>
                <a:r>
                  <a:rPr lang="en-US" dirty="0"/>
                  <a:t>, k, j) to be (</a:t>
                </a:r>
                <a:r>
                  <a:rPr lang="en-US" dirty="0" err="1"/>
                  <a:t>i</a:t>
                </a:r>
                <a:r>
                  <a:rPr lang="en-US" baseline="-25000" dirty="0" err="1"/>
                  <a:t>row</a:t>
                </a:r>
                <a:r>
                  <a:rPr lang="en-US" dirty="0"/>
                  <a:t>, </a:t>
                </a:r>
                <a:r>
                  <a:rPr lang="en-US" dirty="0" err="1"/>
                  <a:t>k</a:t>
                </a:r>
                <a:r>
                  <a:rPr lang="en-US" baseline="-25000" dirty="0" err="1"/>
                  <a:t>column</a:t>
                </a:r>
                <a:r>
                  <a:rPr lang="en-US" dirty="0"/>
                  <a:t>) and  (</a:t>
                </a:r>
                <a:r>
                  <a:rPr lang="en-US" dirty="0" err="1"/>
                  <a:t>k</a:t>
                </a:r>
                <a:r>
                  <a:rPr lang="en-US" baseline="-25000" dirty="0" err="1"/>
                  <a:t>row</a:t>
                </a:r>
                <a:r>
                  <a:rPr lang="en-US" dirty="0"/>
                  <a:t>, </a:t>
                </a:r>
                <a:r>
                  <a:rPr lang="en-US" dirty="0" err="1"/>
                  <a:t>j</a:t>
                </a:r>
                <a:r>
                  <a:rPr lang="en-US" baseline="-25000" dirty="0" err="1"/>
                  <a:t>column</a:t>
                </a:r>
                <a:r>
                  <a:rPr lang="en-US" dirty="0"/>
                  <a:t>).</a:t>
                </a:r>
              </a:p>
              <a:p>
                <a:r>
                  <a:rPr lang="en-US" dirty="0"/>
                  <a:t>(d, a, b)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 b), others (d, a, a), (d, a, c), (d, a, d) are unreachable, for (a, a), (a, c) and (a, d) are not reachable.</a:t>
                </a:r>
              </a:p>
            </p:txBody>
          </p:sp>
        </mc:Choice>
        <mc:Fallback xmlns="">
          <p:sp>
            <p:nvSpPr>
              <p:cNvPr id="13" name="TextBox 12">
                <a:extLst>
                  <a:ext uri="{FF2B5EF4-FFF2-40B4-BE49-F238E27FC236}">
                    <a16:creationId xmlns:a16="http://schemas.microsoft.com/office/drawing/2014/main" id="{5E662F2C-7818-4FF9-A056-F0C85B10A5DD}"/>
                  </a:ext>
                </a:extLst>
              </p:cNvPr>
              <p:cNvSpPr txBox="1">
                <a:spLocks noRot="1" noChangeAspect="1" noMove="1" noResize="1" noEditPoints="1" noAdjustHandles="1" noChangeArrowheads="1" noChangeShapeType="1" noTextEdit="1"/>
              </p:cNvSpPr>
              <p:nvPr/>
            </p:nvSpPr>
            <p:spPr>
              <a:xfrm>
                <a:off x="1256306" y="5964093"/>
                <a:ext cx="10607039" cy="646331"/>
              </a:xfrm>
              <a:prstGeom prst="rect">
                <a:avLst/>
              </a:prstGeom>
              <a:blipFill>
                <a:blip r:embed="rId2"/>
                <a:stretch>
                  <a:fillRect l="-460"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7979257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60850" y="979635"/>
                <a:ext cx="8976049" cy="4790735"/>
              </a:xfrm>
              <a:prstGeom prst="rect">
                <a:avLst/>
              </a:prstGeom>
            </p:spPr>
            <p:txBody>
              <a:bodyPr wrap="square">
                <a:spAutoFit/>
              </a:bodyPr>
              <a:lstStyle/>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=1,  </a:t>
                </a:r>
                <a:r>
                  <a:rPr lang="en-US"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apply  R</a:t>
                </a:r>
                <a:r>
                  <a:rPr lang="en-US" sz="2000" baseline="30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 j]  </a:t>
                </a:r>
                <a:r>
                  <a:rPr lang="zh-CN"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 j] or R</a:t>
                </a:r>
                <a:r>
                  <a:rPr lang="en-US" sz="2000" baseline="30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 k] and R</a:t>
                </a:r>
                <a:r>
                  <a:rPr lang="en-US" sz="2000" baseline="30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000"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[k, j]</a:t>
                </a:r>
                <a:endPar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j =1]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1] = 0   or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=3, j =1]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[3, 1]  or</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1] = 0 &amp;R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1] = 0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[3, 1]=0 &amp;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1]=0</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j =2]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2] = 1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=3, j =2]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[3, 2] =0 </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j =3]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3] = 0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=3, j =3]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[3, 3] =0</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j =4]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4] = 0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=3</a:t>
                </a:r>
                <a:r>
                  <a:rPr lang="en-US" sz="2000" strike="sng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=4]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4] =1</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j =1]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1] = 0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 j =1]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 1] =1   </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j =2]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2] = 0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 j =2]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strike="sng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strike="sngStrike"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strike="sngStrike"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 2] =0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or </a:t>
                </a:r>
              </a:p>
              <a:p>
                <a:pPr marL="3200400" marR="0" indent="457200">
                  <a:spcBef>
                    <a:spcPts val="0"/>
                  </a:spcBef>
                  <a:spcAft>
                    <a:spcPts val="0"/>
                  </a:spcAft>
                </a:pP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 1]=1 &amp;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2]=</a:t>
                </a:r>
                <a:r>
                  <a:rPr lang="en-US" sz="20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endPar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j =3]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3] = 0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 j =3]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 3] = 1</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j =4]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4] = 1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 j =4]  </a:t>
                </a:r>
                <a:r>
                  <a:rPr lang="zh-CN"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[4, 4] = 0</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(d, a, b)       </a:t>
                </a:r>
                <a14:m>
                  <m:oMath xmlns:m="http://schemas.openxmlformats.org/officeDocument/2006/math">
                    <m:sSubSup>
                      <m:sSubSup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𝑑𝑏</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endPar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This yields R</a:t>
                </a:r>
                <a:r>
                  <a:rPr lang="en-US" sz="20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660850" y="979635"/>
                <a:ext cx="8976049" cy="4790735"/>
              </a:xfrm>
              <a:prstGeom prst="rect">
                <a:avLst/>
              </a:prstGeom>
              <a:blipFill>
                <a:blip r:embed="rId2"/>
                <a:stretch>
                  <a:fillRect l="-679" t="-763" b="-1399"/>
                </a:stretch>
              </a:blipFill>
            </p:spPr>
            <p:txBody>
              <a:bodyPr/>
              <a:lstStyle/>
              <a:p>
                <a:r>
                  <a:rPr lang="en-US">
                    <a:noFill/>
                  </a:rPr>
                  <a:t> </a:t>
                </a:r>
              </a:p>
            </p:txBody>
          </p:sp>
        </mc:Fallback>
      </mc:AlternateContent>
      <p:sp>
        <p:nvSpPr>
          <p:cNvPr id="3" name="AutoShape 466"/>
          <p:cNvSpPr>
            <a:spLocks noChangeArrowheads="1"/>
          </p:cNvSpPr>
          <p:nvPr/>
        </p:nvSpPr>
        <p:spPr bwMode="auto">
          <a:xfrm>
            <a:off x="6293692" y="5146172"/>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14549482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01"/>
          <p:cNvSpPr>
            <a:spLocks/>
          </p:cNvSpPr>
          <p:nvPr/>
        </p:nvSpPr>
        <p:spPr bwMode="auto">
          <a:xfrm>
            <a:off x="3470984" y="3694486"/>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 name="AutoShape 101"/>
          <p:cNvSpPr>
            <a:spLocks/>
          </p:cNvSpPr>
          <p:nvPr/>
        </p:nvSpPr>
        <p:spPr bwMode="auto">
          <a:xfrm flipH="1">
            <a:off x="5517948" y="3694486"/>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Rectangle 3"/>
          <p:cNvSpPr/>
          <p:nvPr/>
        </p:nvSpPr>
        <p:spPr>
          <a:xfrm>
            <a:off x="2779424" y="3745823"/>
            <a:ext cx="27142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0     1	 0     0</a:t>
            </a:r>
            <a:endParaRPr lang="en-US" dirty="0"/>
          </a:p>
        </p:txBody>
      </p:sp>
      <p:sp>
        <p:nvSpPr>
          <p:cNvPr id="5" name="Rectangle 4"/>
          <p:cNvSpPr/>
          <p:nvPr/>
        </p:nvSpPr>
        <p:spPr>
          <a:xfrm>
            <a:off x="3007327" y="4492489"/>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6" name="Rectangle 5"/>
          <p:cNvSpPr/>
          <p:nvPr/>
        </p:nvSpPr>
        <p:spPr>
          <a:xfrm>
            <a:off x="3007326" y="4794548"/>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	     0</a:t>
            </a:r>
            <a:endParaRPr lang="en-US" dirty="0"/>
          </a:p>
        </p:txBody>
      </p:sp>
      <p:sp>
        <p:nvSpPr>
          <p:cNvPr id="7" name="TextBox 6"/>
          <p:cNvSpPr txBox="1"/>
          <p:nvPr/>
        </p:nvSpPr>
        <p:spPr>
          <a:xfrm>
            <a:off x="3652392" y="4102079"/>
            <a:ext cx="1837189" cy="369332"/>
          </a:xfrm>
          <a:prstGeom prst="rect">
            <a:avLst/>
          </a:prstGeom>
          <a:noFill/>
          <a:ln w="19050">
            <a:solidFill>
              <a:schemeClr val="tx1"/>
            </a:solidFill>
          </a:ln>
        </p:spPr>
        <p:txBody>
          <a:bodyPr wrap="square" rtlCol="0">
            <a:spAutoFit/>
          </a:bodyPr>
          <a:lstStyle/>
          <a:p>
            <a:endParaRPr lang="en-US" dirty="0"/>
          </a:p>
        </p:txBody>
      </p:sp>
      <p:sp>
        <p:nvSpPr>
          <p:cNvPr id="8" name="TextBox 7"/>
          <p:cNvSpPr txBox="1"/>
          <p:nvPr/>
        </p:nvSpPr>
        <p:spPr>
          <a:xfrm>
            <a:off x="4107346" y="3745823"/>
            <a:ext cx="467688" cy="1418057"/>
          </a:xfrm>
          <a:prstGeom prst="rect">
            <a:avLst/>
          </a:prstGeom>
          <a:noFill/>
          <a:ln w="19050">
            <a:solidFill>
              <a:schemeClr val="tx1"/>
            </a:solidFill>
          </a:ln>
        </p:spPr>
        <p:txBody>
          <a:bodyPr wrap="square" rtlCol="0">
            <a:spAutoFit/>
          </a:bodyPr>
          <a:lstStyle/>
          <a:p>
            <a:endParaRPr lang="en-US" dirty="0"/>
          </a:p>
        </p:txBody>
      </p:sp>
      <p:sp>
        <p:nvSpPr>
          <p:cNvPr id="9" name="Rectangle 8"/>
          <p:cNvSpPr/>
          <p:nvPr/>
        </p:nvSpPr>
        <p:spPr>
          <a:xfrm>
            <a:off x="3662883" y="3220784"/>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0" name="Rectangle 9"/>
          <p:cNvSpPr/>
          <p:nvPr/>
        </p:nvSpPr>
        <p:spPr>
          <a:xfrm>
            <a:off x="2221853" y="4130499"/>
            <a:ext cx="329609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	b      0	  0     0	   1</a:t>
            </a:r>
            <a:endParaRPr lang="en-US" dirty="0"/>
          </a:p>
        </p:txBody>
      </p:sp>
      <p:sp>
        <p:nvSpPr>
          <p:cNvPr id="11" name="Rectangle 10"/>
          <p:cNvSpPr/>
          <p:nvPr/>
        </p:nvSpPr>
        <p:spPr>
          <a:xfrm>
            <a:off x="6057317" y="3328998"/>
            <a:ext cx="4314001" cy="2123658"/>
          </a:xfrm>
          <a:prstGeom prst="rect">
            <a:avLst/>
          </a:prstGeom>
        </p:spPr>
        <p:txBody>
          <a:bodyPr wrap="non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1’s reflect the existence of paths</a:t>
            </a:r>
          </a:p>
          <a:p>
            <a:r>
              <a:rPr lang="en-US" sz="2200" dirty="0">
                <a:latin typeface="Times New Roman" panose="02020603050405020304" pitchFamily="18" charset="0"/>
                <a:cs typeface="Times New Roman" panose="02020603050405020304" pitchFamily="18" charset="0"/>
              </a:rPr>
              <a:t>with intermediate vertices numbered</a:t>
            </a:r>
            <a:endParaRPr lang="en-US" sz="2200" dirty="0">
              <a:latin typeface="Times New Roman" panose="02020603050405020304" pitchFamily="18" charset="0"/>
              <a:ea typeface="SimSun" panose="02010600030101010101" pitchFamily="2"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 higher than 1, i.e., just vertex a </a:t>
            </a:r>
            <a:endParaRPr lang="en-US" sz="2200" dirty="0">
              <a:latin typeface="Times New Roman" panose="02020603050405020304" pitchFamily="18" charset="0"/>
              <a:ea typeface="SimSun" panose="02010600030101010101" pitchFamily="2"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(note a new path from d to b); </a:t>
            </a:r>
            <a:endParaRPr lang="en-US" sz="2200" dirty="0">
              <a:latin typeface="Times New Roman" panose="02020603050405020304" pitchFamily="18" charset="0"/>
              <a:ea typeface="SimSun" panose="02010600030101010101" pitchFamily="2"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boxed row and column are used for</a:t>
            </a:r>
            <a:endParaRPr lang="en-US" sz="2200" dirty="0">
              <a:latin typeface="Times New Roman" panose="02020603050405020304" pitchFamily="18" charset="0"/>
              <a:ea typeface="SimSun" panose="02010600030101010101" pitchFamily="2"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getting R</a:t>
            </a:r>
            <a:r>
              <a:rPr lang="en-US" sz="2200" baseline="30000" dirty="0">
                <a:latin typeface="Times New Roman" panose="02020603050405020304" pitchFamily="18" charset="0"/>
                <a:cs typeface="Times New Roman" panose="02020603050405020304" pitchFamily="18" charset="0"/>
              </a:rPr>
              <a:t>(2) </a:t>
            </a:r>
            <a:r>
              <a:rPr lang="en-US" sz="2200" dirty="0">
                <a:latin typeface="Times New Roman" panose="02020603050405020304" pitchFamily="18" charset="0"/>
                <a:cs typeface="Times New Roman" panose="02020603050405020304" pitchFamily="18" charset="0"/>
              </a:rPr>
              <a:t>.</a:t>
            </a:r>
          </a:p>
        </p:txBody>
      </p:sp>
      <p:sp>
        <p:nvSpPr>
          <p:cNvPr id="12" name="Oval 88">
            <a:extLst>
              <a:ext uri="{FF2B5EF4-FFF2-40B4-BE49-F238E27FC236}">
                <a16:creationId xmlns:a16="http://schemas.microsoft.com/office/drawing/2014/main" id="{D7B74EEF-5213-406B-880A-4C1EA92762D2}"/>
              </a:ext>
            </a:extLst>
          </p:cNvPr>
          <p:cNvSpPr>
            <a:spLocks noChangeArrowheads="1"/>
          </p:cNvSpPr>
          <p:nvPr/>
        </p:nvSpPr>
        <p:spPr bwMode="auto">
          <a:xfrm>
            <a:off x="1620106" y="248019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3" name="Oval 89">
            <a:extLst>
              <a:ext uri="{FF2B5EF4-FFF2-40B4-BE49-F238E27FC236}">
                <a16:creationId xmlns:a16="http://schemas.microsoft.com/office/drawing/2014/main" id="{8DB1BD6C-C6A4-4F84-9135-3346DC0B6DC6}"/>
              </a:ext>
            </a:extLst>
          </p:cNvPr>
          <p:cNvSpPr>
            <a:spLocks noChangeArrowheads="1"/>
          </p:cNvSpPr>
          <p:nvPr/>
        </p:nvSpPr>
        <p:spPr bwMode="auto">
          <a:xfrm>
            <a:off x="3265853" y="248952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4" name="Oval 90">
            <a:extLst>
              <a:ext uri="{FF2B5EF4-FFF2-40B4-BE49-F238E27FC236}">
                <a16:creationId xmlns:a16="http://schemas.microsoft.com/office/drawing/2014/main" id="{75A18F6C-4029-493C-8B3E-F125B90778E6}"/>
              </a:ext>
            </a:extLst>
          </p:cNvPr>
          <p:cNvSpPr>
            <a:spLocks noChangeArrowheads="1"/>
          </p:cNvSpPr>
          <p:nvPr/>
        </p:nvSpPr>
        <p:spPr bwMode="auto">
          <a:xfrm>
            <a:off x="3219623" y="1012164"/>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5" name="Oval 94">
            <a:extLst>
              <a:ext uri="{FF2B5EF4-FFF2-40B4-BE49-F238E27FC236}">
                <a16:creationId xmlns:a16="http://schemas.microsoft.com/office/drawing/2014/main" id="{16627DD7-EE23-49BA-8E94-D2C1551D1E89}"/>
              </a:ext>
            </a:extLst>
          </p:cNvPr>
          <p:cNvSpPr>
            <a:spLocks noChangeArrowheads="1"/>
          </p:cNvSpPr>
          <p:nvPr/>
        </p:nvSpPr>
        <p:spPr bwMode="auto">
          <a:xfrm>
            <a:off x="1707416" y="96712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16" name="AutoShape 95">
            <a:extLst>
              <a:ext uri="{FF2B5EF4-FFF2-40B4-BE49-F238E27FC236}">
                <a16:creationId xmlns:a16="http://schemas.microsoft.com/office/drawing/2014/main" id="{6A0A5B5E-1D2A-4C91-8D07-7FA3978C19FF}"/>
              </a:ext>
            </a:extLst>
          </p:cNvPr>
          <p:cNvCxnSpPr>
            <a:cxnSpLocks noChangeShapeType="1"/>
          </p:cNvCxnSpPr>
          <p:nvPr/>
        </p:nvCxnSpPr>
        <p:spPr bwMode="auto">
          <a:xfrm>
            <a:off x="2303604" y="1290908"/>
            <a:ext cx="929682" cy="10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 name="AutoShape 96">
            <a:extLst>
              <a:ext uri="{FF2B5EF4-FFF2-40B4-BE49-F238E27FC236}">
                <a16:creationId xmlns:a16="http://schemas.microsoft.com/office/drawing/2014/main" id="{973B4CF3-969F-4985-81AB-A66781CA30CC}"/>
              </a:ext>
            </a:extLst>
          </p:cNvPr>
          <p:cNvCxnSpPr>
            <a:cxnSpLocks noChangeShapeType="1"/>
            <a:endCxn id="13" idx="0"/>
          </p:cNvCxnSpPr>
          <p:nvPr/>
        </p:nvCxnSpPr>
        <p:spPr bwMode="auto">
          <a:xfrm>
            <a:off x="3563947" y="1590455"/>
            <a:ext cx="0" cy="899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97">
            <a:extLst>
              <a:ext uri="{FF2B5EF4-FFF2-40B4-BE49-F238E27FC236}">
                <a16:creationId xmlns:a16="http://schemas.microsoft.com/office/drawing/2014/main" id="{B84B4805-1413-4383-80E1-B28F99C7BFB5}"/>
              </a:ext>
            </a:extLst>
          </p:cNvPr>
          <p:cNvCxnSpPr>
            <a:cxnSpLocks noChangeShapeType="1"/>
            <a:stCxn id="13" idx="0"/>
            <a:endCxn id="15" idx="5"/>
          </p:cNvCxnSpPr>
          <p:nvPr/>
        </p:nvCxnSpPr>
        <p:spPr bwMode="auto">
          <a:xfrm flipH="1" flipV="1">
            <a:off x="2216294" y="1447630"/>
            <a:ext cx="1347653" cy="10418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 name="AutoShape 98">
            <a:extLst>
              <a:ext uri="{FF2B5EF4-FFF2-40B4-BE49-F238E27FC236}">
                <a16:creationId xmlns:a16="http://schemas.microsoft.com/office/drawing/2014/main" id="{123429B5-A5AE-46BF-871D-7E3039C70D15}"/>
              </a:ext>
            </a:extLst>
          </p:cNvPr>
          <p:cNvCxnSpPr>
            <a:cxnSpLocks noChangeShapeType="1"/>
            <a:stCxn id="13" idx="2"/>
            <a:endCxn id="12" idx="6"/>
          </p:cNvCxnSpPr>
          <p:nvPr/>
        </p:nvCxnSpPr>
        <p:spPr bwMode="auto">
          <a:xfrm flipH="1" flipV="1">
            <a:off x="2216294" y="2761669"/>
            <a:ext cx="1049559" cy="93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882256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0181" y="1096005"/>
            <a:ext cx="9134670" cy="4493538"/>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=2,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apply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or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k] and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 j]</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 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1]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 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2] = 0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3] = 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3] = 0</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strike="sngStrike"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4] =0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 =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2]=</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&amp;R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 =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1] = 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1] = 1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2] = 0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2] = 1 or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2]=0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2]=0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2]=1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2]=</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3] = 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3] =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 = 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strike="sngStrike"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 = 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2] = 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 =1</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539968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66"/>
          <p:cNvSpPr>
            <a:spLocks noChangeArrowheads="1"/>
          </p:cNvSpPr>
          <p:nvPr/>
        </p:nvSpPr>
        <p:spPr bwMode="auto">
          <a:xfrm>
            <a:off x="5209108" y="1992425"/>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mc:AlternateContent xmlns:mc="http://schemas.openxmlformats.org/markup-compatibility/2006" xmlns:a14="http://schemas.microsoft.com/office/drawing/2010/main">
        <mc:Choice Requires="a14">
          <p:sp>
            <p:nvSpPr>
              <p:cNvPr id="5" name="Rectangle 4"/>
              <p:cNvSpPr/>
              <p:nvPr/>
            </p:nvSpPr>
            <p:spPr>
              <a:xfrm>
                <a:off x="1940767" y="1495972"/>
                <a:ext cx="8509519" cy="3319307"/>
              </a:xfrm>
              <a:prstGeom prst="rect">
                <a:avLst/>
              </a:prstGeom>
            </p:spPr>
            <p:txBody>
              <a:bodyPr wrap="square">
                <a:spAutoFit/>
              </a:bodyPr>
              <a:lstStyle/>
              <a:p>
                <a:pPr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Applying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’s</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algorithm,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b,a</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 b, b) = (a, b, c)        (a, b)</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i.e., a, b, and c cannot reached from b.</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b, d)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𝑎𝑑</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(2)</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 b) = (c, b) = 0.</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 b, a) = (d, b, b) = (d, b, c)        (d, b)</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i.e., a, b and c cannot reached from b.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 b, d)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𝑑𝑑</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(2)</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This yields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p:txBody>
          </p:sp>
        </mc:Choice>
        <mc:Fallback xmlns="">
          <p:sp>
            <p:nvSpPr>
              <p:cNvPr id="5" name="Rectangle 4"/>
              <p:cNvSpPr>
                <a:spLocks noRot="1" noChangeAspect="1" noMove="1" noResize="1" noEditPoints="1" noAdjustHandles="1" noChangeArrowheads="1" noChangeShapeType="1" noTextEdit="1"/>
              </p:cNvSpPr>
              <p:nvPr/>
            </p:nvSpPr>
            <p:spPr>
              <a:xfrm>
                <a:off x="1940767" y="1495972"/>
                <a:ext cx="8509519" cy="3319307"/>
              </a:xfrm>
              <a:prstGeom prst="rect">
                <a:avLst/>
              </a:prstGeom>
              <a:blipFill rotWithShape="0">
                <a:blip r:embed="rId2"/>
                <a:stretch>
                  <a:fillRect l="-931" t="-1101" b="-2752"/>
                </a:stretch>
              </a:blipFill>
            </p:spPr>
            <p:txBody>
              <a:bodyPr/>
              <a:lstStyle/>
              <a:p>
                <a:r>
                  <a:rPr lang="en-US">
                    <a:noFill/>
                  </a:rPr>
                  <a:t> </a:t>
                </a:r>
              </a:p>
            </p:txBody>
          </p:sp>
        </mc:Fallback>
      </mc:AlternateContent>
      <p:sp>
        <p:nvSpPr>
          <p:cNvPr id="6" name="AutoShape 466"/>
          <p:cNvSpPr>
            <a:spLocks noChangeArrowheads="1"/>
          </p:cNvSpPr>
          <p:nvPr/>
        </p:nvSpPr>
        <p:spPr bwMode="auto">
          <a:xfrm>
            <a:off x="3048000" y="4150906"/>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7" name="AutoShape 466"/>
          <p:cNvSpPr>
            <a:spLocks noChangeArrowheads="1"/>
          </p:cNvSpPr>
          <p:nvPr/>
        </p:nvSpPr>
        <p:spPr bwMode="auto">
          <a:xfrm>
            <a:off x="5323309" y="3441780"/>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8" name="AutoShape 466"/>
          <p:cNvSpPr>
            <a:spLocks noChangeArrowheads="1"/>
          </p:cNvSpPr>
          <p:nvPr/>
        </p:nvSpPr>
        <p:spPr bwMode="auto">
          <a:xfrm>
            <a:off x="3048000" y="2762638"/>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3416333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01"/>
          <p:cNvSpPr>
            <a:spLocks/>
          </p:cNvSpPr>
          <p:nvPr/>
        </p:nvSpPr>
        <p:spPr bwMode="auto">
          <a:xfrm>
            <a:off x="3275037" y="2565482"/>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 name="AutoShape 101"/>
          <p:cNvSpPr>
            <a:spLocks/>
          </p:cNvSpPr>
          <p:nvPr/>
        </p:nvSpPr>
        <p:spPr bwMode="auto">
          <a:xfrm flipH="1">
            <a:off x="5322001" y="2565482"/>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Rectangle 3"/>
          <p:cNvSpPr/>
          <p:nvPr/>
        </p:nvSpPr>
        <p:spPr>
          <a:xfrm>
            <a:off x="2583477" y="2616819"/>
            <a:ext cx="27142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0     1	 0     </a:t>
            </a:r>
            <a:r>
              <a:rPr lang="en-US" b="1" dirty="0">
                <a:solidFill>
                  <a:srgbClr val="0000FF"/>
                </a:solidFill>
                <a:latin typeface="Microsoft YaHei" panose="020B0503020204020204" pitchFamily="34" charset="-122"/>
                <a:ea typeface="SimSun" panose="02010600030101010101" pitchFamily="2" charset="-122"/>
                <a:cs typeface="Microsoft YaHei" panose="020B0503020204020204" pitchFamily="34" charset="-122"/>
              </a:rPr>
              <a:t>1</a:t>
            </a:r>
            <a:endParaRPr lang="en-US" b="1" dirty="0">
              <a:solidFill>
                <a:srgbClr val="0000FF"/>
              </a:solidFill>
            </a:endParaRPr>
          </a:p>
        </p:txBody>
      </p:sp>
      <p:sp>
        <p:nvSpPr>
          <p:cNvPr id="5" name="Rectangle 4"/>
          <p:cNvSpPr/>
          <p:nvPr/>
        </p:nvSpPr>
        <p:spPr>
          <a:xfrm>
            <a:off x="2811380" y="3363485"/>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6" name="Rectangle 5"/>
          <p:cNvSpPr/>
          <p:nvPr/>
        </p:nvSpPr>
        <p:spPr>
          <a:xfrm>
            <a:off x="2811379" y="3665544"/>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	     </a:t>
            </a:r>
            <a:r>
              <a:rPr lang="en-US" b="1" dirty="0">
                <a:solidFill>
                  <a:srgbClr val="0000FF"/>
                </a:solidFill>
                <a:latin typeface="Microsoft YaHei" panose="020B0503020204020204" pitchFamily="34" charset="-122"/>
                <a:ea typeface="SimSun" panose="02010600030101010101" pitchFamily="2" charset="-122"/>
                <a:cs typeface="Microsoft YaHei" panose="020B0503020204020204" pitchFamily="34" charset="-122"/>
              </a:rPr>
              <a:t>1</a:t>
            </a:r>
            <a:endParaRPr lang="en-US" b="1" dirty="0">
              <a:solidFill>
                <a:srgbClr val="0000FF"/>
              </a:solidFill>
            </a:endParaRPr>
          </a:p>
        </p:txBody>
      </p:sp>
      <p:sp>
        <p:nvSpPr>
          <p:cNvPr id="7" name="TextBox 6"/>
          <p:cNvSpPr txBox="1"/>
          <p:nvPr/>
        </p:nvSpPr>
        <p:spPr>
          <a:xfrm>
            <a:off x="3472652" y="3353476"/>
            <a:ext cx="1837189" cy="369332"/>
          </a:xfrm>
          <a:prstGeom prst="rect">
            <a:avLst/>
          </a:prstGeom>
          <a:noFill/>
          <a:ln w="19050">
            <a:solidFill>
              <a:schemeClr val="tx1"/>
            </a:solidFill>
          </a:ln>
        </p:spPr>
        <p:txBody>
          <a:bodyPr wrap="square" rtlCol="0">
            <a:spAutoFit/>
          </a:bodyPr>
          <a:lstStyle/>
          <a:p>
            <a:endParaRPr lang="en-US" dirty="0"/>
          </a:p>
        </p:txBody>
      </p:sp>
      <p:sp>
        <p:nvSpPr>
          <p:cNvPr id="8" name="TextBox 7"/>
          <p:cNvSpPr txBox="1"/>
          <p:nvPr/>
        </p:nvSpPr>
        <p:spPr>
          <a:xfrm>
            <a:off x="4365569" y="2604527"/>
            <a:ext cx="467688" cy="1418057"/>
          </a:xfrm>
          <a:prstGeom prst="rect">
            <a:avLst/>
          </a:prstGeom>
          <a:noFill/>
          <a:ln w="19050">
            <a:solidFill>
              <a:schemeClr val="tx1"/>
            </a:solidFill>
          </a:ln>
        </p:spPr>
        <p:txBody>
          <a:bodyPr wrap="square" rtlCol="0">
            <a:spAutoFit/>
          </a:bodyPr>
          <a:lstStyle/>
          <a:p>
            <a:endParaRPr lang="en-US" dirty="0"/>
          </a:p>
        </p:txBody>
      </p:sp>
      <p:sp>
        <p:nvSpPr>
          <p:cNvPr id="9" name="Rectangle 8"/>
          <p:cNvSpPr/>
          <p:nvPr/>
        </p:nvSpPr>
        <p:spPr>
          <a:xfrm>
            <a:off x="3466936" y="2091780"/>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0" name="Rectangle 9"/>
          <p:cNvSpPr/>
          <p:nvPr/>
        </p:nvSpPr>
        <p:spPr>
          <a:xfrm>
            <a:off x="2025906" y="3001495"/>
            <a:ext cx="329609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(2)</a:t>
            </a:r>
            <a:r>
              <a:rPr lang="en-US" dirty="0">
                <a:latin typeface="Microsoft YaHei" panose="020B0503020204020204" pitchFamily="34" charset="-122"/>
                <a:ea typeface="SimSun" panose="02010600030101010101" pitchFamily="2" charset="-122"/>
                <a:cs typeface="Microsoft YaHei" panose="020B0503020204020204" pitchFamily="34" charset="-122"/>
              </a:rPr>
              <a:t>  =	b      0	  0     0	   1</a:t>
            </a:r>
            <a:endParaRPr lang="en-US" dirty="0"/>
          </a:p>
        </p:txBody>
      </p:sp>
      <p:sp>
        <p:nvSpPr>
          <p:cNvPr id="11" name="Rectangle 10"/>
          <p:cNvSpPr/>
          <p:nvPr/>
        </p:nvSpPr>
        <p:spPr>
          <a:xfrm>
            <a:off x="6057205" y="2087158"/>
            <a:ext cx="4314001" cy="2123658"/>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1’s reflect the existence of paths</a:t>
            </a:r>
          </a:p>
          <a:p>
            <a:r>
              <a:rPr lang="en-US" sz="2200" dirty="0">
                <a:latin typeface="Times New Roman" panose="02020603050405020304" pitchFamily="18" charset="0"/>
                <a:cs typeface="Times New Roman" panose="02020603050405020304" pitchFamily="18" charset="0"/>
              </a:rPr>
              <a:t>with intermediate vertices numbered</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 higher than 2, i.e., a and b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(note two new paths);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boxed row and column are used for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getting R</a:t>
            </a:r>
            <a:r>
              <a:rPr lang="en-US" sz="2200" baseline="30000" dirty="0">
                <a:latin typeface="Times New Roman" panose="02020603050405020304" pitchFamily="18" charset="0"/>
                <a:cs typeface="Times New Roman" panose="02020603050405020304" pitchFamily="18" charset="0"/>
              </a:rPr>
              <a:t>(3) </a:t>
            </a:r>
            <a:r>
              <a:rPr lang="en-US" sz="2200" dirty="0">
                <a:latin typeface="Times New Roman" panose="02020603050405020304" pitchFamily="18" charset="0"/>
                <a:cs typeface="Times New Roman" panose="02020603050405020304" pitchFamily="18" charset="0"/>
              </a:rPr>
              <a:t>.</a:t>
            </a:r>
          </a:p>
        </p:txBody>
      </p:sp>
      <p:sp>
        <p:nvSpPr>
          <p:cNvPr id="12" name="Oval 88">
            <a:extLst>
              <a:ext uri="{FF2B5EF4-FFF2-40B4-BE49-F238E27FC236}">
                <a16:creationId xmlns:a16="http://schemas.microsoft.com/office/drawing/2014/main" id="{3A2F5847-7C92-4039-A5F3-1042788C0FCF}"/>
              </a:ext>
            </a:extLst>
          </p:cNvPr>
          <p:cNvSpPr>
            <a:spLocks noChangeArrowheads="1"/>
          </p:cNvSpPr>
          <p:nvPr/>
        </p:nvSpPr>
        <p:spPr bwMode="auto">
          <a:xfrm>
            <a:off x="1620106" y="5859497"/>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3" name="Oval 89">
            <a:extLst>
              <a:ext uri="{FF2B5EF4-FFF2-40B4-BE49-F238E27FC236}">
                <a16:creationId xmlns:a16="http://schemas.microsoft.com/office/drawing/2014/main" id="{9D0AED95-DFC7-45C9-8C12-22B795818C0B}"/>
              </a:ext>
            </a:extLst>
          </p:cNvPr>
          <p:cNvSpPr>
            <a:spLocks noChangeArrowheads="1"/>
          </p:cNvSpPr>
          <p:nvPr/>
        </p:nvSpPr>
        <p:spPr bwMode="auto">
          <a:xfrm>
            <a:off x="3265853" y="5868828"/>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4" name="Oval 90">
            <a:extLst>
              <a:ext uri="{FF2B5EF4-FFF2-40B4-BE49-F238E27FC236}">
                <a16:creationId xmlns:a16="http://schemas.microsoft.com/office/drawing/2014/main" id="{45C1EE05-798C-4B70-B90A-242DF82323D5}"/>
              </a:ext>
            </a:extLst>
          </p:cNvPr>
          <p:cNvSpPr>
            <a:spLocks noChangeArrowheads="1"/>
          </p:cNvSpPr>
          <p:nvPr/>
        </p:nvSpPr>
        <p:spPr bwMode="auto">
          <a:xfrm>
            <a:off x="3219623" y="439146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5" name="Oval 94">
            <a:extLst>
              <a:ext uri="{FF2B5EF4-FFF2-40B4-BE49-F238E27FC236}">
                <a16:creationId xmlns:a16="http://schemas.microsoft.com/office/drawing/2014/main" id="{D01791E1-1332-4794-B0FD-2A3999288DFD}"/>
              </a:ext>
            </a:extLst>
          </p:cNvPr>
          <p:cNvSpPr>
            <a:spLocks noChangeArrowheads="1"/>
          </p:cNvSpPr>
          <p:nvPr/>
        </p:nvSpPr>
        <p:spPr bwMode="auto">
          <a:xfrm>
            <a:off x="1707416" y="4346427"/>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16" name="AutoShape 95">
            <a:extLst>
              <a:ext uri="{FF2B5EF4-FFF2-40B4-BE49-F238E27FC236}">
                <a16:creationId xmlns:a16="http://schemas.microsoft.com/office/drawing/2014/main" id="{BB30EBE8-0487-4500-AFFE-104336FAC966}"/>
              </a:ext>
            </a:extLst>
          </p:cNvPr>
          <p:cNvCxnSpPr>
            <a:cxnSpLocks noChangeShapeType="1"/>
          </p:cNvCxnSpPr>
          <p:nvPr/>
        </p:nvCxnSpPr>
        <p:spPr bwMode="auto">
          <a:xfrm>
            <a:off x="2303604" y="4670210"/>
            <a:ext cx="929682" cy="10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 name="AutoShape 96">
            <a:extLst>
              <a:ext uri="{FF2B5EF4-FFF2-40B4-BE49-F238E27FC236}">
                <a16:creationId xmlns:a16="http://schemas.microsoft.com/office/drawing/2014/main" id="{1A109020-D530-41ED-953E-50959856D312}"/>
              </a:ext>
            </a:extLst>
          </p:cNvPr>
          <p:cNvCxnSpPr>
            <a:cxnSpLocks noChangeShapeType="1"/>
            <a:endCxn id="13" idx="0"/>
          </p:cNvCxnSpPr>
          <p:nvPr/>
        </p:nvCxnSpPr>
        <p:spPr bwMode="auto">
          <a:xfrm>
            <a:off x="3563947" y="4969757"/>
            <a:ext cx="0" cy="899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97">
            <a:extLst>
              <a:ext uri="{FF2B5EF4-FFF2-40B4-BE49-F238E27FC236}">
                <a16:creationId xmlns:a16="http://schemas.microsoft.com/office/drawing/2014/main" id="{170EFBBB-F037-4ABC-B4EB-C3E77F75A68F}"/>
              </a:ext>
            </a:extLst>
          </p:cNvPr>
          <p:cNvCxnSpPr>
            <a:cxnSpLocks noChangeShapeType="1"/>
            <a:stCxn id="13" idx="0"/>
            <a:endCxn id="15" idx="5"/>
          </p:cNvCxnSpPr>
          <p:nvPr/>
        </p:nvCxnSpPr>
        <p:spPr bwMode="auto">
          <a:xfrm flipH="1" flipV="1">
            <a:off x="2216294" y="4826932"/>
            <a:ext cx="1347653" cy="10418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 name="AutoShape 98">
            <a:extLst>
              <a:ext uri="{FF2B5EF4-FFF2-40B4-BE49-F238E27FC236}">
                <a16:creationId xmlns:a16="http://schemas.microsoft.com/office/drawing/2014/main" id="{1A657B58-E0D7-428E-AA7E-013EEC1B1399}"/>
              </a:ext>
            </a:extLst>
          </p:cNvPr>
          <p:cNvCxnSpPr>
            <a:cxnSpLocks noChangeShapeType="1"/>
            <a:stCxn id="13" idx="2"/>
            <a:endCxn id="12" idx="6"/>
          </p:cNvCxnSpPr>
          <p:nvPr/>
        </p:nvCxnSpPr>
        <p:spPr bwMode="auto">
          <a:xfrm flipH="1" flipV="1">
            <a:off x="2216294" y="6140971"/>
            <a:ext cx="1049559" cy="93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47012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4825" y="819321"/>
            <a:ext cx="9545216" cy="5509200"/>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=3,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apply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or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k] and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 j]</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 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1] = 0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 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2] = 0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3] = 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3] = 0</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4] = 1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 = 1 or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3]=0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4]=0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3]=0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4] = 0</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1] = 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1] = 1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2] = 0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2] = 1 or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3]=0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2]=0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3]=1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2]=0</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3] = 0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3] =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 = 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 = 1   or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3] = 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4] =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Applying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c) = (b, c) =(c, c)=0.  i.e., c cannot be reached by a, b and c.</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d,c,a</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d,c,b</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d,c,c</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d,c</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a, b, c and d cannot be reached from c.</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yields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which has no change from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443751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01"/>
          <p:cNvSpPr>
            <a:spLocks/>
          </p:cNvSpPr>
          <p:nvPr/>
        </p:nvSpPr>
        <p:spPr bwMode="auto">
          <a:xfrm>
            <a:off x="3275037" y="2929370"/>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 name="AutoShape 101"/>
          <p:cNvSpPr>
            <a:spLocks/>
          </p:cNvSpPr>
          <p:nvPr/>
        </p:nvSpPr>
        <p:spPr bwMode="auto">
          <a:xfrm flipH="1">
            <a:off x="5358320" y="2964053"/>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Rectangle 3"/>
          <p:cNvSpPr/>
          <p:nvPr/>
        </p:nvSpPr>
        <p:spPr>
          <a:xfrm>
            <a:off x="2583477" y="2980707"/>
            <a:ext cx="27142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0     1	 0     1</a:t>
            </a:r>
            <a:endParaRPr lang="en-US" dirty="0"/>
          </a:p>
        </p:txBody>
      </p:sp>
      <p:sp>
        <p:nvSpPr>
          <p:cNvPr id="5" name="Rectangle 4"/>
          <p:cNvSpPr/>
          <p:nvPr/>
        </p:nvSpPr>
        <p:spPr>
          <a:xfrm>
            <a:off x="2811380" y="3727373"/>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6" name="Rectangle 5"/>
          <p:cNvSpPr/>
          <p:nvPr/>
        </p:nvSpPr>
        <p:spPr>
          <a:xfrm>
            <a:off x="2811379" y="4029432"/>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1     1	     1</a:t>
            </a:r>
            <a:endParaRPr lang="en-US" dirty="0"/>
          </a:p>
        </p:txBody>
      </p:sp>
      <p:sp>
        <p:nvSpPr>
          <p:cNvPr id="7" name="TextBox 6"/>
          <p:cNvSpPr txBox="1"/>
          <p:nvPr/>
        </p:nvSpPr>
        <p:spPr>
          <a:xfrm>
            <a:off x="3455144" y="4036774"/>
            <a:ext cx="1837189" cy="369332"/>
          </a:xfrm>
          <a:prstGeom prst="rect">
            <a:avLst/>
          </a:prstGeom>
          <a:noFill/>
          <a:ln w="19050">
            <a:solidFill>
              <a:schemeClr val="tx1"/>
            </a:solidFill>
          </a:ln>
        </p:spPr>
        <p:txBody>
          <a:bodyPr wrap="square" rtlCol="0">
            <a:spAutoFit/>
          </a:bodyPr>
          <a:lstStyle/>
          <a:p>
            <a:endParaRPr lang="en-US" dirty="0"/>
          </a:p>
        </p:txBody>
      </p:sp>
      <p:sp>
        <p:nvSpPr>
          <p:cNvPr id="8" name="TextBox 7"/>
          <p:cNvSpPr txBox="1"/>
          <p:nvPr/>
        </p:nvSpPr>
        <p:spPr>
          <a:xfrm>
            <a:off x="4824646" y="2980707"/>
            <a:ext cx="467688" cy="1418057"/>
          </a:xfrm>
          <a:prstGeom prst="rect">
            <a:avLst/>
          </a:prstGeom>
          <a:noFill/>
          <a:ln w="19050">
            <a:solidFill>
              <a:schemeClr val="tx1"/>
            </a:solidFill>
          </a:ln>
        </p:spPr>
        <p:txBody>
          <a:bodyPr wrap="square" rtlCol="0">
            <a:spAutoFit/>
          </a:bodyPr>
          <a:lstStyle/>
          <a:p>
            <a:endParaRPr lang="en-US" dirty="0"/>
          </a:p>
        </p:txBody>
      </p:sp>
      <p:sp>
        <p:nvSpPr>
          <p:cNvPr id="9" name="Rectangle 8"/>
          <p:cNvSpPr/>
          <p:nvPr/>
        </p:nvSpPr>
        <p:spPr>
          <a:xfrm>
            <a:off x="3466936" y="2455668"/>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0" name="Rectangle 9"/>
          <p:cNvSpPr/>
          <p:nvPr/>
        </p:nvSpPr>
        <p:spPr>
          <a:xfrm>
            <a:off x="2025906" y="3365383"/>
            <a:ext cx="329609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(3)</a:t>
            </a:r>
            <a:r>
              <a:rPr lang="en-US" dirty="0">
                <a:latin typeface="Microsoft YaHei" panose="020B0503020204020204" pitchFamily="34" charset="-122"/>
                <a:ea typeface="SimSun" panose="02010600030101010101" pitchFamily="2" charset="-122"/>
                <a:cs typeface="Microsoft YaHei" panose="020B0503020204020204" pitchFamily="34" charset="-122"/>
              </a:rPr>
              <a:t>  =	b      0	  0     0	   1</a:t>
            </a:r>
            <a:endParaRPr lang="en-US" dirty="0"/>
          </a:p>
        </p:txBody>
      </p:sp>
      <p:sp>
        <p:nvSpPr>
          <p:cNvPr id="11" name="Rectangle 10"/>
          <p:cNvSpPr/>
          <p:nvPr/>
        </p:nvSpPr>
        <p:spPr>
          <a:xfrm>
            <a:off x="5907427" y="2488220"/>
            <a:ext cx="4314001" cy="2123658"/>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1’s reflect the existence of paths</a:t>
            </a:r>
          </a:p>
          <a:p>
            <a:r>
              <a:rPr lang="en-US" sz="2200" dirty="0">
                <a:latin typeface="Times New Roman" panose="02020603050405020304" pitchFamily="18" charset="0"/>
                <a:cs typeface="Times New Roman" panose="02020603050405020304" pitchFamily="18" charset="0"/>
              </a:rPr>
              <a:t>with intermediate vertices numbered</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 higher than 3, i.e., a, b and c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 new paths);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boxed row and column are used for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getting R</a:t>
            </a:r>
            <a:r>
              <a:rPr lang="en-US" sz="2200" baseline="30000" dirty="0">
                <a:latin typeface="Times New Roman" panose="02020603050405020304" pitchFamily="18" charset="0"/>
                <a:cs typeface="Times New Roman" panose="02020603050405020304" pitchFamily="18" charset="0"/>
              </a:rPr>
              <a:t>(4) </a:t>
            </a:r>
            <a:r>
              <a:rPr lang="en-US" sz="2200" dirty="0">
                <a:latin typeface="Times New Roman" panose="02020603050405020304" pitchFamily="18" charset="0"/>
                <a:cs typeface="Times New Roman" panose="02020603050405020304" pitchFamily="18" charset="0"/>
              </a:rPr>
              <a:t>.</a:t>
            </a:r>
          </a:p>
        </p:txBody>
      </p:sp>
      <p:sp>
        <p:nvSpPr>
          <p:cNvPr id="12" name="Oval 88">
            <a:extLst>
              <a:ext uri="{FF2B5EF4-FFF2-40B4-BE49-F238E27FC236}">
                <a16:creationId xmlns:a16="http://schemas.microsoft.com/office/drawing/2014/main" id="{67A2324B-C3E1-4B61-8EC9-FD220850FC96}"/>
              </a:ext>
            </a:extLst>
          </p:cNvPr>
          <p:cNvSpPr>
            <a:spLocks noChangeArrowheads="1"/>
          </p:cNvSpPr>
          <p:nvPr/>
        </p:nvSpPr>
        <p:spPr bwMode="auto">
          <a:xfrm>
            <a:off x="1620106" y="193155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3" name="Oval 89">
            <a:extLst>
              <a:ext uri="{FF2B5EF4-FFF2-40B4-BE49-F238E27FC236}">
                <a16:creationId xmlns:a16="http://schemas.microsoft.com/office/drawing/2014/main" id="{B834F7FD-D171-4A37-B2EE-A345B2A24406}"/>
              </a:ext>
            </a:extLst>
          </p:cNvPr>
          <p:cNvSpPr>
            <a:spLocks noChangeArrowheads="1"/>
          </p:cNvSpPr>
          <p:nvPr/>
        </p:nvSpPr>
        <p:spPr bwMode="auto">
          <a:xfrm>
            <a:off x="3265853" y="1940887"/>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4" name="Oval 90">
            <a:extLst>
              <a:ext uri="{FF2B5EF4-FFF2-40B4-BE49-F238E27FC236}">
                <a16:creationId xmlns:a16="http://schemas.microsoft.com/office/drawing/2014/main" id="{9DC54990-E40A-47E3-81C8-188636C74D36}"/>
              </a:ext>
            </a:extLst>
          </p:cNvPr>
          <p:cNvSpPr>
            <a:spLocks noChangeArrowheads="1"/>
          </p:cNvSpPr>
          <p:nvPr/>
        </p:nvSpPr>
        <p:spPr bwMode="auto">
          <a:xfrm>
            <a:off x="3219623" y="46352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5" name="Oval 94">
            <a:extLst>
              <a:ext uri="{FF2B5EF4-FFF2-40B4-BE49-F238E27FC236}">
                <a16:creationId xmlns:a16="http://schemas.microsoft.com/office/drawing/2014/main" id="{20E02F35-9B0D-4A76-BF1A-3CC2519BD5DB}"/>
              </a:ext>
            </a:extLst>
          </p:cNvPr>
          <p:cNvSpPr>
            <a:spLocks noChangeArrowheads="1"/>
          </p:cNvSpPr>
          <p:nvPr/>
        </p:nvSpPr>
        <p:spPr bwMode="auto">
          <a:xfrm>
            <a:off x="1707416" y="41848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16" name="AutoShape 95">
            <a:extLst>
              <a:ext uri="{FF2B5EF4-FFF2-40B4-BE49-F238E27FC236}">
                <a16:creationId xmlns:a16="http://schemas.microsoft.com/office/drawing/2014/main" id="{3B284DAB-1254-4D53-B38E-08ED5C33C3CB}"/>
              </a:ext>
            </a:extLst>
          </p:cNvPr>
          <p:cNvCxnSpPr>
            <a:cxnSpLocks noChangeShapeType="1"/>
          </p:cNvCxnSpPr>
          <p:nvPr/>
        </p:nvCxnSpPr>
        <p:spPr bwMode="auto">
          <a:xfrm>
            <a:off x="2303604" y="742269"/>
            <a:ext cx="929682" cy="10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 name="AutoShape 96">
            <a:extLst>
              <a:ext uri="{FF2B5EF4-FFF2-40B4-BE49-F238E27FC236}">
                <a16:creationId xmlns:a16="http://schemas.microsoft.com/office/drawing/2014/main" id="{0A13BD8C-CEF4-4C5D-AB70-A8C8A627F87A}"/>
              </a:ext>
            </a:extLst>
          </p:cNvPr>
          <p:cNvCxnSpPr>
            <a:cxnSpLocks noChangeShapeType="1"/>
            <a:endCxn id="13" idx="0"/>
          </p:cNvCxnSpPr>
          <p:nvPr/>
        </p:nvCxnSpPr>
        <p:spPr bwMode="auto">
          <a:xfrm>
            <a:off x="3563947" y="1041816"/>
            <a:ext cx="0" cy="899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97">
            <a:extLst>
              <a:ext uri="{FF2B5EF4-FFF2-40B4-BE49-F238E27FC236}">
                <a16:creationId xmlns:a16="http://schemas.microsoft.com/office/drawing/2014/main" id="{28922CFA-28F7-46FA-842B-723F754CDEF8}"/>
              </a:ext>
            </a:extLst>
          </p:cNvPr>
          <p:cNvCxnSpPr>
            <a:cxnSpLocks noChangeShapeType="1"/>
            <a:stCxn id="13" idx="0"/>
            <a:endCxn id="15" idx="5"/>
          </p:cNvCxnSpPr>
          <p:nvPr/>
        </p:nvCxnSpPr>
        <p:spPr bwMode="auto">
          <a:xfrm flipH="1" flipV="1">
            <a:off x="2216294" y="898991"/>
            <a:ext cx="1347653" cy="10418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 name="AutoShape 98">
            <a:extLst>
              <a:ext uri="{FF2B5EF4-FFF2-40B4-BE49-F238E27FC236}">
                <a16:creationId xmlns:a16="http://schemas.microsoft.com/office/drawing/2014/main" id="{67ACB497-BBE8-40AD-892C-B253A6DB5F98}"/>
              </a:ext>
            </a:extLst>
          </p:cNvPr>
          <p:cNvCxnSpPr>
            <a:cxnSpLocks noChangeShapeType="1"/>
            <a:stCxn id="13" idx="2"/>
            <a:endCxn id="12" idx="6"/>
          </p:cNvCxnSpPr>
          <p:nvPr/>
        </p:nvCxnSpPr>
        <p:spPr bwMode="auto">
          <a:xfrm flipH="1" flipV="1">
            <a:off x="2216294" y="2213030"/>
            <a:ext cx="1049559" cy="93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5492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376" y="2669268"/>
            <a:ext cx="586105" cy="425450"/>
          </a:xfrm>
          <a:prstGeom prst="rect">
            <a:avLst/>
          </a:prstGeom>
          <a:noFill/>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96B421-2218-4916-A2A0-B03344CB5986}"/>
                  </a:ext>
                </a:extLst>
              </p:cNvPr>
              <p:cNvSpPr txBox="1"/>
              <p:nvPr/>
            </p:nvSpPr>
            <p:spPr>
              <a:xfrm>
                <a:off x="1434549" y="427981"/>
                <a:ext cx="10095600" cy="558659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Binomial Coefficients</a:t>
                </a:r>
              </a:p>
              <a:p>
                <a:endParaRPr lang="en-US" sz="2400" dirty="0">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dirty="0">
                    <a:solidFill>
                      <a:srgbClr val="0000FF"/>
                    </a:solidFill>
                    <a:latin typeface="Times New Roman" panose="02020603050405020304" pitchFamily="18" charset="0"/>
                    <a:cs typeface="Times New Roman" panose="02020603050405020304" pitchFamily="18" charset="0"/>
                  </a:rPr>
                  <a:t>binomial coefficient, </a:t>
                </a:r>
                <a:r>
                  <a:rPr lang="en-US" sz="2400" dirty="0">
                    <a:solidFill>
                      <a:schemeClr val="tx1"/>
                    </a:solidFill>
                    <a:latin typeface="Times New Roman" panose="02020603050405020304" pitchFamily="18" charset="0"/>
                    <a:cs typeface="Times New Roman" panose="02020603050405020304" pitchFamily="18" charset="0"/>
                  </a:rPr>
                  <a:t>denoted C(n, k) or </a:t>
                </a:r>
                <a14:m>
                  <m:oMath xmlns:m="http://schemas.openxmlformats.org/officeDocument/2006/math">
                    <m:d>
                      <m:dPr>
                        <m:ctrlPr>
                          <a:rPr lang="en-US" sz="2400" i="1" smtClean="0">
                            <a:solidFill>
                              <a:schemeClr val="tx1"/>
                            </a:solidFill>
                            <a:latin typeface="Cambria Math" panose="02040503050406030204" pitchFamily="18" charset="0"/>
                            <a:cs typeface="Times New Roman" panose="02020603050405020304" pitchFamily="18" charset="0"/>
                          </a:rPr>
                        </m:ctrlPr>
                      </m:dPr>
                      <m:e>
                        <m:f>
                          <m:fPr>
                            <m:type m:val="noBar"/>
                            <m:ctrlPr>
                              <a:rPr lang="en-US" sz="2400" i="1" smtClean="0">
                                <a:solidFill>
                                  <a:schemeClr val="tx1"/>
                                </a:solidFill>
                                <a:latin typeface="Cambria Math" panose="02040503050406030204" pitchFamily="18" charset="0"/>
                                <a:cs typeface="Times New Roman" panose="02020603050405020304" pitchFamily="18" charset="0"/>
                              </a:rPr>
                            </m:ctrlPr>
                          </m:fPr>
                          <m:num>
                            <m:r>
                              <a:rPr lang="en-US" sz="2400" b="0" i="1" smtClean="0">
                                <a:solidFill>
                                  <a:schemeClr val="tx1"/>
                                </a:solidFill>
                                <a:latin typeface="Cambria Math" panose="02040503050406030204" pitchFamily="18" charset="0"/>
                                <a:cs typeface="Times New Roman" panose="02020603050405020304" pitchFamily="18" charset="0"/>
                              </a:rPr>
                              <m:t>𝑛</m:t>
                            </m:r>
                          </m:num>
                          <m:den>
                            <m:r>
                              <a:rPr lang="en-US" sz="2400" b="0" i="1" smtClean="0">
                                <a:solidFill>
                                  <a:schemeClr val="tx1"/>
                                </a:solidFill>
                                <a:latin typeface="Cambria Math" panose="02040503050406030204" pitchFamily="18" charset="0"/>
                                <a:cs typeface="Times New Roman" panose="02020603050405020304" pitchFamily="18" charset="0"/>
                              </a:rPr>
                              <m:t>𝑘</m:t>
                            </m:r>
                          </m:den>
                        </m:f>
                      </m:e>
                    </m:d>
                  </m:oMath>
                </a14:m>
                <a:r>
                  <a:rPr lang="en-US" sz="2400" dirty="0">
                    <a:solidFill>
                      <a:schemeClr val="tx1"/>
                    </a:solidFill>
                    <a:latin typeface="Times New Roman" panose="02020603050405020304" pitchFamily="18" charset="0"/>
                    <a:cs typeface="Times New Roman" panose="02020603050405020304" pitchFamily="18" charset="0"/>
                  </a:rPr>
                  <a:t>, is the number of combinations (subsets) </a:t>
                </a:r>
                <a:r>
                  <a:rPr lang="en-US" sz="2400" dirty="0">
                    <a:latin typeface="Times New Roman" panose="02020603050405020304" pitchFamily="18" charset="0"/>
                    <a:cs typeface="Times New Roman" panose="02020603050405020304" pitchFamily="18" charset="0"/>
                  </a:rPr>
                  <a:t>of k-elements from an n-element set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0</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𝑛</m:t>
                    </m:r>
                  </m:oMath>
                </a14:m>
                <a:r>
                  <a:rPr lang="en-US" sz="2400" dirty="0">
                    <a:latin typeface="Times New Roman" panose="02020603050405020304" pitchFamily="18" charset="0"/>
                    <a:cs typeface="Times New Roman" panose="02020603050405020304" pitchFamily="18" charset="0"/>
                  </a:rPr>
                  <a:t>). </a:t>
                </a:r>
              </a:p>
              <a:p>
                <a:pPr marL="342900" indent="-342900">
                  <a:spcAft>
                    <a:spcPts val="600"/>
                  </a:spcAft>
                  <a:buFont typeface="Arial" panose="020B0604020202020204" pitchFamily="34" charset="0"/>
                  <a:buChar char="•"/>
                </a:pPr>
                <a14:m>
                  <m:oMath xmlns:m="http://schemas.openxmlformats.org/officeDocument/2006/math">
                    <m:d>
                      <m:dPr>
                        <m:ctrlPr>
                          <a:rPr lang="en-US" sz="2400" i="1" smtClean="0">
                            <a:solidFill>
                              <a:schemeClr val="tx1"/>
                            </a:solidFill>
                            <a:latin typeface="Cambria Math" panose="02040503050406030204" pitchFamily="18" charset="0"/>
                            <a:cs typeface="Times New Roman" panose="02020603050405020304" pitchFamily="18" charset="0"/>
                          </a:rPr>
                        </m:ctrlPr>
                      </m:dPr>
                      <m:e>
                        <m:f>
                          <m:fPr>
                            <m:type m:val="noBar"/>
                            <m:ctrlPr>
                              <a:rPr lang="en-US" sz="2400" i="1" smtClean="0">
                                <a:solidFill>
                                  <a:schemeClr val="tx1"/>
                                </a:solidFill>
                                <a:latin typeface="Cambria Math" panose="02040503050406030204" pitchFamily="18" charset="0"/>
                                <a:cs typeface="Times New Roman" panose="02020603050405020304" pitchFamily="18" charset="0"/>
                              </a:rPr>
                            </m:ctrlPr>
                          </m:fPr>
                          <m:num>
                            <m:r>
                              <a:rPr lang="en-US" sz="2400" b="0" i="1" smtClean="0">
                                <a:solidFill>
                                  <a:schemeClr val="tx1"/>
                                </a:solidFill>
                                <a:latin typeface="Cambria Math" panose="02040503050406030204" pitchFamily="18" charset="0"/>
                                <a:cs typeface="Times New Roman" panose="02020603050405020304" pitchFamily="18" charset="0"/>
                              </a:rPr>
                              <m:t>𝑛</m:t>
                            </m:r>
                          </m:num>
                          <m:den>
                            <m:r>
                              <a:rPr lang="en-US" sz="2400" b="0" i="1" smtClean="0">
                                <a:solidFill>
                                  <a:schemeClr val="tx1"/>
                                </a:solidFill>
                                <a:latin typeface="Cambria Math" panose="02040503050406030204" pitchFamily="18" charset="0"/>
                                <a:cs typeface="Times New Roman" panose="02020603050405020304" pitchFamily="18" charset="0"/>
                              </a:rPr>
                              <m:t>𝑘</m:t>
                            </m:r>
                          </m:den>
                        </m:f>
                      </m:e>
                    </m:d>
                  </m:oMath>
                </a14:m>
                <a:r>
                  <a:rPr lang="en-US" sz="2400" dirty="0">
                    <a:solidFill>
                      <a:schemeClr val="tx1"/>
                    </a:solidFill>
                    <a:latin typeface="Times New Roman" panose="02020603050405020304" pitchFamily="18" charset="0"/>
                    <a:cs typeface="Times New Roman" panose="02020603050405020304" pitchFamily="18" charset="0"/>
                  </a:rPr>
                  <a:t> (read “n choose k”) to denote the number of k-combinations of an n-set.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i="1">
                                <a:latin typeface="Cambria Math" panose="02040503050406030204" pitchFamily="18" charset="0"/>
                                <a:cs typeface="Times New Roman" panose="02020603050405020304" pitchFamily="18" charset="0"/>
                              </a:rPr>
                              <m:t>𝑘</m:t>
                            </m:r>
                          </m:den>
                        </m:f>
                      </m:e>
                    </m:d>
                  </m:oMath>
                </a14:m>
                <a:r>
                  <a:rPr lang="en-US" sz="2400" dirty="0">
                    <a:solidFill>
                      <a:schemeClr val="tx1"/>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dirty="0" smtClean="0">
                            <a:latin typeface="Cambria Math" panose="02040503050406030204" pitchFamily="18" charset="0"/>
                            <a:cs typeface="Times New Roman" panose="02020603050405020304" pitchFamily="18" charset="0"/>
                          </a:rPr>
                        </m:ctrlPr>
                      </m:fPr>
                      <m:num>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num>
                      <m:den>
                        <m:r>
                          <a:rPr lang="en-US" sz="2400" b="0" i="1" dirty="0" smtClean="0">
                            <a:latin typeface="Cambria Math" panose="02040503050406030204" pitchFamily="18" charset="0"/>
                            <a:cs typeface="Times New Roman" panose="02020603050405020304" pitchFamily="18" charset="0"/>
                          </a:rPr>
                          <m:t>𝑘</m:t>
                        </m:r>
                        <m:r>
                          <a:rPr lang="en-US" sz="2400" b="0" i="1" dirty="0" smtClean="0">
                            <a:latin typeface="Cambria Math" panose="02040503050406030204" pitchFamily="18" charset="0"/>
                            <a:cs typeface="Times New Roman" panose="02020603050405020304" pitchFamily="18" charset="0"/>
                          </a:rPr>
                          <m:t>!</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𝑘</m:t>
                            </m:r>
                          </m:e>
                        </m:d>
                        <m:r>
                          <a:rPr lang="en-US" sz="2400" b="0" i="1" dirty="0" smtClean="0">
                            <a:latin typeface="Cambria Math" panose="02040503050406030204" pitchFamily="18" charset="0"/>
                            <a:cs typeface="Times New Roman" panose="02020603050405020304" pitchFamily="18" charset="0"/>
                          </a:rPr>
                          <m:t>!</m:t>
                        </m:r>
                      </m:den>
                    </m:f>
                    <m:r>
                      <a:rPr lang="en-US" sz="2400" b="0" i="1" dirty="0"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dirty="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cs typeface="Times New Roman" panose="02020603050405020304" pitchFamily="18" charset="0"/>
                          </a:rPr>
                          <m:t>𝑛</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−1</m:t>
                            </m:r>
                          </m:e>
                        </m:d>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𝑘</m:t>
                        </m:r>
                        <m:r>
                          <a:rPr lang="en-US" sz="2400" b="0" i="1" dirty="0" smtClean="0">
                            <a:latin typeface="Cambria Math" panose="02040503050406030204" pitchFamily="18" charset="0"/>
                            <a:cs typeface="Times New Roman" panose="02020603050405020304" pitchFamily="18" charset="0"/>
                          </a:rPr>
                          <m:t>+1)</m:t>
                        </m:r>
                      </m:num>
                      <m:den>
                        <m:r>
                          <a:rPr lang="en-US" sz="2400" i="1" dirty="0">
                            <a:latin typeface="Cambria Math" panose="02040503050406030204" pitchFamily="18" charset="0"/>
                            <a:cs typeface="Times New Roman" panose="02020603050405020304" pitchFamily="18" charset="0"/>
                          </a:rPr>
                          <m:t>𝑘</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𝑘</m:t>
                            </m:r>
                            <m:r>
                              <a:rPr lang="en-US" sz="2400" b="0" i="1" dirty="0" smtClean="0">
                                <a:latin typeface="Cambria Math" panose="02040503050406030204" pitchFamily="18" charset="0"/>
                                <a:cs typeface="Times New Roman" panose="02020603050405020304" pitchFamily="18" charset="0"/>
                              </a:rPr>
                              <m:t>−1</m:t>
                            </m:r>
                          </m:e>
                        </m:d>
                        <m:r>
                          <a:rPr lang="en-US" sz="2400" b="0" i="1" dirty="0" smtClean="0">
                            <a:latin typeface="Cambria Math" panose="02040503050406030204" pitchFamily="18" charset="0"/>
                            <a:cs typeface="Times New Roman" panose="02020603050405020304" pitchFamily="18" charset="0"/>
                          </a:rPr>
                          <m:t>…1</m:t>
                        </m:r>
                        <m:r>
                          <a:rPr lang="en-US" sz="2400" i="1" dirty="0" smtClean="0">
                            <a:latin typeface="Cambria Math" panose="02040503050406030204" pitchFamily="18" charset="0"/>
                            <a:cs typeface="Times New Roman" panose="02020603050405020304" pitchFamily="18" charset="0"/>
                          </a:rPr>
                          <m:t> </m:t>
                        </m:r>
                      </m:den>
                    </m:f>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𝑛</m:t>
                            </m:r>
                          </m:num>
                          <m:den>
                            <m:r>
                              <a:rPr lang="en-US" sz="2400" b="0" i="1" smtClean="0">
                                <a:latin typeface="Cambria Math" panose="02040503050406030204" pitchFamily="18" charset="0"/>
                                <a:cs typeface="Times New Roman" panose="02020603050405020304" pitchFamily="18" charset="0"/>
                              </a:rPr>
                              <m:t>𝑘</m:t>
                            </m:r>
                          </m:den>
                        </m:f>
                      </m:e>
                    </m:d>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−1</m:t>
                            </m:r>
                          </m:num>
                          <m:den>
                            <m:r>
                              <a:rPr lang="en-US" sz="2400" i="1">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den>
                        </m:f>
                      </m:e>
                    </m:d>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1</m:t>
                            </m:r>
                          </m:den>
                        </m:f>
                      </m:e>
                    </m:d>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400" i="1" dirty="0" smtClean="0">
                            <a:latin typeface="Cambria Math" panose="02040503050406030204" pitchFamily="18" charset="0"/>
                            <a:cs typeface="Times New Roman" panose="02020603050405020304" pitchFamily="18" charset="0"/>
                          </a:rPr>
                        </m:ctrlPr>
                      </m:sSupPr>
                      <m:e>
                        <m:d>
                          <m:dPr>
                            <m:ctrlPr>
                              <a:rPr lang="en-US" sz="2400" i="1">
                                <a:latin typeface="Cambria Math" panose="02040503050406030204" pitchFamily="18" charset="0"/>
                                <a:cs typeface="Times New Roman" panose="02020603050405020304" pitchFamily="18" charset="0"/>
                              </a:rPr>
                            </m:ctrlPr>
                          </m:dPr>
                          <m:e>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i="1">
                                    <a:latin typeface="Cambria Math" panose="02040503050406030204" pitchFamily="18" charset="0"/>
                                    <a:cs typeface="Times New Roman" panose="02020603050405020304" pitchFamily="18" charset="0"/>
                                  </a:rPr>
                                  <m:t>𝑘</m:t>
                                </m:r>
                              </m:den>
                            </m:f>
                          </m:e>
                        </m:d>
                      </m:e>
                      <m:sup>
                        <m:r>
                          <a:rPr lang="en-US" sz="2400" b="0" i="1" dirty="0" smtClean="0">
                            <a:latin typeface="Cambria Math" panose="02040503050406030204" pitchFamily="18" charset="0"/>
                            <a:cs typeface="Times New Roman" panose="02020603050405020304" pitchFamily="18" charset="0"/>
                          </a:rPr>
                          <m:t>𝑘</m:t>
                        </m:r>
                      </m:sup>
                    </m:sSup>
                  </m:oMath>
                </a14:m>
                <a:endParaRPr lang="en-US" sz="2400" dirty="0">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formula is symmetric in k and n-k: </a:t>
                </a:r>
                <a14:m>
                  <m:oMath xmlns:m="http://schemas.openxmlformats.org/officeDocument/2006/math">
                    <m:d>
                      <m:dPr>
                        <m:ctrlPr>
                          <a:rPr lang="en-US" sz="2400" i="1" smtClean="0">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i="1">
                                <a:latin typeface="Cambria Math" panose="02040503050406030204" pitchFamily="18" charset="0"/>
                                <a:cs typeface="Times New Roman" panose="02020603050405020304" pitchFamily="18" charset="0"/>
                              </a:rPr>
                              <m:t>𝑘</m:t>
                            </m:r>
                          </m:den>
                        </m:f>
                      </m:e>
                    </m:d>
                  </m:oMath>
                </a14:m>
                <a:r>
                  <a:rPr lang="en-US" sz="2400" dirty="0">
                    <a:solidFill>
                      <a:schemeClr val="tx1"/>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𝑘</m:t>
                            </m:r>
                          </m:den>
                        </m:f>
                      </m:e>
                    </m:d>
                  </m:oMath>
                </a14:m>
                <a:r>
                  <a:rPr lang="en-US" sz="2400" dirty="0">
                    <a:latin typeface="Times New Roman" panose="02020603050405020304" pitchFamily="18" charset="0"/>
                    <a:cs typeface="Times New Roman" panose="02020603050405020304" pitchFamily="18" charset="0"/>
                  </a:rPr>
                  <a:t> .</a:t>
                </a:r>
              </a:p>
              <a:p>
                <a:pPr marL="342900"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numbers are also known as </a:t>
                </a:r>
                <a:r>
                  <a:rPr lang="en-US" sz="2400" dirty="0">
                    <a:solidFill>
                      <a:srgbClr val="0000FF"/>
                    </a:solidFill>
                    <a:latin typeface="Times New Roman" panose="02020603050405020304" pitchFamily="18" charset="0"/>
                    <a:cs typeface="Times New Roman" panose="02020603050405020304" pitchFamily="18" charset="0"/>
                  </a:rPr>
                  <a:t>binomial coefficients</a:t>
                </a:r>
                <a:r>
                  <a:rPr lang="en-US" sz="2400" dirty="0">
                    <a:latin typeface="Times New Roman" panose="02020603050405020304" pitchFamily="18" charset="0"/>
                    <a:cs typeface="Times New Roman" panose="02020603050405020304" pitchFamily="18" charset="0"/>
                  </a:rPr>
                  <a:t>, due to their appearance in the </a:t>
                </a:r>
                <a:r>
                  <a:rPr lang="en-US" sz="2400" dirty="0">
                    <a:solidFill>
                      <a:srgbClr val="0000FF"/>
                    </a:solidFill>
                    <a:latin typeface="Times New Roman" panose="02020603050405020304" pitchFamily="18" charset="0"/>
                    <a:cs typeface="Times New Roman" panose="02020603050405020304" pitchFamily="18" charset="0"/>
                  </a:rPr>
                  <a:t>binomial expression</a:t>
                </a:r>
                <a:r>
                  <a:rPr lang="en-US" sz="2400" dirty="0">
                    <a:latin typeface="Times New Roman" panose="02020603050405020304" pitchFamily="18" charset="0"/>
                    <a:cs typeface="Times New Roman" panose="02020603050405020304" pitchFamily="18" charset="0"/>
                  </a:rPr>
                  <a:t>: </a:t>
                </a:r>
              </a:p>
              <a:p>
                <a:pPr>
                  <a:spcAft>
                    <a:spcPts val="600"/>
                  </a:spcAft>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40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e>
                      <m:sup>
                        <m:r>
                          <a:rPr lang="en-US" sz="2400" b="0" i="1" smtClean="0">
                            <a:latin typeface="Cambria Math" panose="02040503050406030204" pitchFamily="18" charset="0"/>
                            <a:cs typeface="Times New Roman" panose="02020603050405020304" pitchFamily="18" charset="0"/>
                          </a:rPr>
                          <m:t>𝑛</m:t>
                        </m:r>
                      </m:sup>
                    </m:sSup>
                  </m:oMath>
                </a14:m>
                <a:r>
                  <a:rPr lang="en-US" sz="2400" dirty="0">
                    <a:latin typeface="Times New Roman" panose="02020603050405020304" pitchFamily="18" charset="0"/>
                    <a:cs typeface="Times New Roman" panose="02020603050405020304" pitchFamily="18" charset="0"/>
                  </a:rPr>
                  <a:t> </a:t>
                </a:r>
              </a:p>
              <a:p>
                <a:pPr>
                  <a:spcAft>
                    <a:spcPts val="600"/>
                  </a:spcAft>
                </a:pPr>
                <a:r>
                  <a:rPr lang="en-US" sz="2400" dirty="0">
                    <a:latin typeface="Times New Roman" panose="02020603050405020304" pitchFamily="18" charset="0"/>
                    <a:cs typeface="Times New Roman" panose="02020603050405020304" pitchFamily="18" charset="0"/>
                  </a:rPr>
                  <a:t>      = </a:t>
                </a:r>
                <a14:m>
                  <m:oMath xmlns:m="http://schemas.openxmlformats.org/officeDocument/2006/math">
                    <m:nary>
                      <m:naryPr>
                        <m:chr m:val="∑"/>
                        <m:ctrlPr>
                          <a:rPr lang="en-US" sz="2400" i="1" smtClean="0">
                            <a:latin typeface="Cambria Math" panose="02040503050406030204" pitchFamily="18" charset="0"/>
                            <a:cs typeface="Times New Roman" panose="02020603050405020304" pitchFamily="18" charset="0"/>
                          </a:rPr>
                        </m:ctrlPr>
                      </m:naryPr>
                      <m:sub>
                        <m:r>
                          <m:rPr>
                            <m:brk m:alnAt="23"/>
                          </m:rP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=0</m:t>
                        </m:r>
                      </m:sub>
                      <m:sup>
                        <m:r>
                          <a:rPr lang="en-US" sz="2400" b="0" i="1" smtClean="0">
                            <a:latin typeface="Cambria Math" panose="02040503050406030204" pitchFamily="18" charset="0"/>
                            <a:cs typeface="Times New Roman" panose="02020603050405020304" pitchFamily="18" charset="0"/>
                          </a:rPr>
                          <m:t>𝑛</m:t>
                        </m:r>
                      </m:sup>
                      <m:e>
                        <m:d>
                          <m:dPr>
                            <m:ctrlPr>
                              <a:rPr lang="en-US" sz="2400" i="1">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i="1">
                                    <a:latin typeface="Cambria Math" panose="02040503050406030204" pitchFamily="18" charset="0"/>
                                    <a:cs typeface="Times New Roman" panose="02020603050405020304" pitchFamily="18" charset="0"/>
                                  </a:rPr>
                                  <m:t>𝑘</m:t>
                                </m:r>
                              </m:den>
                            </m:f>
                          </m:e>
                        </m:d>
                        <m:r>
                          <m:rPr>
                            <m:nor/>
                          </m:rPr>
                          <a:rPr lang="en-US" sz="2400" dirty="0">
                            <a:latin typeface="Times New Roman" panose="02020603050405020304" pitchFamily="18" charset="0"/>
                            <a:cs typeface="Times New Roman" panose="02020603050405020304" pitchFamily="18" charset="0"/>
                          </a:rPr>
                          <m:t> </m:t>
                        </m:r>
                        <m:sSup>
                          <m:sSupPr>
                            <m:ctrlPr>
                              <a:rPr lang="en-US" sz="240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𝑥</m:t>
                            </m:r>
                          </m:e>
                          <m:sup>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𝑘</m:t>
                            </m:r>
                          </m:sup>
                        </m:sSup>
                        <m:sSup>
                          <m:sSupPr>
                            <m:ctrlPr>
                              <a:rPr lang="en-US" sz="240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𝑦</m:t>
                            </m:r>
                          </m:e>
                          <m:sup>
                            <m:r>
                              <a:rPr lang="en-US" sz="2400" b="0" i="1" dirty="0" smtClean="0">
                                <a:latin typeface="Cambria Math" panose="02040503050406030204" pitchFamily="18" charset="0"/>
                                <a:cs typeface="Times New Roman" panose="02020603050405020304" pitchFamily="18" charset="0"/>
                              </a:rPr>
                              <m:t>𝑘</m:t>
                            </m:r>
                          </m:sup>
                        </m:sSup>
                      </m:e>
                    </m:nary>
                  </m:oMath>
                </a14:m>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 </a:t>
                </a:r>
                <a14:m>
                  <m:oMath xmlns:m="http://schemas.openxmlformats.org/officeDocument/2006/math">
                    <m:d>
                      <m:dPr>
                        <m:ctrlPr>
                          <a:rPr lang="en-US" sz="2400" i="1" smtClean="0">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b="0" i="1" smtClean="0">
                                <a:latin typeface="Cambria Math" panose="02040503050406030204" pitchFamily="18" charset="0"/>
                                <a:cs typeface="Times New Roman" panose="02020603050405020304" pitchFamily="18" charset="0"/>
                              </a:rPr>
                              <m:t>0</m:t>
                            </m:r>
                          </m:den>
                        </m:f>
                      </m:e>
                    </m:d>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𝑥</m:t>
                        </m:r>
                      </m:e>
                      <m:sup>
                        <m:r>
                          <a:rPr lang="en-US" sz="2400" b="0" i="1" dirty="0" smtClean="0">
                            <a:latin typeface="Cambria Math" panose="02040503050406030204" pitchFamily="18" charset="0"/>
                            <a:cs typeface="Times New Roman" panose="02020603050405020304" pitchFamily="18" charset="0"/>
                          </a:rPr>
                          <m:t>𝑛</m:t>
                        </m:r>
                      </m:sup>
                    </m:sSup>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𝑦</m:t>
                        </m:r>
                      </m:e>
                      <m:sup>
                        <m:r>
                          <a:rPr lang="en-US" sz="2400" b="0" i="1" dirty="0" smtClean="0">
                            <a:latin typeface="Cambria Math" panose="02040503050406030204" pitchFamily="18" charset="0"/>
                            <a:cs typeface="Times New Roman" panose="02020603050405020304" pitchFamily="18" charset="0"/>
                          </a:rPr>
                          <m:t>0</m:t>
                        </m:r>
                      </m:sup>
                    </m:sSup>
                    <m:r>
                      <a:rPr lang="en-US" sz="2400" b="0" i="1" dirty="0"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b="0" i="1" smtClean="0">
                                <a:latin typeface="Cambria Math" panose="02040503050406030204" pitchFamily="18" charset="0"/>
                                <a:cs typeface="Times New Roman" panose="02020603050405020304" pitchFamily="18" charset="0"/>
                              </a:rPr>
                              <m:t>1</m:t>
                            </m:r>
                          </m:den>
                        </m:f>
                      </m:e>
                    </m:d>
                    <m:r>
                      <m:rPr>
                        <m:nor/>
                      </m:rPr>
                      <a:rPr lang="en-US" sz="2400" dirty="0">
                        <a:latin typeface="Times New Roman" panose="02020603050405020304" pitchFamily="18" charset="0"/>
                        <a:cs typeface="Times New Roman" panose="02020603050405020304" pitchFamily="18" charset="0"/>
                      </a:rPr>
                      <m:t> </m:t>
                    </m:r>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𝑥</m:t>
                        </m:r>
                      </m:e>
                      <m:sup>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−1</m:t>
                        </m:r>
                      </m:sup>
                    </m:sSup>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𝑦</m:t>
                        </m:r>
                      </m:e>
                      <m:sup>
                        <m:r>
                          <a:rPr lang="en-US" sz="2400" i="1" dirty="0">
                            <a:latin typeface="Cambria Math" panose="02040503050406030204" pitchFamily="18" charset="0"/>
                            <a:cs typeface="Times New Roman" panose="02020603050405020304" pitchFamily="18" charset="0"/>
                          </a:rPr>
                          <m:t>1</m:t>
                        </m:r>
                      </m:sup>
                    </m:sSup>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b="0" i="1" smtClean="0">
                                <a:latin typeface="Cambria Math" panose="02040503050406030204" pitchFamily="18" charset="0"/>
                                <a:cs typeface="Times New Roman" panose="02020603050405020304" pitchFamily="18" charset="0"/>
                              </a:rPr>
                              <m:t>2</m:t>
                            </m:r>
                          </m:den>
                        </m:f>
                      </m:e>
                    </m:d>
                    <m:r>
                      <m:rPr>
                        <m:nor/>
                      </m:rPr>
                      <a:rPr lang="en-US" sz="2400" dirty="0">
                        <a:latin typeface="Times New Roman" panose="02020603050405020304" pitchFamily="18" charset="0"/>
                        <a:cs typeface="Times New Roman" panose="02020603050405020304" pitchFamily="18" charset="0"/>
                      </a:rPr>
                      <m:t> </m:t>
                    </m:r>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𝑥</m:t>
                        </m:r>
                      </m:e>
                      <m:sup>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−2</m:t>
                        </m:r>
                      </m:sup>
                    </m:sSup>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𝑦</m:t>
                        </m:r>
                      </m:e>
                      <m:sup>
                        <m:r>
                          <a:rPr lang="en-US" sz="2400" i="1" dirty="0">
                            <a:latin typeface="Cambria Math" panose="02040503050406030204" pitchFamily="18" charset="0"/>
                            <a:cs typeface="Times New Roman" panose="02020603050405020304" pitchFamily="18" charset="0"/>
                          </a:rPr>
                          <m:t>2</m:t>
                        </m:r>
                      </m:sup>
                    </m:sSup>
                  </m:oMath>
                </a14:m>
                <a:r>
                  <a:rPr lang="en-US" sz="2400" dirty="0">
                    <a:latin typeface="Times New Roman" panose="02020603050405020304" pitchFamily="18" charset="0"/>
                    <a:cs typeface="Times New Roman" panose="02020603050405020304" pitchFamily="18" charset="0"/>
                  </a:rPr>
                  <a:t> + … +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i="1">
                                <a:latin typeface="Cambria Math" panose="02040503050406030204" pitchFamily="18" charset="0"/>
                                <a:cs typeface="Times New Roman" panose="02020603050405020304" pitchFamily="18" charset="0"/>
                              </a:rPr>
                              <m:t>𝑘</m:t>
                            </m:r>
                          </m:den>
                        </m:f>
                      </m:e>
                    </m:d>
                    <m:r>
                      <m:rPr>
                        <m:nor/>
                      </m:rPr>
                      <a:rPr lang="en-US" sz="2400" dirty="0">
                        <a:latin typeface="Times New Roman" panose="02020603050405020304" pitchFamily="18" charset="0"/>
                        <a:cs typeface="Times New Roman" panose="02020603050405020304" pitchFamily="18" charset="0"/>
                      </a:rPr>
                      <m:t> </m:t>
                    </m:r>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𝑥</m:t>
                        </m:r>
                      </m:e>
                      <m:sup>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𝑘</m:t>
                        </m:r>
                      </m:sup>
                    </m:sSup>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𝑦</m:t>
                        </m:r>
                      </m:e>
                      <m:sup>
                        <m:r>
                          <a:rPr lang="en-US" sz="2400" i="1" dirty="0">
                            <a:latin typeface="Cambria Math" panose="02040503050406030204" pitchFamily="18" charset="0"/>
                            <a:cs typeface="Times New Roman" panose="02020603050405020304" pitchFamily="18" charset="0"/>
                          </a:rPr>
                          <m:t>𝑘</m:t>
                        </m:r>
                      </m:sup>
                    </m:sSup>
                  </m:oMath>
                </a14:m>
                <a:r>
                  <a:rPr lang="en-US" sz="2400" dirty="0">
                    <a:latin typeface="Times New Roman" panose="02020603050405020304" pitchFamily="18" charset="0"/>
                    <a:cs typeface="Times New Roman" panose="02020603050405020304" pitchFamily="18" charset="0"/>
                  </a:rPr>
                  <a:t> + … + </a:t>
                </a:r>
                <a14:m>
                  <m:oMath xmlns:m="http://schemas.openxmlformats.org/officeDocument/2006/math">
                    <m:d>
                      <m:dPr>
                        <m:ctrlPr>
                          <a:rPr lang="en-US" sz="2400" i="1">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b="0" i="1" smtClean="0">
                                <a:latin typeface="Cambria Math" panose="02040503050406030204" pitchFamily="18" charset="0"/>
                                <a:cs typeface="Times New Roman" panose="02020603050405020304" pitchFamily="18" charset="0"/>
                              </a:rPr>
                              <m:t>𝑛</m:t>
                            </m:r>
                          </m:den>
                        </m:f>
                      </m:e>
                    </m:d>
                    <m:r>
                      <m:rPr>
                        <m:nor/>
                      </m:rPr>
                      <a:rPr lang="en-US" sz="2400" dirty="0">
                        <a:latin typeface="Times New Roman" panose="02020603050405020304" pitchFamily="18" charset="0"/>
                        <a:cs typeface="Times New Roman" panose="02020603050405020304" pitchFamily="18" charset="0"/>
                      </a:rPr>
                      <m:t> </m:t>
                    </m:r>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𝑥</m:t>
                        </m:r>
                      </m:e>
                      <m:sup>
                        <m:r>
                          <a:rPr lang="en-US" sz="2400" b="0" i="1" dirty="0" smtClean="0">
                            <a:latin typeface="Cambria Math" panose="02040503050406030204" pitchFamily="18" charset="0"/>
                            <a:cs typeface="Times New Roman" panose="02020603050405020304" pitchFamily="18" charset="0"/>
                          </a:rPr>
                          <m:t>0</m:t>
                        </m:r>
                      </m:sup>
                    </m:sSup>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𝑦</m:t>
                        </m:r>
                      </m:e>
                      <m:sup>
                        <m:r>
                          <a:rPr lang="en-US" sz="2400" b="0" i="1" dirty="0" smtClean="0">
                            <a:latin typeface="Cambria Math" panose="02040503050406030204" pitchFamily="18" charset="0"/>
                            <a:cs typeface="Times New Roman" panose="02020603050405020304" pitchFamily="18" charset="0"/>
                          </a:rPr>
                          <m:t>𝑛</m:t>
                        </m:r>
                      </m:sup>
                    </m:sSup>
                  </m:oMath>
                </a14:m>
                <a:r>
                  <a:rPr lang="en-US" sz="2400" dirty="0">
                    <a:latin typeface="Times New Roman" panose="02020603050405020304" pitchFamily="18" charset="0"/>
                    <a:cs typeface="Times New Roman" panose="02020603050405020304" pitchFamily="18" charset="0"/>
                  </a:rPr>
                  <a:t> </a:t>
                </a:r>
              </a:p>
            </p:txBody>
          </p:sp>
        </mc:Choice>
        <mc:Fallback xmlns="">
          <p:sp>
            <p:nvSpPr>
              <p:cNvPr id="3" name="TextBox 2">
                <a:extLst>
                  <a:ext uri="{FF2B5EF4-FFF2-40B4-BE49-F238E27FC236}">
                    <a16:creationId xmlns:a16="http://schemas.microsoft.com/office/drawing/2014/main" id="{9296B421-2218-4916-A2A0-B03344CB5986}"/>
                  </a:ext>
                </a:extLst>
              </p:cNvPr>
              <p:cNvSpPr txBox="1">
                <a:spLocks noRot="1" noChangeAspect="1" noMove="1" noResize="1" noEditPoints="1" noAdjustHandles="1" noChangeArrowheads="1" noChangeShapeType="1" noTextEdit="1"/>
              </p:cNvSpPr>
              <p:nvPr/>
            </p:nvSpPr>
            <p:spPr>
              <a:xfrm>
                <a:off x="1434549" y="427981"/>
                <a:ext cx="10095600" cy="5586594"/>
              </a:xfrm>
              <a:prstGeom prst="rect">
                <a:avLst/>
              </a:prstGeom>
              <a:blipFill>
                <a:blip r:embed="rId3"/>
                <a:stretch>
                  <a:fillRect l="-906" t="-872" b="-6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1B5461-5E86-456F-A661-DB1FB1237CF3}"/>
                  </a:ext>
                </a:extLst>
              </p:cNvPr>
              <p:cNvSpPr txBox="1"/>
              <p:nvPr/>
            </p:nvSpPr>
            <p:spPr>
              <a:xfrm>
                <a:off x="9798427" y="2881993"/>
                <a:ext cx="2119895" cy="769954"/>
              </a:xfrm>
              <a:prstGeom prst="rect">
                <a:avLst/>
              </a:prstGeom>
              <a:solidFill>
                <a:srgbClr val="FFFF00"/>
              </a:solidFill>
              <a:ln>
                <a:solidFill>
                  <a:schemeClr val="accent1"/>
                </a:solidFill>
              </a:ln>
            </p:spPr>
            <p:txBody>
              <a:bodyPr wrap="square" rtlCol="0">
                <a:spAutoFit/>
              </a:bodyPr>
              <a:lstStyle/>
              <a:p>
                <a:r>
                  <a:rPr lang="en-US" sz="1600" dirty="0" err="1"/>
                  <a:t>eg.</a:t>
                </a:r>
                <a:r>
                  <a:rPr lang="en-US" sz="1600" dirty="0"/>
                  <a:t>, </a:t>
                </a:r>
                <a14:m>
                  <m:oMath xmlns:m="http://schemas.openxmlformats.org/officeDocument/2006/math">
                    <m:d>
                      <m:dPr>
                        <m:ctrlPr>
                          <a:rPr lang="en-US" sz="1600" i="1" smtClean="0">
                            <a:latin typeface="Cambria Math" panose="02040503050406030204" pitchFamily="18" charset="0"/>
                            <a:cs typeface="Times New Roman" panose="02020603050405020304" pitchFamily="18" charset="0"/>
                          </a:rPr>
                        </m:ctrlPr>
                      </m:dPr>
                      <m:e>
                        <m:f>
                          <m:fPr>
                            <m:type m:val="noBar"/>
                            <m:ctrlPr>
                              <a:rPr lang="en-US" sz="1600" i="1">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10</m:t>
                            </m:r>
                          </m:num>
                          <m:den>
                            <m:r>
                              <a:rPr lang="en-US" sz="1600" b="0" i="1" smtClean="0">
                                <a:latin typeface="Cambria Math" panose="02040503050406030204" pitchFamily="18" charset="0"/>
                                <a:cs typeface="Times New Roman" panose="02020603050405020304" pitchFamily="18" charset="0"/>
                              </a:rPr>
                              <m:t>7</m:t>
                            </m:r>
                          </m:den>
                        </m:f>
                      </m:e>
                    </m:d>
                  </m:oMath>
                </a14:m>
                <a:r>
                  <a:rPr lang="en-US" sz="1600" dirty="0">
                    <a:solidFill>
                      <a:schemeClr val="tx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t>
                </a:r>
                <a:r>
                  <a:rPr lang="en-US" sz="1600" dirty="0">
                    <a:cs typeface="Times New Roman" panose="02020603050405020304" pitchFamily="18" charset="0"/>
                  </a:rPr>
                  <a:t> </a:t>
                </a:r>
                <a14:m>
                  <m:oMath xmlns:m="http://schemas.openxmlformats.org/officeDocument/2006/math">
                    <m:d>
                      <m:dPr>
                        <m:ctrlPr>
                          <a:rPr lang="en-US" sz="1600" i="1">
                            <a:latin typeface="Cambria Math" panose="02040503050406030204" pitchFamily="18" charset="0"/>
                            <a:cs typeface="Times New Roman" panose="02020603050405020304" pitchFamily="18" charset="0"/>
                          </a:rPr>
                        </m:ctrlPr>
                      </m:dPr>
                      <m:e>
                        <m:f>
                          <m:fPr>
                            <m:type m:val="noBa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cs typeface="Times New Roman" panose="02020603050405020304" pitchFamily="18" charset="0"/>
                              </a:rPr>
                              <m:t>10</m:t>
                            </m:r>
                          </m:num>
                          <m:den>
                            <m:r>
                              <a:rPr lang="en-US" sz="1600" i="1">
                                <a:latin typeface="Cambria Math" panose="02040503050406030204" pitchFamily="18" charset="0"/>
                                <a:cs typeface="Times New Roman" panose="02020603050405020304" pitchFamily="18" charset="0"/>
                              </a:rPr>
                              <m:t>10−7</m:t>
                            </m:r>
                          </m:den>
                        </m:f>
                      </m:e>
                    </m:d>
                  </m:oMath>
                </a14:m>
                <a:r>
                  <a:rPr lang="en-US" sz="1600" dirty="0">
                    <a:latin typeface="Times New Roman" panose="02020603050405020304" pitchFamily="18" charset="0"/>
                    <a:cs typeface="Times New Roman" panose="02020603050405020304" pitchFamily="18" charset="0"/>
                  </a:rPr>
                  <a:t> iff </a:t>
                </a:r>
                <a14:m>
                  <m:oMath xmlns:m="http://schemas.openxmlformats.org/officeDocument/2006/math">
                    <m:f>
                      <m:fPr>
                        <m:ctrlPr>
                          <a:rPr lang="en-US" sz="1600" i="1" dirty="0">
                            <a:latin typeface="Cambria Math" panose="02040503050406030204" pitchFamily="18" charset="0"/>
                            <a:cs typeface="Times New Roman" panose="02020603050405020304" pitchFamily="18" charset="0"/>
                          </a:rPr>
                        </m:ctrlPr>
                      </m:fPr>
                      <m:num>
                        <m:r>
                          <a:rPr lang="en-US" sz="1600" b="0" i="1" dirty="0" smtClean="0">
                            <a:latin typeface="Cambria Math" panose="02040503050406030204" pitchFamily="18" charset="0"/>
                            <a:cs typeface="Times New Roman" panose="02020603050405020304" pitchFamily="18" charset="0"/>
                          </a:rPr>
                          <m:t>10</m:t>
                        </m:r>
                        <m:r>
                          <a:rPr lang="en-US" sz="1600" i="1" dirty="0">
                            <a:latin typeface="Cambria Math" panose="02040503050406030204" pitchFamily="18" charset="0"/>
                            <a:cs typeface="Times New Roman" panose="02020603050405020304" pitchFamily="18" charset="0"/>
                          </a:rPr>
                          <m:t>!</m:t>
                        </m:r>
                      </m:num>
                      <m:den>
                        <m:r>
                          <a:rPr lang="en-US" sz="1600" b="0" i="1" dirty="0" smtClean="0">
                            <a:latin typeface="Cambria Math" panose="02040503050406030204" pitchFamily="18" charset="0"/>
                            <a:cs typeface="Times New Roman" panose="02020603050405020304" pitchFamily="18" charset="0"/>
                          </a:rPr>
                          <m:t>7</m:t>
                        </m:r>
                        <m:r>
                          <a:rPr lang="en-US" sz="1600" i="1" dirty="0">
                            <a:latin typeface="Cambria Math" panose="02040503050406030204" pitchFamily="18" charset="0"/>
                            <a:cs typeface="Times New Roman" panose="02020603050405020304" pitchFamily="18" charset="0"/>
                          </a:rPr>
                          <m:t>!</m:t>
                        </m:r>
                        <m:d>
                          <m:dPr>
                            <m:ctrlPr>
                              <a:rPr lang="en-US" sz="1600" i="1" dirty="0">
                                <a:latin typeface="Cambria Math" panose="02040503050406030204" pitchFamily="18" charset="0"/>
                                <a:cs typeface="Times New Roman" panose="02020603050405020304" pitchFamily="18" charset="0"/>
                              </a:rPr>
                            </m:ctrlPr>
                          </m:dPr>
                          <m:e>
                            <m:r>
                              <a:rPr lang="en-US" sz="1600" b="0" i="1" dirty="0" smtClean="0">
                                <a:latin typeface="Cambria Math" panose="02040503050406030204" pitchFamily="18" charset="0"/>
                                <a:cs typeface="Times New Roman" panose="02020603050405020304" pitchFamily="18" charset="0"/>
                              </a:rPr>
                              <m:t>10</m:t>
                            </m:r>
                            <m:r>
                              <a:rPr lang="en-US" sz="1600" i="1" dirty="0">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7</m:t>
                            </m:r>
                          </m:e>
                        </m:d>
                        <m:r>
                          <a:rPr lang="en-US" sz="1600" i="1" dirty="0">
                            <a:latin typeface="Cambria Math" panose="02040503050406030204" pitchFamily="18" charset="0"/>
                            <a:cs typeface="Times New Roman" panose="02020603050405020304" pitchFamily="18" charset="0"/>
                          </a:rPr>
                          <m:t>!</m:t>
                        </m:r>
                      </m:den>
                    </m:f>
                    <m:r>
                      <a:rPr lang="en-US" sz="1600" b="0" i="1" dirty="0" smtClean="0">
                        <a:latin typeface="Cambria Math" panose="02040503050406030204" pitchFamily="18" charset="0"/>
                        <a:cs typeface="Times New Roman" panose="02020603050405020304" pitchFamily="18" charset="0"/>
                      </a:rPr>
                      <m:t> </m:t>
                    </m:r>
                  </m:oMath>
                </a14:m>
                <a:r>
                  <a:rPr lang="en-US" sz="1600" dirty="0"/>
                  <a:t>= </a:t>
                </a:r>
                <a14:m>
                  <m:oMath xmlns:m="http://schemas.openxmlformats.org/officeDocument/2006/math">
                    <m:f>
                      <m:fPr>
                        <m:ctrlPr>
                          <a:rPr lang="en-US" sz="1600" i="1" dirty="0">
                            <a:latin typeface="Cambria Math" panose="02040503050406030204" pitchFamily="18" charset="0"/>
                            <a:cs typeface="Times New Roman" panose="02020603050405020304" pitchFamily="18" charset="0"/>
                          </a:rPr>
                        </m:ctrlPr>
                      </m:fPr>
                      <m:num>
                        <m:r>
                          <a:rPr lang="en-US" sz="1600" b="0" i="1" dirty="0" smtClean="0">
                            <a:latin typeface="Cambria Math" panose="02040503050406030204" pitchFamily="18" charset="0"/>
                            <a:cs typeface="Times New Roman" panose="02020603050405020304" pitchFamily="18" charset="0"/>
                          </a:rPr>
                          <m:t>10</m:t>
                        </m:r>
                        <m:r>
                          <a:rPr lang="en-US" sz="1600" i="1" dirty="0">
                            <a:latin typeface="Cambria Math" panose="02040503050406030204" pitchFamily="18" charset="0"/>
                            <a:cs typeface="Times New Roman" panose="02020603050405020304" pitchFamily="18" charset="0"/>
                          </a:rPr>
                          <m:t>!</m:t>
                        </m:r>
                      </m:num>
                      <m:den>
                        <m:r>
                          <a:rPr lang="en-US" sz="1600" b="0" i="1" dirty="0" smtClean="0">
                            <a:latin typeface="Cambria Math" panose="02040503050406030204" pitchFamily="18" charset="0"/>
                            <a:cs typeface="Times New Roman" panose="02020603050405020304" pitchFamily="18" charset="0"/>
                          </a:rPr>
                          <m:t>3</m:t>
                        </m:r>
                        <m:r>
                          <a:rPr lang="en-US" sz="1600" i="1" dirty="0">
                            <a:latin typeface="Cambria Math" panose="02040503050406030204" pitchFamily="18" charset="0"/>
                            <a:cs typeface="Times New Roman" panose="02020603050405020304" pitchFamily="18" charset="0"/>
                          </a:rPr>
                          <m:t>!</m:t>
                        </m:r>
                        <m:d>
                          <m:dPr>
                            <m:ctrlPr>
                              <a:rPr lang="en-US" sz="1600" i="1" dirty="0">
                                <a:latin typeface="Cambria Math" panose="02040503050406030204" pitchFamily="18" charset="0"/>
                                <a:cs typeface="Times New Roman" panose="02020603050405020304" pitchFamily="18" charset="0"/>
                              </a:rPr>
                            </m:ctrlPr>
                          </m:dPr>
                          <m:e>
                            <m:r>
                              <a:rPr lang="en-US" sz="1600" b="0" i="1" dirty="0" smtClean="0">
                                <a:latin typeface="Cambria Math" panose="02040503050406030204" pitchFamily="18" charset="0"/>
                                <a:cs typeface="Times New Roman" panose="02020603050405020304" pitchFamily="18" charset="0"/>
                              </a:rPr>
                              <m:t>10</m:t>
                            </m:r>
                            <m:r>
                              <a:rPr lang="en-US" sz="1600" i="1" dirty="0">
                                <a:latin typeface="Cambria Math" panose="02040503050406030204" pitchFamily="18" charset="0"/>
                                <a:cs typeface="Times New Roman" panose="02020603050405020304" pitchFamily="18" charset="0"/>
                              </a:rPr>
                              <m:t>−</m:t>
                            </m:r>
                            <m:r>
                              <a:rPr lang="en-US" sz="1600" b="0" i="1" dirty="0" smtClean="0">
                                <a:latin typeface="Cambria Math" panose="02040503050406030204" pitchFamily="18" charset="0"/>
                                <a:cs typeface="Times New Roman" panose="02020603050405020304" pitchFamily="18" charset="0"/>
                              </a:rPr>
                              <m:t>3</m:t>
                            </m:r>
                          </m:e>
                        </m:d>
                        <m:r>
                          <a:rPr lang="en-US" sz="1600" i="1" dirty="0">
                            <a:latin typeface="Cambria Math" panose="02040503050406030204" pitchFamily="18" charset="0"/>
                            <a:cs typeface="Times New Roman" panose="02020603050405020304" pitchFamily="18" charset="0"/>
                          </a:rPr>
                          <m:t>!</m:t>
                        </m:r>
                      </m:den>
                    </m:f>
                    <m:r>
                      <a:rPr lang="en-US" sz="1600" i="1" dirty="0">
                        <a:latin typeface="Cambria Math" panose="02040503050406030204" pitchFamily="18" charset="0"/>
                        <a:cs typeface="Times New Roman" panose="02020603050405020304" pitchFamily="18" charset="0"/>
                      </a:rPr>
                      <m:t> </m:t>
                    </m:r>
                  </m:oMath>
                </a14:m>
                <a:endParaRPr lang="en-US" sz="1600" dirty="0"/>
              </a:p>
            </p:txBody>
          </p:sp>
        </mc:Choice>
        <mc:Fallback xmlns="">
          <p:sp>
            <p:nvSpPr>
              <p:cNvPr id="2" name="TextBox 1">
                <a:extLst>
                  <a:ext uri="{FF2B5EF4-FFF2-40B4-BE49-F238E27FC236}">
                    <a16:creationId xmlns:a16="http://schemas.microsoft.com/office/drawing/2014/main" id="{9C1B5461-5E86-456F-A661-DB1FB1237CF3}"/>
                  </a:ext>
                </a:extLst>
              </p:cNvPr>
              <p:cNvSpPr txBox="1">
                <a:spLocks noRot="1" noChangeAspect="1" noMove="1" noResize="1" noEditPoints="1" noAdjustHandles="1" noChangeArrowheads="1" noChangeShapeType="1" noTextEdit="1"/>
              </p:cNvSpPr>
              <p:nvPr/>
            </p:nvSpPr>
            <p:spPr>
              <a:xfrm>
                <a:off x="9798427" y="2881993"/>
                <a:ext cx="2119895" cy="769954"/>
              </a:xfrm>
              <a:prstGeom prst="rect">
                <a:avLst/>
              </a:prstGeom>
              <a:blipFill>
                <a:blip r:embed="rId4"/>
                <a:stretch>
                  <a:fillRect l="-1143"/>
                </a:stretch>
              </a:blipFill>
              <a:ln>
                <a:solidFill>
                  <a:schemeClr val="accent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CC55174-4423-4E96-A711-933ED24DB607}"/>
              </a:ext>
            </a:extLst>
          </p:cNvPr>
          <p:cNvCxnSpPr>
            <a:stCxn id="2" idx="1"/>
          </p:cNvCxnSpPr>
          <p:nvPr/>
        </p:nvCxnSpPr>
        <p:spPr>
          <a:xfrm flipH="1">
            <a:off x="8368937" y="3266970"/>
            <a:ext cx="1429490" cy="260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7362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9511" y="718717"/>
            <a:ext cx="9022702" cy="5847755"/>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=4,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apply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or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k] and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 j]</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strike="sngStrike"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 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1] =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1]=1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4]=</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1]=1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 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2] =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4]=</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2]=1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strike="sngStrike"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3]=0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3]=</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3]=1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4]=</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3]=1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4] =1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4] =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4]=</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strike="sngStrike"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1] =0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1] = 1  or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1]=1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1]=1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strike="sngStrike"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2] = 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=2]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2] = 1 or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2]=1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2]=1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strike="sngStrike"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3] = 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3] = 1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3]=1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3]=1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 = 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j =4]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 = 1   or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4]=1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4]=1 &amp;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 4]=1</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110799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72817" y="364427"/>
                <a:ext cx="9153331" cy="6493573"/>
              </a:xfrm>
              <a:prstGeom prst="rect">
                <a:avLst/>
              </a:prstGeom>
            </p:spPr>
            <p:txBody>
              <a:bodyPr wrap="square">
                <a:spAutoFit/>
              </a:bodyPr>
              <a:lstStyle/>
              <a:p>
                <a:pPr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Applying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’s</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algorithm,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d, a)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𝑎𝑎</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d, b)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𝑎𝑏</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(no change)</a:t>
                </a: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d, c) 	</a:t>
                </a:r>
                <a14:m>
                  <m:oMath xmlns:m="http://schemas.openxmlformats.org/officeDocument/2006/math">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𝑎𝑐</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1"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𝟏</m:t>
                    </m:r>
                  </m:oMath>
                </a14:m>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 d, d)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𝑅</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𝑎𝑑</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(4)</m:t>
                        </m:r>
                      </m:sup>
                    </m:sSub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(no change)</a:t>
                </a:r>
              </a:p>
              <a:p>
                <a:r>
                  <a:rPr lang="en-US" sz="2200" dirty="0">
                    <a:latin typeface="Times New Roman" panose="02020603050405020304" pitchFamily="18" charset="0"/>
                    <a:cs typeface="Times New Roman" panose="02020603050405020304" pitchFamily="18" charset="0"/>
                  </a:rPr>
                  <a:t>(b, d, a)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𝑅</m:t>
                        </m:r>
                      </m:e>
                      <m:sub>
                        <m:r>
                          <a:rPr lang="en-US" sz="2200" i="1">
                            <a:latin typeface="Cambria Math" panose="02040503050406030204" pitchFamily="18" charset="0"/>
                          </a:rPr>
                          <m:t>𝑏𝑎</m:t>
                        </m:r>
                      </m:sub>
                      <m:sup>
                        <m:r>
                          <a:rPr lang="en-US" sz="2200" i="1">
                            <a:latin typeface="Cambria Math" panose="02040503050406030204" pitchFamily="18" charset="0"/>
                          </a:rPr>
                          <m:t>(4)</m:t>
                        </m:r>
                      </m:sup>
                    </m:sSubSup>
                    <m:r>
                      <a:rPr lang="en-US" sz="2200" i="1">
                        <a:latin typeface="Cambria Math" panose="02040503050406030204" pitchFamily="18" charset="0"/>
                      </a:rPr>
                      <m:t>=</m:t>
                    </m:r>
                    <m:r>
                      <a:rPr lang="en-US" sz="2200" b="1" i="1">
                        <a:latin typeface="Cambria Math" panose="02040503050406030204" pitchFamily="18" charset="0"/>
                      </a:rPr>
                      <m:t>𝟏</m:t>
                    </m:r>
                  </m:oMath>
                </a14:m>
                <a:r>
                  <a:rPr lang="en-US" sz="2200" dirty="0">
                    <a:latin typeface="Times New Roman" panose="02020603050405020304" pitchFamily="18" charset="0"/>
                    <a:cs typeface="Times New Roman" panose="02020603050405020304" pitchFamily="18" charset="0"/>
                  </a:rPr>
                  <a:t>.   </a:t>
                </a:r>
              </a:p>
              <a:p>
                <a:r>
                  <a:rPr lang="en-US" sz="2200" dirty="0">
                    <a:latin typeface="Times New Roman" panose="02020603050405020304" pitchFamily="18" charset="0"/>
                    <a:cs typeface="Times New Roman" panose="02020603050405020304" pitchFamily="18" charset="0"/>
                  </a:rPr>
                  <a:t>(b, d, b)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𝑅</m:t>
                        </m:r>
                      </m:e>
                      <m:sub>
                        <m:r>
                          <a:rPr lang="en-US" sz="2200" i="1">
                            <a:latin typeface="Cambria Math" panose="02040503050406030204" pitchFamily="18" charset="0"/>
                          </a:rPr>
                          <m:t>𝑏𝑏</m:t>
                        </m:r>
                      </m:sub>
                      <m:sup>
                        <m:r>
                          <a:rPr lang="en-US" sz="2200" i="1">
                            <a:latin typeface="Cambria Math" panose="02040503050406030204" pitchFamily="18" charset="0"/>
                          </a:rPr>
                          <m:t>(4)</m:t>
                        </m:r>
                      </m:sup>
                    </m:sSubSup>
                    <m:r>
                      <a:rPr lang="en-US" sz="2200" i="1">
                        <a:latin typeface="Cambria Math" panose="02040503050406030204" pitchFamily="18" charset="0"/>
                      </a:rPr>
                      <m:t>=</m:t>
                    </m:r>
                    <m:r>
                      <a:rPr lang="en-US" sz="2200" b="1" i="1">
                        <a:latin typeface="Cambria Math" panose="02040503050406030204" pitchFamily="18" charset="0"/>
                      </a:rPr>
                      <m:t>𝟏</m:t>
                    </m:r>
                  </m:oMath>
                </a14:m>
                <a:r>
                  <a:rPr lang="en-US" sz="2200" dirty="0">
                    <a:latin typeface="Times New Roman" panose="02020603050405020304" pitchFamily="18" charset="0"/>
                    <a:cs typeface="Times New Roman" panose="02020603050405020304" pitchFamily="18" charset="0"/>
                  </a:rPr>
                  <a:t>.   </a:t>
                </a:r>
              </a:p>
              <a:p>
                <a:r>
                  <a:rPr lang="en-US" sz="2200" dirty="0">
                    <a:latin typeface="Times New Roman" panose="02020603050405020304" pitchFamily="18" charset="0"/>
                    <a:cs typeface="Times New Roman" panose="02020603050405020304" pitchFamily="18" charset="0"/>
                  </a:rPr>
                  <a:t>(b, d, c)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𝑅</m:t>
                        </m:r>
                      </m:e>
                      <m:sub>
                        <m:r>
                          <a:rPr lang="en-US" sz="2200" i="1">
                            <a:latin typeface="Cambria Math" panose="02040503050406030204" pitchFamily="18" charset="0"/>
                          </a:rPr>
                          <m:t>𝑏𝑐</m:t>
                        </m:r>
                      </m:sub>
                      <m:sup>
                        <m:r>
                          <a:rPr lang="en-US" sz="2200" i="1">
                            <a:latin typeface="Cambria Math" panose="02040503050406030204" pitchFamily="18" charset="0"/>
                          </a:rPr>
                          <m:t>(4)</m:t>
                        </m:r>
                      </m:sup>
                    </m:sSubSup>
                    <m:r>
                      <a:rPr lang="en-US" sz="2200" i="1">
                        <a:latin typeface="Cambria Math" panose="02040503050406030204" pitchFamily="18" charset="0"/>
                      </a:rPr>
                      <m:t>=</m:t>
                    </m:r>
                    <m:r>
                      <a:rPr lang="en-US" sz="2200" b="1" i="1">
                        <a:latin typeface="Cambria Math" panose="02040503050406030204" pitchFamily="18" charset="0"/>
                      </a:rPr>
                      <m:t>𝟏</m:t>
                    </m:r>
                  </m:oMath>
                </a14:m>
                <a:r>
                  <a:rPr lang="en-US" sz="2200" dirty="0">
                    <a:latin typeface="Times New Roman" panose="02020603050405020304" pitchFamily="18" charset="0"/>
                    <a:cs typeface="Times New Roman" panose="02020603050405020304" pitchFamily="18" charset="0"/>
                  </a:rPr>
                  <a:t>.   </a:t>
                </a:r>
              </a:p>
              <a:p>
                <a:r>
                  <a:rPr lang="en-US" sz="2200" dirty="0">
                    <a:latin typeface="Times New Roman" panose="02020603050405020304" pitchFamily="18" charset="0"/>
                    <a:cs typeface="Times New Roman" panose="02020603050405020304" pitchFamily="18" charset="0"/>
                  </a:rPr>
                  <a:t>(b, d, d)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𝑅</m:t>
                        </m:r>
                      </m:e>
                      <m:sub>
                        <m:r>
                          <a:rPr lang="en-US" sz="2200" i="1">
                            <a:latin typeface="Cambria Math" panose="02040503050406030204" pitchFamily="18" charset="0"/>
                          </a:rPr>
                          <m:t>𝑏𝑑</m:t>
                        </m:r>
                      </m:sub>
                      <m:sup>
                        <m:r>
                          <a:rPr lang="en-US" sz="2200" i="1">
                            <a:latin typeface="Cambria Math" panose="02040503050406030204" pitchFamily="18" charset="0"/>
                          </a:rPr>
                          <m:t>(4)</m:t>
                        </m:r>
                      </m:sup>
                    </m:sSubSup>
                    <m:r>
                      <a:rPr lang="en-US" sz="2200" i="1">
                        <a:latin typeface="Cambria Math" panose="02040503050406030204" pitchFamily="18" charset="0"/>
                      </a:rPr>
                      <m:t>=1</m:t>
                    </m:r>
                  </m:oMath>
                </a14:m>
                <a:r>
                  <a:rPr lang="en-US" sz="2200" dirty="0">
                    <a:latin typeface="Times New Roman" panose="02020603050405020304" pitchFamily="18" charset="0"/>
                    <a:cs typeface="Times New Roman" panose="02020603050405020304" pitchFamily="18" charset="0"/>
                  </a:rPr>
                  <a:t>. (no change)  </a:t>
                </a:r>
              </a:p>
              <a:p>
                <a:r>
                  <a:rPr lang="en-US" sz="2200" dirty="0">
                    <a:latin typeface="Times New Roman" panose="02020603050405020304" pitchFamily="18" charset="0"/>
                    <a:cs typeface="Times New Roman" panose="02020603050405020304" pitchFamily="18" charset="0"/>
                  </a:rPr>
                  <a:t>(c, d) = 0  </a:t>
                </a:r>
              </a:p>
              <a:p>
                <a:r>
                  <a:rPr lang="en-US" sz="2200" dirty="0">
                    <a:latin typeface="Times New Roman" panose="02020603050405020304" pitchFamily="18" charset="0"/>
                    <a:cs typeface="Times New Roman" panose="02020603050405020304" pitchFamily="18" charset="0"/>
                  </a:rPr>
                  <a:t>i.e., d cannot be reached from c.</a:t>
                </a:r>
              </a:p>
              <a:p>
                <a:r>
                  <a:rPr lang="en-US" sz="2200" dirty="0">
                    <a:latin typeface="Times New Roman" panose="02020603050405020304" pitchFamily="18" charset="0"/>
                    <a:cs typeface="Times New Roman" panose="02020603050405020304" pitchFamily="18" charset="0"/>
                  </a:rPr>
                  <a:t>(d, d, a)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𝑅</m:t>
                        </m:r>
                      </m:e>
                      <m:sub>
                        <m:r>
                          <a:rPr lang="en-US" sz="2200" i="1">
                            <a:latin typeface="Cambria Math" panose="02040503050406030204" pitchFamily="18" charset="0"/>
                          </a:rPr>
                          <m:t>𝑑𝑎</m:t>
                        </m:r>
                      </m:sub>
                      <m:sup>
                        <m:r>
                          <a:rPr lang="en-US" sz="2200" i="1">
                            <a:latin typeface="Cambria Math" panose="02040503050406030204" pitchFamily="18" charset="0"/>
                          </a:rPr>
                          <m:t>(4)</m:t>
                        </m:r>
                      </m:sup>
                    </m:sSubSup>
                    <m:r>
                      <a:rPr lang="en-US" sz="2200" i="1">
                        <a:latin typeface="Cambria Math" panose="02040503050406030204" pitchFamily="18" charset="0"/>
                      </a:rPr>
                      <m:t>=1</m:t>
                    </m:r>
                  </m:oMath>
                </a14:m>
                <a:r>
                  <a:rPr lang="en-US" sz="2200" dirty="0">
                    <a:latin typeface="Times New Roman" panose="02020603050405020304" pitchFamily="18" charset="0"/>
                    <a:cs typeface="Times New Roman" panose="02020603050405020304" pitchFamily="18" charset="0"/>
                  </a:rPr>
                  <a:t> (no change)	</a:t>
                </a:r>
              </a:p>
              <a:p>
                <a:r>
                  <a:rPr lang="en-US" sz="2200" dirty="0">
                    <a:latin typeface="Times New Roman" panose="02020603050405020304" pitchFamily="18" charset="0"/>
                    <a:cs typeface="Times New Roman" panose="02020603050405020304" pitchFamily="18" charset="0"/>
                  </a:rPr>
                  <a:t>(d, d, b)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𝑅</m:t>
                        </m:r>
                      </m:e>
                      <m:sub>
                        <m:r>
                          <a:rPr lang="en-US" sz="2200" i="1">
                            <a:latin typeface="Cambria Math" panose="02040503050406030204" pitchFamily="18" charset="0"/>
                          </a:rPr>
                          <m:t>𝑑𝑏</m:t>
                        </m:r>
                      </m:sub>
                      <m:sup>
                        <m:r>
                          <a:rPr lang="en-US" sz="2200" i="1">
                            <a:latin typeface="Cambria Math" panose="02040503050406030204" pitchFamily="18" charset="0"/>
                          </a:rPr>
                          <m:t>(4)</m:t>
                        </m:r>
                      </m:sup>
                    </m:sSubSup>
                    <m:r>
                      <a:rPr lang="en-US" sz="2200" i="1">
                        <a:latin typeface="Cambria Math" panose="02040503050406030204" pitchFamily="18" charset="0"/>
                      </a:rPr>
                      <m:t>=1</m:t>
                    </m:r>
                  </m:oMath>
                </a14:m>
                <a:r>
                  <a:rPr lang="en-US" sz="2200" dirty="0">
                    <a:latin typeface="Times New Roman" panose="02020603050405020304" pitchFamily="18" charset="0"/>
                    <a:cs typeface="Times New Roman" panose="02020603050405020304" pitchFamily="18" charset="0"/>
                  </a:rPr>
                  <a:t> (no change)</a:t>
                </a:r>
              </a:p>
              <a:p>
                <a:r>
                  <a:rPr lang="en-US" sz="2200" dirty="0">
                    <a:latin typeface="Times New Roman" panose="02020603050405020304" pitchFamily="18" charset="0"/>
                    <a:cs typeface="Times New Roman" panose="02020603050405020304" pitchFamily="18" charset="0"/>
                  </a:rPr>
                  <a:t>(d, d, c)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𝑅</m:t>
                        </m:r>
                      </m:e>
                      <m:sub>
                        <m:r>
                          <a:rPr lang="en-US" sz="2200" i="1">
                            <a:latin typeface="Cambria Math" panose="02040503050406030204" pitchFamily="18" charset="0"/>
                          </a:rPr>
                          <m:t>𝑑𝑐</m:t>
                        </m:r>
                      </m:sub>
                      <m:sup>
                        <m:r>
                          <a:rPr lang="en-US" sz="2200" i="1">
                            <a:latin typeface="Cambria Math" panose="02040503050406030204" pitchFamily="18" charset="0"/>
                          </a:rPr>
                          <m:t>(4)</m:t>
                        </m:r>
                      </m:sup>
                    </m:sSubSup>
                    <m:r>
                      <a:rPr lang="en-US" sz="2200" i="1">
                        <a:latin typeface="Cambria Math" panose="02040503050406030204" pitchFamily="18" charset="0"/>
                      </a:rPr>
                      <m:t>=1 </m:t>
                    </m:r>
                  </m:oMath>
                </a14:m>
                <a:r>
                  <a:rPr lang="en-US" sz="2200" dirty="0">
                    <a:latin typeface="Times New Roman" panose="02020603050405020304" pitchFamily="18" charset="0"/>
                    <a:cs typeface="Times New Roman" panose="02020603050405020304" pitchFamily="18" charset="0"/>
                  </a:rPr>
                  <a:t>(no change)</a:t>
                </a:r>
              </a:p>
              <a:p>
                <a:r>
                  <a:rPr lang="en-US" sz="2200" dirty="0">
                    <a:latin typeface="Times New Roman" panose="02020603050405020304" pitchFamily="18" charset="0"/>
                    <a:cs typeface="Times New Roman" panose="02020603050405020304" pitchFamily="18" charset="0"/>
                  </a:rPr>
                  <a:t>(d, d, d)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𝑅</m:t>
                        </m:r>
                      </m:e>
                      <m:sub>
                        <m:r>
                          <a:rPr lang="en-US" sz="2200" i="1">
                            <a:latin typeface="Cambria Math" panose="02040503050406030204" pitchFamily="18" charset="0"/>
                          </a:rPr>
                          <m:t>𝑑𝑑</m:t>
                        </m:r>
                      </m:sub>
                      <m:sup>
                        <m:r>
                          <a:rPr lang="en-US" sz="2200" i="1">
                            <a:latin typeface="Cambria Math" panose="02040503050406030204" pitchFamily="18" charset="0"/>
                          </a:rPr>
                          <m:t>(4)</m:t>
                        </m:r>
                      </m:sup>
                    </m:sSubSup>
                    <m:r>
                      <a:rPr lang="en-US" sz="2200" i="1">
                        <a:latin typeface="Cambria Math" panose="02040503050406030204" pitchFamily="18" charset="0"/>
                      </a:rPr>
                      <m:t>=1</m:t>
                    </m:r>
                  </m:oMath>
                </a14:m>
                <a:r>
                  <a:rPr lang="en-US" sz="2200" dirty="0">
                    <a:latin typeface="Times New Roman" panose="02020603050405020304" pitchFamily="18" charset="0"/>
                    <a:cs typeface="Times New Roman" panose="02020603050405020304" pitchFamily="18" charset="0"/>
                  </a:rPr>
                  <a:t> (no change)</a:t>
                </a:r>
              </a:p>
              <a:p>
                <a:r>
                  <a:rPr lang="en-US" sz="2200" dirty="0">
                    <a:latin typeface="Times New Roman" panose="02020603050405020304" pitchFamily="18" charset="0"/>
                    <a:cs typeface="Times New Roman" panose="02020603050405020304" pitchFamily="18" charset="0"/>
                  </a:rPr>
                  <a:t>This yields R</a:t>
                </a:r>
                <a:r>
                  <a:rPr lang="en-US" sz="2200" baseline="30000" dirty="0">
                    <a:latin typeface="Times New Roman" panose="02020603050405020304" pitchFamily="18" charset="0"/>
                    <a:cs typeface="Times New Roman" panose="02020603050405020304" pitchFamily="18" charset="0"/>
                  </a:rPr>
                  <a:t>(4)</a:t>
                </a:r>
                <a:r>
                  <a:rPr lang="en-US" sz="2200" dirty="0">
                    <a:latin typeface="Times New Roman" panose="02020603050405020304" pitchFamily="18" charset="0"/>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772817" y="364427"/>
                <a:ext cx="9153331" cy="6493573"/>
              </a:xfrm>
              <a:prstGeom prst="rect">
                <a:avLst/>
              </a:prstGeom>
              <a:blipFill rotWithShape="0">
                <a:blip r:embed="rId2"/>
                <a:stretch>
                  <a:fillRect l="-866" t="-657" b="-939"/>
                </a:stretch>
              </a:blipFill>
            </p:spPr>
            <p:txBody>
              <a:bodyPr/>
              <a:lstStyle/>
              <a:p>
                <a:r>
                  <a:rPr lang="en-US">
                    <a:noFill/>
                  </a:rPr>
                  <a:t> </a:t>
                </a:r>
              </a:p>
            </p:txBody>
          </p:sp>
        </mc:Fallback>
      </mc:AlternateContent>
      <p:sp>
        <p:nvSpPr>
          <p:cNvPr id="3" name="AutoShape 466"/>
          <p:cNvSpPr>
            <a:spLocks noChangeArrowheads="1"/>
          </p:cNvSpPr>
          <p:nvPr/>
        </p:nvSpPr>
        <p:spPr bwMode="auto">
          <a:xfrm>
            <a:off x="3091059" y="956727"/>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4" name="AutoShape 466"/>
          <p:cNvSpPr>
            <a:spLocks noChangeArrowheads="1"/>
          </p:cNvSpPr>
          <p:nvPr/>
        </p:nvSpPr>
        <p:spPr bwMode="auto">
          <a:xfrm>
            <a:off x="3091059" y="1342393"/>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5" name="AutoShape 466"/>
          <p:cNvSpPr>
            <a:spLocks noChangeArrowheads="1"/>
          </p:cNvSpPr>
          <p:nvPr/>
        </p:nvSpPr>
        <p:spPr bwMode="auto">
          <a:xfrm>
            <a:off x="3088826" y="1799592"/>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6" name="AutoShape 466"/>
          <p:cNvSpPr>
            <a:spLocks noChangeArrowheads="1"/>
          </p:cNvSpPr>
          <p:nvPr/>
        </p:nvSpPr>
        <p:spPr bwMode="auto">
          <a:xfrm>
            <a:off x="3088826" y="2195990"/>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7" name="AutoShape 466"/>
          <p:cNvSpPr>
            <a:spLocks noChangeArrowheads="1"/>
          </p:cNvSpPr>
          <p:nvPr/>
        </p:nvSpPr>
        <p:spPr bwMode="auto">
          <a:xfrm>
            <a:off x="3088826" y="2623795"/>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8" name="AutoShape 466"/>
          <p:cNvSpPr>
            <a:spLocks noChangeArrowheads="1"/>
          </p:cNvSpPr>
          <p:nvPr/>
        </p:nvSpPr>
        <p:spPr bwMode="auto">
          <a:xfrm>
            <a:off x="3088826" y="3051600"/>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 name="AutoShape 466"/>
          <p:cNvSpPr>
            <a:spLocks noChangeArrowheads="1"/>
          </p:cNvSpPr>
          <p:nvPr/>
        </p:nvSpPr>
        <p:spPr bwMode="auto">
          <a:xfrm>
            <a:off x="3088826" y="3479405"/>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0" name="AutoShape 466"/>
          <p:cNvSpPr>
            <a:spLocks noChangeArrowheads="1"/>
          </p:cNvSpPr>
          <p:nvPr/>
        </p:nvSpPr>
        <p:spPr bwMode="auto">
          <a:xfrm>
            <a:off x="3088825" y="3846409"/>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1" name="AutoShape 466"/>
          <p:cNvSpPr>
            <a:spLocks noChangeArrowheads="1"/>
          </p:cNvSpPr>
          <p:nvPr/>
        </p:nvSpPr>
        <p:spPr bwMode="auto">
          <a:xfrm>
            <a:off x="3075027" y="4945977"/>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2" name="AutoShape 466"/>
          <p:cNvSpPr>
            <a:spLocks noChangeArrowheads="1"/>
          </p:cNvSpPr>
          <p:nvPr/>
        </p:nvSpPr>
        <p:spPr bwMode="auto">
          <a:xfrm>
            <a:off x="3088825" y="5358454"/>
            <a:ext cx="340373" cy="89443"/>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3" name="AutoShape 466"/>
          <p:cNvSpPr>
            <a:spLocks noChangeArrowheads="1"/>
          </p:cNvSpPr>
          <p:nvPr/>
        </p:nvSpPr>
        <p:spPr bwMode="auto">
          <a:xfrm>
            <a:off x="3075027" y="5731158"/>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4" name="AutoShape 466"/>
          <p:cNvSpPr>
            <a:spLocks noChangeArrowheads="1"/>
          </p:cNvSpPr>
          <p:nvPr/>
        </p:nvSpPr>
        <p:spPr bwMode="auto">
          <a:xfrm>
            <a:off x="3075026" y="6194179"/>
            <a:ext cx="340373" cy="121602"/>
          </a:xfrm>
          <a:prstGeom prst="rightArrow">
            <a:avLst>
              <a:gd name="adj1" fmla="val 50000"/>
              <a:gd name="adj2" fmla="val 3671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38895195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01"/>
          <p:cNvSpPr>
            <a:spLocks/>
          </p:cNvSpPr>
          <p:nvPr/>
        </p:nvSpPr>
        <p:spPr bwMode="auto">
          <a:xfrm>
            <a:off x="3965499" y="2929373"/>
            <a:ext cx="127975" cy="1469394"/>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 name="AutoShape 101"/>
          <p:cNvSpPr>
            <a:spLocks/>
          </p:cNvSpPr>
          <p:nvPr/>
        </p:nvSpPr>
        <p:spPr bwMode="auto">
          <a:xfrm flipH="1">
            <a:off x="6012463" y="2929373"/>
            <a:ext cx="117738" cy="1400028"/>
          </a:xfrm>
          <a:prstGeom prst="leftBracket">
            <a:avLst>
              <a:gd name="adj" fmla="val 9265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Rectangle 3"/>
          <p:cNvSpPr/>
          <p:nvPr/>
        </p:nvSpPr>
        <p:spPr>
          <a:xfrm>
            <a:off x="3273939" y="2980710"/>
            <a:ext cx="2722220"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a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dirty="0">
                <a:latin typeface="Microsoft YaHei" panose="020B0503020204020204" pitchFamily="34" charset="-122"/>
                <a:ea typeface="SimSun" panose="02010600030101010101" pitchFamily="2" charset="-122"/>
                <a:cs typeface="Microsoft YaHei" panose="020B0503020204020204" pitchFamily="34" charset="-122"/>
              </a:rPr>
              <a:t>     1</a:t>
            </a:r>
            <a:endParaRPr lang="en-US" dirty="0"/>
          </a:p>
        </p:txBody>
      </p:sp>
      <p:sp>
        <p:nvSpPr>
          <p:cNvPr id="5" name="Rectangle 4"/>
          <p:cNvSpPr/>
          <p:nvPr/>
        </p:nvSpPr>
        <p:spPr>
          <a:xfrm>
            <a:off x="3501842" y="3727376"/>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c      0	    0     0	     0</a:t>
            </a:r>
            <a:endParaRPr lang="en-US" dirty="0"/>
          </a:p>
        </p:txBody>
      </p:sp>
      <p:sp>
        <p:nvSpPr>
          <p:cNvPr id="6" name="Rectangle 5"/>
          <p:cNvSpPr/>
          <p:nvPr/>
        </p:nvSpPr>
        <p:spPr>
          <a:xfrm>
            <a:off x="3501842" y="4057418"/>
            <a:ext cx="2510624"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d      1	    1     1	     1</a:t>
            </a:r>
            <a:endParaRPr lang="en-US" dirty="0"/>
          </a:p>
        </p:txBody>
      </p:sp>
      <p:sp>
        <p:nvSpPr>
          <p:cNvPr id="7" name="Rectangle 6"/>
          <p:cNvSpPr/>
          <p:nvPr/>
        </p:nvSpPr>
        <p:spPr>
          <a:xfrm>
            <a:off x="4157398" y="2455671"/>
            <a:ext cx="1913934" cy="369332"/>
          </a:xfrm>
          <a:prstGeom prst="rect">
            <a:avLst/>
          </a:prstGeom>
        </p:spPr>
        <p:txBody>
          <a:bodyPr wrap="square">
            <a:spAutoFit/>
          </a:bodyPr>
          <a:lstStyle/>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     b	 c      d</a:t>
            </a:r>
            <a:endParaRPr lang="en-US"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8" name="Rectangle 7"/>
          <p:cNvSpPr/>
          <p:nvPr/>
        </p:nvSpPr>
        <p:spPr>
          <a:xfrm>
            <a:off x="2716368" y="3365386"/>
            <a:ext cx="3354964" cy="369332"/>
          </a:xfrm>
          <a:prstGeom prst="rect">
            <a:avLst/>
          </a:prstGeom>
        </p:spPr>
        <p:txBody>
          <a:bodyPr wrap="squar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R</a:t>
            </a:r>
            <a:r>
              <a:rPr lang="en-US" baseline="30000" dirty="0">
                <a:latin typeface="Microsoft YaHei" panose="020B0503020204020204" pitchFamily="34" charset="-122"/>
                <a:ea typeface="SimSun" panose="02010600030101010101" pitchFamily="2" charset="-122"/>
                <a:cs typeface="Microsoft YaHei" panose="020B0503020204020204" pitchFamily="34" charset="-122"/>
              </a:rPr>
              <a:t>(4)</a:t>
            </a:r>
            <a:r>
              <a:rPr lang="en-US" dirty="0">
                <a:latin typeface="Microsoft YaHei" panose="020B0503020204020204" pitchFamily="34" charset="-122"/>
                <a:ea typeface="SimSun" panose="02010600030101010101" pitchFamily="2" charset="-122"/>
                <a:cs typeface="Microsoft YaHei" panose="020B0503020204020204" pitchFamily="34" charset="-122"/>
              </a:rPr>
              <a:t>  =	b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b="1" dirty="0"/>
              <a:t>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b="1" dirty="0"/>
              <a:t>      </a:t>
            </a:r>
            <a:r>
              <a:rPr lang="en-US" b="1" dirty="0">
                <a:latin typeface="Microsoft YaHei" panose="020B0503020204020204" pitchFamily="34" charset="-122"/>
                <a:ea typeface="SimSun" panose="02010600030101010101" pitchFamily="2" charset="-122"/>
                <a:cs typeface="Microsoft YaHei" panose="020B0503020204020204" pitchFamily="34" charset="-122"/>
              </a:rPr>
              <a:t>1</a:t>
            </a:r>
            <a:r>
              <a:rPr lang="en-US" b="1" dirty="0"/>
              <a:t>       </a:t>
            </a:r>
            <a:r>
              <a:rPr lang="en-US" dirty="0">
                <a:latin typeface="Microsoft YaHei" panose="020B0503020204020204" pitchFamily="34" charset="-122"/>
                <a:ea typeface="SimSun" panose="02010600030101010101" pitchFamily="2" charset="-122"/>
                <a:cs typeface="Microsoft YaHei" panose="020B0503020204020204" pitchFamily="34" charset="-122"/>
              </a:rPr>
              <a:t>1</a:t>
            </a:r>
            <a:endParaRPr lang="en-US" dirty="0"/>
          </a:p>
        </p:txBody>
      </p:sp>
      <p:sp>
        <p:nvSpPr>
          <p:cNvPr id="11" name="Rectangle 10"/>
          <p:cNvSpPr/>
          <p:nvPr/>
        </p:nvSpPr>
        <p:spPr>
          <a:xfrm>
            <a:off x="6612732" y="2906112"/>
            <a:ext cx="4314001" cy="1446550"/>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1’s reflect the existence of paths</a:t>
            </a:r>
          </a:p>
          <a:p>
            <a:r>
              <a:rPr lang="en-US" sz="2200" dirty="0">
                <a:latin typeface="Times New Roman" panose="02020603050405020304" pitchFamily="18" charset="0"/>
                <a:cs typeface="Times New Roman" panose="02020603050405020304" pitchFamily="18" charset="0"/>
              </a:rPr>
              <a:t>with intermediate vertices numbered</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 higher than 4, i.e., a, b, c  and d</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(note five new paths).</a:t>
            </a:r>
          </a:p>
        </p:txBody>
      </p:sp>
      <p:sp>
        <p:nvSpPr>
          <p:cNvPr id="10" name="Oval 88">
            <a:extLst>
              <a:ext uri="{FF2B5EF4-FFF2-40B4-BE49-F238E27FC236}">
                <a16:creationId xmlns:a16="http://schemas.microsoft.com/office/drawing/2014/main" id="{1416A713-FE15-4370-8C9A-2EA511141ABB}"/>
              </a:ext>
            </a:extLst>
          </p:cNvPr>
          <p:cNvSpPr>
            <a:spLocks noChangeArrowheads="1"/>
          </p:cNvSpPr>
          <p:nvPr/>
        </p:nvSpPr>
        <p:spPr bwMode="auto">
          <a:xfrm>
            <a:off x="1620106" y="5859497"/>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2" name="Oval 89">
            <a:extLst>
              <a:ext uri="{FF2B5EF4-FFF2-40B4-BE49-F238E27FC236}">
                <a16:creationId xmlns:a16="http://schemas.microsoft.com/office/drawing/2014/main" id="{02FDEE3E-1390-42A0-91FF-860DE5975CA5}"/>
              </a:ext>
            </a:extLst>
          </p:cNvPr>
          <p:cNvSpPr>
            <a:spLocks noChangeArrowheads="1"/>
          </p:cNvSpPr>
          <p:nvPr/>
        </p:nvSpPr>
        <p:spPr bwMode="auto">
          <a:xfrm>
            <a:off x="3265853" y="5868828"/>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3" name="Oval 90">
            <a:extLst>
              <a:ext uri="{FF2B5EF4-FFF2-40B4-BE49-F238E27FC236}">
                <a16:creationId xmlns:a16="http://schemas.microsoft.com/office/drawing/2014/main" id="{3C52D8E6-E78C-42DB-9B1F-977F45285464}"/>
              </a:ext>
            </a:extLst>
          </p:cNvPr>
          <p:cNvSpPr>
            <a:spLocks noChangeArrowheads="1"/>
          </p:cNvSpPr>
          <p:nvPr/>
        </p:nvSpPr>
        <p:spPr bwMode="auto">
          <a:xfrm>
            <a:off x="3219623" y="439146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4" name="Oval 94">
            <a:extLst>
              <a:ext uri="{FF2B5EF4-FFF2-40B4-BE49-F238E27FC236}">
                <a16:creationId xmlns:a16="http://schemas.microsoft.com/office/drawing/2014/main" id="{66D73095-7249-439C-8C71-6BCBCE442636}"/>
              </a:ext>
            </a:extLst>
          </p:cNvPr>
          <p:cNvSpPr>
            <a:spLocks noChangeArrowheads="1"/>
          </p:cNvSpPr>
          <p:nvPr/>
        </p:nvSpPr>
        <p:spPr bwMode="auto">
          <a:xfrm>
            <a:off x="1707416" y="4346427"/>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15" name="AutoShape 95">
            <a:extLst>
              <a:ext uri="{FF2B5EF4-FFF2-40B4-BE49-F238E27FC236}">
                <a16:creationId xmlns:a16="http://schemas.microsoft.com/office/drawing/2014/main" id="{4CA2C9B6-BF01-45FD-BB77-1427345FC2F1}"/>
              </a:ext>
            </a:extLst>
          </p:cNvPr>
          <p:cNvCxnSpPr>
            <a:cxnSpLocks noChangeShapeType="1"/>
          </p:cNvCxnSpPr>
          <p:nvPr/>
        </p:nvCxnSpPr>
        <p:spPr bwMode="auto">
          <a:xfrm>
            <a:off x="2303604" y="4670210"/>
            <a:ext cx="929682" cy="107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 name="AutoShape 96">
            <a:extLst>
              <a:ext uri="{FF2B5EF4-FFF2-40B4-BE49-F238E27FC236}">
                <a16:creationId xmlns:a16="http://schemas.microsoft.com/office/drawing/2014/main" id="{8FC353A2-D5B7-4C38-9D2A-DF29425D68EA}"/>
              </a:ext>
            </a:extLst>
          </p:cNvPr>
          <p:cNvCxnSpPr>
            <a:cxnSpLocks noChangeShapeType="1"/>
            <a:endCxn id="12" idx="0"/>
          </p:cNvCxnSpPr>
          <p:nvPr/>
        </p:nvCxnSpPr>
        <p:spPr bwMode="auto">
          <a:xfrm>
            <a:off x="3563947" y="4969757"/>
            <a:ext cx="0" cy="899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 name="AutoShape 97">
            <a:extLst>
              <a:ext uri="{FF2B5EF4-FFF2-40B4-BE49-F238E27FC236}">
                <a16:creationId xmlns:a16="http://schemas.microsoft.com/office/drawing/2014/main" id="{20F5BA2E-8DCD-4E45-8E81-09F189467451}"/>
              </a:ext>
            </a:extLst>
          </p:cNvPr>
          <p:cNvCxnSpPr>
            <a:cxnSpLocks noChangeShapeType="1"/>
            <a:stCxn id="12" idx="0"/>
            <a:endCxn id="14" idx="5"/>
          </p:cNvCxnSpPr>
          <p:nvPr/>
        </p:nvCxnSpPr>
        <p:spPr bwMode="auto">
          <a:xfrm flipH="1" flipV="1">
            <a:off x="2216294" y="4826932"/>
            <a:ext cx="1347653" cy="10418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98">
            <a:extLst>
              <a:ext uri="{FF2B5EF4-FFF2-40B4-BE49-F238E27FC236}">
                <a16:creationId xmlns:a16="http://schemas.microsoft.com/office/drawing/2014/main" id="{B4C8273A-F81A-4460-9932-BBFB4E485367}"/>
              </a:ext>
            </a:extLst>
          </p:cNvPr>
          <p:cNvCxnSpPr>
            <a:cxnSpLocks noChangeShapeType="1"/>
            <a:stCxn id="12" idx="2"/>
            <a:endCxn id="10" idx="6"/>
          </p:cNvCxnSpPr>
          <p:nvPr/>
        </p:nvCxnSpPr>
        <p:spPr bwMode="auto">
          <a:xfrm flipH="1" flipV="1">
            <a:off x="2216294" y="6140971"/>
            <a:ext cx="1049559" cy="93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1156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07501" y="956618"/>
            <a:ext cx="9041363" cy="517064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(A[1 .. n, 1 .. n])</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//Implements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for computing the transitive closure</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The adjacency matrix A of a digraph with n vertices</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transitive closure of the digraph</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k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ith</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row</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jth</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column</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and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 j]    	     </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will be assigned 1 depending on</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 either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 1 or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k] and R</a:t>
            </a:r>
            <a:r>
              <a:rPr lang="en-US" sz="2200" baseline="30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[k, j]] = 1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180142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7309C3FC-AA45-432F-9CCE-69F3D36FC4F0}"/>
              </a:ext>
            </a:extLst>
          </p:cNvPr>
          <p:cNvSpPr txBox="1"/>
          <p:nvPr/>
        </p:nvSpPr>
        <p:spPr>
          <a:xfrm>
            <a:off x="722494" y="3079515"/>
            <a:ext cx="9864642" cy="520698"/>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TextBox 5">
            <a:extLst>
              <a:ext uri="{FF2B5EF4-FFF2-40B4-BE49-F238E27FC236}">
                <a16:creationId xmlns:a16="http://schemas.microsoft.com/office/drawing/2014/main" id="{E6B14181-EF5F-4908-9046-AB34985106F8}"/>
              </a:ext>
            </a:extLst>
          </p:cNvPr>
          <p:cNvSpPr txBox="1"/>
          <p:nvPr/>
        </p:nvSpPr>
        <p:spPr>
          <a:xfrm>
            <a:off x="772255" y="1616266"/>
            <a:ext cx="9864642" cy="520698"/>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Rectangle 1"/>
          <p:cNvSpPr/>
          <p:nvPr/>
        </p:nvSpPr>
        <p:spPr>
          <a:xfrm>
            <a:off x="1604864" y="487167"/>
            <a:ext cx="9032033" cy="5617692"/>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Several observations need to be made about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a:t>
            </a:r>
          </a:p>
          <a:p>
            <a:pPr marL="457200" marR="0" lvl="0" indent="-457200">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is remarkably</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succinct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457200" marR="0" lvl="0" indent="-457200">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Its time efficiency is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ϴ(n</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marR="0" lvl="0" indent="-457200">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sparse graphs represented by their adjacency lists, the traversal-based algorithm has a better asymptotic efficiency than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(why?)  For n vertices, the time efficiency for using DFS is n*</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ϴ(|E|+|V|).</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lvl="0" indent="-457200">
              <a:lnSpc>
                <a:spcPct val="150000"/>
              </a:lnSpc>
              <a:spcBef>
                <a:spcPts val="0"/>
              </a:spcBef>
              <a:spcAft>
                <a:spcPts val="0"/>
              </a:spcAft>
              <a:buFont typeface="Symbol" panose="05050102010706020507" pitchFamily="18" charset="2"/>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Speed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up</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 implementation of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for some inputs by restructuring its innermost loop. </a:t>
            </a:r>
          </a:p>
          <a:p>
            <a:pPr marL="457200" marR="0" lvl="0" indent="-457200">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algorithm could run faster if treat matrix rows as bit strings and employ the bitwise or operation available in most modern computer languages.</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Image result for smiley face images">
            <a:extLst>
              <a:ext uri="{FF2B5EF4-FFF2-40B4-BE49-F238E27FC236}">
                <a16:creationId xmlns:a16="http://schemas.microsoft.com/office/drawing/2014/main" id="{A99B7B45-273D-43DD-9270-3DA7A3A404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311" y="1451165"/>
            <a:ext cx="586105" cy="425450"/>
          </a:xfrm>
          <a:prstGeom prst="rect">
            <a:avLst/>
          </a:prstGeom>
          <a:noFill/>
        </p:spPr>
      </p:pic>
    </p:spTree>
    <p:extLst>
      <p:ext uri="{BB962C8B-B14F-4D97-AF65-F5344CB8AC3E}">
        <p14:creationId xmlns:p14="http://schemas.microsoft.com/office/powerpoint/2010/main" val="30354711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6286075B-7562-476A-A8CB-EA078208066F}"/>
              </a:ext>
            </a:extLst>
          </p:cNvPr>
          <p:cNvSpPr txBox="1"/>
          <p:nvPr/>
        </p:nvSpPr>
        <p:spPr>
          <a:xfrm>
            <a:off x="1058072" y="3425619"/>
            <a:ext cx="10108692" cy="869290"/>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Rectangle 1"/>
          <p:cNvSpPr/>
          <p:nvPr/>
        </p:nvSpPr>
        <p:spPr>
          <a:xfrm>
            <a:off x="1530221" y="1216987"/>
            <a:ext cx="9144000" cy="5109860"/>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space efficiency of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a:t>
            </a:r>
          </a:p>
          <a:p>
            <a:pPr marL="800100" lvl="1"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is similar to that of computing a Fibonacci number and computing a binomial coefficient, and some other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dyanamic</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programming algorithms.</a:t>
            </a:r>
          </a:p>
          <a:p>
            <a:pPr marL="800100" lvl="1"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is unnecessary to use separate matrices for recording intermediate results of the algorithm.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 goodness</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of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algorithm:</a:t>
            </a:r>
          </a:p>
          <a:p>
            <a:pPr marL="800100" lvl="1"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underlying idea of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can be applied to the more general problem of finding lengths of shortest paths in weighted graphs. </a:t>
            </a:r>
          </a:p>
        </p:txBody>
      </p:sp>
      <p:pic>
        <p:nvPicPr>
          <p:cNvPr id="3" name="Picture 2" descr="Image result for smiley face images">
            <a:extLst>
              <a:ext uri="{FF2B5EF4-FFF2-40B4-BE49-F238E27FC236}">
                <a16:creationId xmlns:a16="http://schemas.microsoft.com/office/drawing/2014/main" id="{21F2D3CF-C98A-4A9D-B961-29CE9AC3D7C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020" y="1686296"/>
            <a:ext cx="586105" cy="425450"/>
          </a:xfrm>
          <a:prstGeom prst="rect">
            <a:avLst/>
          </a:prstGeom>
          <a:noFill/>
        </p:spPr>
      </p:pic>
    </p:spTree>
    <p:extLst>
      <p:ext uri="{BB962C8B-B14F-4D97-AF65-F5344CB8AC3E}">
        <p14:creationId xmlns:p14="http://schemas.microsoft.com/office/powerpoint/2010/main" val="12439016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2A6896-6D32-4819-AD7B-E03A77E046A5}"/>
              </a:ext>
            </a:extLst>
          </p:cNvPr>
          <p:cNvSpPr/>
          <p:nvPr/>
        </p:nvSpPr>
        <p:spPr>
          <a:xfrm>
            <a:off x="3316008" y="3244334"/>
            <a:ext cx="6769995" cy="1077218"/>
          </a:xfrm>
          <a:prstGeom prst="rect">
            <a:avLst/>
          </a:prstGeom>
        </p:spPr>
        <p:txBody>
          <a:bodyPr wrap="none">
            <a:spAutoFit/>
          </a:bodyPr>
          <a:lstStyle/>
          <a:p>
            <a:r>
              <a:rPr lang="en-US" sz="3200" dirty="0">
                <a:solidFill>
                  <a:srgbClr val="000000"/>
                </a:solidFill>
                <a:ea typeface="Microsoft YaHei" panose="020B0503020204020204" pitchFamily="34" charset="-122"/>
                <a:cs typeface="Times New Roman" panose="02020603050405020304" pitchFamily="18" charset="0"/>
              </a:rPr>
              <a:t>Floyd’s Algorithm </a:t>
            </a:r>
            <a:r>
              <a:rPr lang="en-US" sz="3200">
                <a:solidFill>
                  <a:srgbClr val="000000"/>
                </a:solidFill>
                <a:ea typeface="Microsoft YaHei" panose="020B0503020204020204" pitchFamily="34" charset="-122"/>
                <a:cs typeface="Times New Roman" panose="02020603050405020304" pitchFamily="18" charset="0"/>
              </a:rPr>
              <a:t>: Chapter 06_04</a:t>
            </a:r>
            <a:endParaRPr lang="en-US" sz="3200" dirty="0">
              <a:solidFill>
                <a:srgbClr val="000000"/>
              </a:solidFill>
              <a:ea typeface="Microsoft YaHei" panose="020B0503020204020204" pitchFamily="34" charset="-122"/>
              <a:cs typeface="Times New Roman" panose="02020603050405020304" pitchFamily="18" charset="0"/>
            </a:endParaRPr>
          </a:p>
          <a:p>
            <a:r>
              <a:rPr lang="en-US" sz="3200" dirty="0">
                <a:solidFill>
                  <a:srgbClr val="000000"/>
                </a:solidFill>
                <a:ea typeface="Microsoft YaHei" panose="020B0503020204020204" pitchFamily="34" charset="-122"/>
                <a:cs typeface="Times New Roman" panose="02020603050405020304" pitchFamily="18" charset="0"/>
              </a:rPr>
              <a:t>for the All-Pairs Shortest-Paths Problem</a:t>
            </a:r>
          </a:p>
        </p:txBody>
      </p:sp>
    </p:spTree>
    <p:extLst>
      <p:ext uri="{BB962C8B-B14F-4D97-AF65-F5344CB8AC3E}">
        <p14:creationId xmlns:p14="http://schemas.microsoft.com/office/powerpoint/2010/main" val="9071289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6203" y="708583"/>
            <a:ext cx="9097347" cy="5663089"/>
          </a:xfrm>
          <a:prstGeom prst="rect">
            <a:avLst/>
          </a:prstGeom>
        </p:spPr>
        <p:txBody>
          <a:bodyPr wrap="square">
            <a:spAutoFit/>
          </a:bodyPr>
          <a:lstStyle/>
          <a:p>
            <a:r>
              <a:rPr lang="en-US" sz="3200" dirty="0">
                <a:solidFill>
                  <a:srgbClr val="000000"/>
                </a:solidFill>
                <a:ea typeface="Microsoft YaHei" panose="020B0503020204020204" pitchFamily="34" charset="-122"/>
                <a:cs typeface="Times New Roman" panose="02020603050405020304" pitchFamily="18" charset="0"/>
              </a:rPr>
              <a:t>Floyd’s Algorithm </a:t>
            </a:r>
            <a:r>
              <a:rPr lang="en-US" sz="2800" dirty="0">
                <a:solidFill>
                  <a:srgbClr val="000000"/>
                </a:solidFill>
                <a:ea typeface="Microsoft YaHei" panose="020B0503020204020204" pitchFamily="34" charset="-122"/>
                <a:cs typeface="Times New Roman" panose="02020603050405020304" pitchFamily="18" charset="0"/>
              </a:rPr>
              <a:t>for the All-Pairs Shortest-Paths Problem</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a weighted connected graph (undirected or directed), the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all-pairs shortest-paths problem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asks to find the distances – i.e., the lengths of the shortest paths – from each vertex to all other vertices.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is one of several variations of the problem involving shortest paths in graphs.</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is important applications to communications, transportation networks, and operations research.  Among recent applications of all-pairs shortest-path problem is precomputing distances for motion planning in computer games.</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 use the distance matrix: the element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and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column to indicate the length of the shortest path from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vertex to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vertex.  Figure 8.14 is an example.</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Image result for smiley face images">
            <a:extLst>
              <a:ext uri="{FF2B5EF4-FFF2-40B4-BE49-F238E27FC236}">
                <a16:creationId xmlns:a16="http://schemas.microsoft.com/office/drawing/2014/main" id="{82F766E9-6A2F-440B-9545-7CF322F5BED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55271">
            <a:off x="890546" y="1812896"/>
            <a:ext cx="460579" cy="298849"/>
          </a:xfrm>
          <a:prstGeom prst="rect">
            <a:avLst/>
          </a:prstGeom>
          <a:noFill/>
        </p:spPr>
      </p:pic>
    </p:spTree>
    <p:extLst>
      <p:ext uri="{BB962C8B-B14F-4D97-AF65-F5344CB8AC3E}">
        <p14:creationId xmlns:p14="http://schemas.microsoft.com/office/powerpoint/2010/main" val="37189199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81"/>
          <p:cNvCxnSpPr>
            <a:cxnSpLocks noChangeShapeType="1"/>
            <a:stCxn id="46" idx="6"/>
          </p:cNvCxnSpPr>
          <p:nvPr/>
        </p:nvCxnSpPr>
        <p:spPr bwMode="auto">
          <a:xfrm>
            <a:off x="3068507" y="4548969"/>
            <a:ext cx="1019759" cy="938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 name="AutoShape 283"/>
          <p:cNvCxnSpPr>
            <a:cxnSpLocks noChangeShapeType="1"/>
            <a:endCxn id="45" idx="5"/>
          </p:cNvCxnSpPr>
          <p:nvPr/>
        </p:nvCxnSpPr>
        <p:spPr bwMode="auto">
          <a:xfrm flipH="1" flipV="1">
            <a:off x="2968011" y="3002653"/>
            <a:ext cx="1359060" cy="1692602"/>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AutoShape 284"/>
          <p:cNvCxnSpPr>
            <a:cxnSpLocks noChangeShapeType="1"/>
            <a:endCxn id="45" idx="6"/>
          </p:cNvCxnSpPr>
          <p:nvPr/>
        </p:nvCxnSpPr>
        <p:spPr bwMode="auto">
          <a:xfrm flipH="1">
            <a:off x="3077838" y="2769532"/>
            <a:ext cx="1017786" cy="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AutoShape 289"/>
          <p:cNvCxnSpPr>
            <a:cxnSpLocks noChangeShapeType="1"/>
            <a:stCxn id="45" idx="4"/>
          </p:cNvCxnSpPr>
          <p:nvPr/>
        </p:nvCxnSpPr>
        <p:spPr bwMode="auto">
          <a:xfrm flipH="1">
            <a:off x="2698490" y="3099214"/>
            <a:ext cx="4374"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 name="AutoShape 290"/>
          <p:cNvCxnSpPr>
            <a:cxnSpLocks noChangeShapeType="1"/>
            <a:endCxn id="47" idx="3"/>
          </p:cNvCxnSpPr>
          <p:nvPr/>
        </p:nvCxnSpPr>
        <p:spPr bwMode="auto">
          <a:xfrm flipV="1">
            <a:off x="2845351" y="3006740"/>
            <a:ext cx="1352742" cy="144347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5" name="Oval 280"/>
          <p:cNvSpPr>
            <a:spLocks noChangeArrowheads="1"/>
          </p:cNvSpPr>
          <p:nvPr/>
        </p:nvSpPr>
        <p:spPr bwMode="auto">
          <a:xfrm>
            <a:off x="2327890" y="2439851"/>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a:ln>
                <a:noFill/>
              </a:ln>
              <a:solidFill>
                <a:schemeClr val="tx1"/>
              </a:solidFill>
              <a:effectLst/>
              <a:latin typeface="Times New Roman" panose="02020603050405020304" pitchFamily="18" charset="0"/>
              <a:cs typeface="Times New Roman" panose="02020603050405020304" pitchFamily="18" charset="0"/>
            </a:endParaRPr>
          </a:p>
        </p:txBody>
      </p:sp>
      <p:sp>
        <p:nvSpPr>
          <p:cNvPr id="46" name="Oval 280"/>
          <p:cNvSpPr>
            <a:spLocks noChangeArrowheads="1"/>
          </p:cNvSpPr>
          <p:nvPr/>
        </p:nvSpPr>
        <p:spPr bwMode="auto">
          <a:xfrm>
            <a:off x="2318559" y="4219287"/>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Oval 280"/>
          <p:cNvSpPr>
            <a:spLocks noChangeArrowheads="1"/>
          </p:cNvSpPr>
          <p:nvPr/>
        </p:nvSpPr>
        <p:spPr bwMode="auto">
          <a:xfrm>
            <a:off x="4088266" y="2443938"/>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8" name="Oval 280"/>
          <p:cNvSpPr>
            <a:spLocks noChangeArrowheads="1"/>
          </p:cNvSpPr>
          <p:nvPr/>
        </p:nvSpPr>
        <p:spPr bwMode="auto">
          <a:xfrm>
            <a:off x="4088266" y="4223022"/>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4" name="Rectangle 53"/>
          <p:cNvSpPr/>
          <p:nvPr/>
        </p:nvSpPr>
        <p:spPr>
          <a:xfrm>
            <a:off x="2327890" y="5206672"/>
            <a:ext cx="1808508" cy="430887"/>
          </a:xfrm>
          <a:prstGeom prst="rect">
            <a:avLst/>
          </a:prstGeom>
        </p:spPr>
        <p:txBody>
          <a:bodyPr wrap="none">
            <a:spAutoFit/>
          </a:bodyPr>
          <a:lstStyle/>
          <a:p>
            <a:pPr marL="342900" marR="0" lvl="0" indent="-342900">
              <a:spcBef>
                <a:spcPts val="0"/>
              </a:spcBef>
              <a:spcAft>
                <a:spcPts val="0"/>
              </a:spcAft>
              <a:buFont typeface="+mj-lt"/>
              <a:buAutoNum type="alphaLcParenBoth"/>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Digraph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6" name="Rectangle 55"/>
          <p:cNvSpPr/>
          <p:nvPr/>
        </p:nvSpPr>
        <p:spPr>
          <a:xfrm>
            <a:off x="2399223" y="3298370"/>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57" name="Rectangle 56"/>
          <p:cNvSpPr/>
          <p:nvPr/>
        </p:nvSpPr>
        <p:spPr>
          <a:xfrm>
            <a:off x="3378448" y="2306948"/>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58" name="Rectangle 57"/>
          <p:cNvSpPr/>
          <p:nvPr/>
        </p:nvSpPr>
        <p:spPr>
          <a:xfrm>
            <a:off x="3318083" y="4555998"/>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p:sp>
        <p:nvSpPr>
          <p:cNvPr id="59" name="Rectangle 58"/>
          <p:cNvSpPr/>
          <p:nvPr/>
        </p:nvSpPr>
        <p:spPr>
          <a:xfrm>
            <a:off x="5098694" y="878995"/>
            <a:ext cx="5993169" cy="2123658"/>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b        c        d</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  =       b	     2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0" name="Rectangle 59"/>
          <p:cNvSpPr/>
          <p:nvPr/>
        </p:nvSpPr>
        <p:spPr>
          <a:xfrm>
            <a:off x="5084823" y="3486885"/>
            <a:ext cx="6096000" cy="1785104"/>
          </a:xfrm>
          <a:prstGeom prst="rect">
            <a:avLst/>
          </a:prstGeom>
        </p:spPr>
        <p:txBody>
          <a:bodyPr>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b        c        d</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0       10       3        4</a:t>
            </a:r>
          </a:p>
          <a:p>
            <a:pPr indent="457200"/>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  =         b	      2	   0        5        6</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7</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	      6	  16	9        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1" name="AutoShape 288"/>
          <p:cNvSpPr>
            <a:spLocks/>
          </p:cNvSpPr>
          <p:nvPr/>
        </p:nvSpPr>
        <p:spPr bwMode="auto">
          <a:xfrm>
            <a:off x="9726859" y="168975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2" name="AutoShape 288"/>
          <p:cNvSpPr>
            <a:spLocks/>
          </p:cNvSpPr>
          <p:nvPr/>
        </p:nvSpPr>
        <p:spPr bwMode="auto">
          <a:xfrm>
            <a:off x="9726859" y="3867738"/>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3" name="AutoShape 288"/>
          <p:cNvSpPr>
            <a:spLocks/>
          </p:cNvSpPr>
          <p:nvPr/>
        </p:nvSpPr>
        <p:spPr bwMode="auto">
          <a:xfrm flipH="1">
            <a:off x="7159688" y="168975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4" name="AutoShape 288"/>
          <p:cNvSpPr>
            <a:spLocks/>
          </p:cNvSpPr>
          <p:nvPr/>
        </p:nvSpPr>
        <p:spPr bwMode="auto">
          <a:xfrm flipH="1">
            <a:off x="7190789" y="3867738"/>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5" name="Rectangle 64"/>
          <p:cNvSpPr/>
          <p:nvPr/>
        </p:nvSpPr>
        <p:spPr>
          <a:xfrm>
            <a:off x="7190789" y="300265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6" name="Rectangle 65"/>
          <p:cNvSpPr/>
          <p:nvPr/>
        </p:nvSpPr>
        <p:spPr>
          <a:xfrm>
            <a:off x="2327890" y="5271989"/>
            <a:ext cx="8551604" cy="769441"/>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Its distance matrix</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8.14  (a)  Digraph.  (b) Its weight matrix.  (c) Its distance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879627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lnSpcReduction="10000"/>
          </a:bodyPr>
          <a:lstStyle/>
          <a:p>
            <a:r>
              <a:rPr lang="en-US" sz="3800" dirty="0"/>
              <a:t>Chapter 06.04</a:t>
            </a:r>
          </a:p>
          <a:p>
            <a:r>
              <a:rPr lang="en-US" sz="3200" dirty="0"/>
              <a:t>Dynamic Programming</a:t>
            </a:r>
          </a:p>
          <a:p>
            <a:r>
              <a:rPr lang="en-US" sz="2800" dirty="0">
                <a:solidFill>
                  <a:srgbClr val="000000"/>
                </a:solidFill>
                <a:ea typeface="Microsoft YaHei" panose="020B0503020204020204" pitchFamily="34" charset="-122"/>
                <a:cs typeface="Times New Roman" panose="02020603050405020304" pitchFamily="18" charset="0"/>
              </a:rPr>
              <a:t>Floyd’s Algorithm for Shortest-Paths </a:t>
            </a:r>
            <a:endParaRPr lang="en-US" sz="2800" dirty="0"/>
          </a:p>
        </p:txBody>
      </p:sp>
    </p:spTree>
    <p:extLst>
      <p:ext uri="{BB962C8B-B14F-4D97-AF65-F5344CB8AC3E}">
        <p14:creationId xmlns:p14="http://schemas.microsoft.com/office/powerpoint/2010/main" val="305081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376" y="2669268"/>
            <a:ext cx="586105" cy="425450"/>
          </a:xfrm>
          <a:prstGeom prst="rect">
            <a:avLst/>
          </a:prstGeom>
          <a:noFill/>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96B421-2218-4916-A2A0-B03344CB5986}"/>
                  </a:ext>
                </a:extLst>
              </p:cNvPr>
              <p:cNvSpPr txBox="1"/>
              <p:nvPr/>
            </p:nvSpPr>
            <p:spPr>
              <a:xfrm>
                <a:off x="1486799" y="982755"/>
                <a:ext cx="10095600" cy="588404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Binomial Coefficients</a:t>
                </a:r>
              </a:p>
              <a:p>
                <a:endParaRPr lang="en-US" sz="2400" dirty="0">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Two properties of binomial coefficients:</a:t>
                </a:r>
              </a:p>
              <a:p>
                <a:pPr marL="800100" lvl="1" indent="-342900">
                  <a:spcAft>
                    <a:spcPts val="600"/>
                  </a:spcAft>
                  <a:buFont typeface="Arial" panose="020B0604020202020204" pitchFamily="34" charset="0"/>
                  <a:buChar char="•"/>
                </a:pPr>
                <a14:m>
                  <m:oMath xmlns:m="http://schemas.openxmlformats.org/officeDocument/2006/math">
                    <m:d>
                      <m:dPr>
                        <m:ctrlPr>
                          <a:rPr lang="en-US" sz="2200" i="1" smtClean="0">
                            <a:solidFill>
                              <a:srgbClr val="3333FF"/>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200" i="1" smtClean="0">
                                <a:solidFill>
                                  <a:srgbClr val="3333FF"/>
                                </a:solidFill>
                                <a:latin typeface="Cambria Math" panose="02040503050406030204" pitchFamily="18" charset="0"/>
                                <a:cs typeface="Times New Roman" panose="02020603050405020304" pitchFamily="18" charset="0"/>
                              </a:rPr>
                            </m:ctrlPr>
                          </m:mPr>
                          <m:mr>
                            <m:e>
                              <m:r>
                                <m:rPr>
                                  <m:brk m:alnAt="7"/>
                                </m:rPr>
                                <a:rPr lang="en-US" sz="2200" b="0" i="1" smtClean="0">
                                  <a:solidFill>
                                    <a:srgbClr val="3333FF"/>
                                  </a:solidFill>
                                  <a:latin typeface="Cambria Math" panose="02040503050406030204" pitchFamily="18" charset="0"/>
                                  <a:cs typeface="Times New Roman" panose="02020603050405020304" pitchFamily="18" charset="0"/>
                                </a:rPr>
                                <m:t>𝑛</m:t>
                              </m:r>
                            </m:e>
                          </m:mr>
                          <m:mr>
                            <m:e>
                              <m:r>
                                <a:rPr lang="en-US" sz="2200" b="0" i="1" smtClean="0">
                                  <a:solidFill>
                                    <a:srgbClr val="3333FF"/>
                                  </a:solidFill>
                                  <a:latin typeface="Cambria Math" panose="02040503050406030204" pitchFamily="18" charset="0"/>
                                  <a:cs typeface="Times New Roman" panose="02020603050405020304" pitchFamily="18" charset="0"/>
                                </a:rPr>
                                <m:t>𝑘</m:t>
                              </m:r>
                            </m:e>
                          </m:mr>
                        </m:m>
                      </m:e>
                    </m:d>
                  </m:oMath>
                </a14:m>
                <a:r>
                  <a:rPr lang="en-US" sz="2200" dirty="0">
                    <a:solidFill>
                      <a:srgbClr val="3333FF"/>
                    </a:solidFill>
                    <a:latin typeface="Times New Roman" panose="02020603050405020304" pitchFamily="18" charset="0"/>
                    <a:cs typeface="Times New Roman" panose="02020603050405020304" pitchFamily="18" charset="0"/>
                  </a:rPr>
                  <a:t> = </a:t>
                </a:r>
                <a14:m>
                  <m:oMath xmlns:m="http://schemas.openxmlformats.org/officeDocument/2006/math">
                    <m:d>
                      <m:dPr>
                        <m:ctrlPr>
                          <a:rPr lang="en-US" sz="2200" i="1">
                            <a:solidFill>
                              <a:srgbClr val="3333FF"/>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200" i="1">
                                <a:solidFill>
                                  <a:srgbClr val="3333FF"/>
                                </a:solidFill>
                                <a:latin typeface="Cambria Math" panose="02040503050406030204" pitchFamily="18" charset="0"/>
                                <a:cs typeface="Times New Roman" panose="02020603050405020304" pitchFamily="18" charset="0"/>
                              </a:rPr>
                            </m:ctrlPr>
                          </m:mPr>
                          <m:mr>
                            <m:e>
                              <m:r>
                                <a:rPr lang="en-US" sz="2200" i="1">
                                  <a:solidFill>
                                    <a:srgbClr val="3333FF"/>
                                  </a:solidFill>
                                  <a:latin typeface="Cambria Math" panose="02040503050406030204" pitchFamily="18" charset="0"/>
                                  <a:cs typeface="Times New Roman" panose="02020603050405020304" pitchFamily="18" charset="0"/>
                                </a:rPr>
                                <m:t>𝑛</m:t>
                              </m:r>
                              <m:r>
                                <a:rPr lang="en-US" sz="2200" i="1">
                                  <a:solidFill>
                                    <a:srgbClr val="3333FF"/>
                                  </a:solidFill>
                                  <a:latin typeface="Cambria Math" panose="02040503050406030204" pitchFamily="18" charset="0"/>
                                  <a:cs typeface="Times New Roman" panose="02020603050405020304" pitchFamily="18" charset="0"/>
                                </a:rPr>
                                <m:t>−1</m:t>
                              </m:r>
                            </m:e>
                          </m:mr>
                          <m:mr>
                            <m:e>
                              <m:r>
                                <a:rPr lang="en-US" sz="2200" i="1">
                                  <a:solidFill>
                                    <a:srgbClr val="3333FF"/>
                                  </a:solidFill>
                                  <a:latin typeface="Cambria Math" panose="02040503050406030204" pitchFamily="18" charset="0"/>
                                  <a:cs typeface="Times New Roman" panose="02020603050405020304" pitchFamily="18" charset="0"/>
                                </a:rPr>
                                <m:t>𝑘</m:t>
                              </m:r>
                              <m:r>
                                <a:rPr lang="en-US" sz="2200" b="0" i="1" smtClean="0">
                                  <a:solidFill>
                                    <a:srgbClr val="3333FF"/>
                                  </a:solidFill>
                                  <a:latin typeface="Cambria Math" panose="02040503050406030204" pitchFamily="18" charset="0"/>
                                  <a:cs typeface="Times New Roman" panose="02020603050405020304" pitchFamily="18" charset="0"/>
                                </a:rPr>
                                <m:t>−1</m:t>
                              </m:r>
                            </m:e>
                          </m:mr>
                        </m:m>
                      </m:e>
                    </m:d>
                  </m:oMath>
                </a14:m>
                <a:r>
                  <a:rPr lang="en-US" sz="2200" dirty="0">
                    <a:solidFill>
                      <a:srgbClr val="3333FF"/>
                    </a:solidFill>
                    <a:latin typeface="Times New Roman" panose="02020603050405020304" pitchFamily="18" charset="0"/>
                    <a:cs typeface="Times New Roman" panose="02020603050405020304" pitchFamily="18" charset="0"/>
                  </a:rPr>
                  <a:t> + </a:t>
                </a:r>
                <a14:m>
                  <m:oMath xmlns:m="http://schemas.openxmlformats.org/officeDocument/2006/math">
                    <m:d>
                      <m:dPr>
                        <m:ctrlPr>
                          <a:rPr lang="en-US" sz="2200" i="1">
                            <a:solidFill>
                              <a:srgbClr val="3333FF"/>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200" i="1">
                                <a:solidFill>
                                  <a:srgbClr val="3333FF"/>
                                </a:solidFill>
                                <a:latin typeface="Cambria Math" panose="02040503050406030204" pitchFamily="18" charset="0"/>
                                <a:cs typeface="Times New Roman" panose="02020603050405020304" pitchFamily="18" charset="0"/>
                              </a:rPr>
                            </m:ctrlPr>
                          </m:mPr>
                          <m:mr>
                            <m:e>
                              <m:r>
                                <a:rPr lang="en-US" sz="2200" i="1">
                                  <a:solidFill>
                                    <a:srgbClr val="3333FF"/>
                                  </a:solidFill>
                                  <a:latin typeface="Cambria Math" panose="02040503050406030204" pitchFamily="18" charset="0"/>
                                  <a:cs typeface="Times New Roman" panose="02020603050405020304" pitchFamily="18" charset="0"/>
                                </a:rPr>
                                <m:t>𝑛</m:t>
                              </m:r>
                              <m:r>
                                <a:rPr lang="en-US" sz="2200" i="1">
                                  <a:solidFill>
                                    <a:srgbClr val="3333FF"/>
                                  </a:solidFill>
                                  <a:latin typeface="Cambria Math" panose="02040503050406030204" pitchFamily="18" charset="0"/>
                                  <a:cs typeface="Times New Roman" panose="02020603050405020304" pitchFamily="18" charset="0"/>
                                </a:rPr>
                                <m:t>−1</m:t>
                              </m:r>
                            </m:e>
                          </m:mr>
                          <m:mr>
                            <m:e>
                              <m:r>
                                <a:rPr lang="en-US" sz="2200" i="1">
                                  <a:solidFill>
                                    <a:srgbClr val="3333FF"/>
                                  </a:solidFill>
                                  <a:latin typeface="Cambria Math" panose="02040503050406030204" pitchFamily="18" charset="0"/>
                                  <a:cs typeface="Times New Roman" panose="02020603050405020304" pitchFamily="18" charset="0"/>
                                </a:rPr>
                                <m:t>𝑘</m:t>
                              </m:r>
                            </m:e>
                          </m:mr>
                        </m:m>
                      </m:e>
                    </m:d>
                    <m:r>
                      <a:rPr lang="en-US" sz="2200" b="0" i="0" smtClean="0">
                        <a:solidFill>
                          <a:srgbClr val="3333FF"/>
                        </a:solidFill>
                        <a:latin typeface="Cambria Math" panose="02040503050406030204" pitchFamily="18" charset="0"/>
                        <a:cs typeface="Times New Roman" panose="02020603050405020304" pitchFamily="18" charset="0"/>
                      </a:rPr>
                      <m:t>,</m:t>
                    </m:r>
                  </m:oMath>
                </a14:m>
                <a:r>
                  <a:rPr lang="en-US" sz="2200" dirty="0">
                    <a:solidFill>
                      <a:srgbClr val="3333FF"/>
                    </a:solidFill>
                    <a:latin typeface="Times New Roman" panose="02020603050405020304" pitchFamily="18" charset="0"/>
                    <a:cs typeface="Times New Roman" panose="02020603050405020304" pitchFamily="18" charset="0"/>
                  </a:rPr>
                  <a:t> for n &gt; k &gt; 0.</a:t>
                </a:r>
              </a:p>
              <a:p>
                <a:pPr lvl="1">
                  <a:spcAft>
                    <a:spcPts val="600"/>
                  </a:spcAft>
                </a:pPr>
                <a:r>
                  <a:rPr lang="en-US" sz="2200" dirty="0">
                    <a:latin typeface="Times New Roman" panose="02020603050405020304" pitchFamily="18" charset="0"/>
                    <a:cs typeface="Times New Roman" panose="02020603050405020304" pitchFamily="18" charset="0"/>
                  </a:rPr>
                  <a:t>	We write C(n, k) = C(n-1, k-1) + C(n-1, k), for n &gt; k &gt; 0.  </a:t>
                </a:r>
              </a:p>
              <a:p>
                <a:pPr marL="800100" lvl="1" indent="-342900">
                  <a:spcAft>
                    <a:spcPts val="600"/>
                  </a:spcAft>
                  <a:buFont typeface="Arial" panose="020B0604020202020204" pitchFamily="34" charset="0"/>
                  <a:buChar char="•"/>
                </a:pPr>
                <a14:m>
                  <m:oMath xmlns:m="http://schemas.openxmlformats.org/officeDocument/2006/math">
                    <m:d>
                      <m:dPr>
                        <m:ctrlPr>
                          <a:rPr lang="en-US" sz="2200" i="1" smtClean="0">
                            <a:solidFill>
                              <a:srgbClr val="3333FF"/>
                            </a:solidFill>
                            <a:latin typeface="Cambria Math" panose="02040503050406030204" pitchFamily="18" charset="0"/>
                            <a:cs typeface="Times New Roman" panose="02020603050405020304" pitchFamily="18" charset="0"/>
                          </a:rPr>
                        </m:ctrlPr>
                      </m:dPr>
                      <m:e>
                        <m:f>
                          <m:fPr>
                            <m:ctrlPr>
                              <a:rPr lang="en-US" sz="2200" i="1">
                                <a:solidFill>
                                  <a:srgbClr val="3333FF"/>
                                </a:solidFill>
                                <a:latin typeface="Cambria Math" panose="02040503050406030204" pitchFamily="18" charset="0"/>
                                <a:cs typeface="Times New Roman" panose="02020603050405020304" pitchFamily="18" charset="0"/>
                              </a:rPr>
                            </m:ctrlPr>
                          </m:fPr>
                          <m:num>
                            <m:r>
                              <a:rPr lang="en-US" sz="2200" i="1">
                                <a:solidFill>
                                  <a:srgbClr val="3333FF"/>
                                </a:solidFill>
                                <a:latin typeface="Cambria Math" panose="02040503050406030204" pitchFamily="18" charset="0"/>
                                <a:cs typeface="Times New Roman" panose="02020603050405020304" pitchFamily="18" charset="0"/>
                              </a:rPr>
                              <m:t>𝑛</m:t>
                            </m:r>
                          </m:num>
                          <m:den>
                            <m:r>
                              <a:rPr lang="en-US" sz="2200" b="0" i="1" smtClean="0">
                                <a:solidFill>
                                  <a:srgbClr val="3333FF"/>
                                </a:solidFill>
                                <a:latin typeface="Cambria Math" panose="02040503050406030204" pitchFamily="18" charset="0"/>
                                <a:cs typeface="Times New Roman" panose="02020603050405020304" pitchFamily="18" charset="0"/>
                              </a:rPr>
                              <m:t>0</m:t>
                            </m:r>
                          </m:den>
                        </m:f>
                      </m:e>
                    </m:d>
                  </m:oMath>
                </a14:m>
                <a:r>
                  <a:rPr lang="en-US" sz="2200" dirty="0">
                    <a:solidFill>
                      <a:srgbClr val="3333FF"/>
                    </a:solidFill>
                    <a:latin typeface="Times New Roman" panose="02020603050405020304" pitchFamily="18" charset="0"/>
                    <a:cs typeface="Times New Roman" panose="02020603050405020304" pitchFamily="18" charset="0"/>
                  </a:rPr>
                  <a:t> = </a:t>
                </a:r>
                <a14:m>
                  <m:oMath xmlns:m="http://schemas.openxmlformats.org/officeDocument/2006/math">
                    <m:d>
                      <m:dPr>
                        <m:ctrlPr>
                          <a:rPr lang="en-US" sz="2200" i="1">
                            <a:solidFill>
                              <a:srgbClr val="3333FF"/>
                            </a:solidFill>
                            <a:latin typeface="Cambria Math" panose="02040503050406030204" pitchFamily="18" charset="0"/>
                            <a:cs typeface="Times New Roman" panose="02020603050405020304" pitchFamily="18" charset="0"/>
                          </a:rPr>
                        </m:ctrlPr>
                      </m:dPr>
                      <m:e>
                        <m:f>
                          <m:fPr>
                            <m:ctrlPr>
                              <a:rPr lang="en-US" sz="2200" i="1">
                                <a:solidFill>
                                  <a:srgbClr val="3333FF"/>
                                </a:solidFill>
                                <a:latin typeface="Cambria Math" panose="02040503050406030204" pitchFamily="18" charset="0"/>
                                <a:cs typeface="Times New Roman" panose="02020603050405020304" pitchFamily="18" charset="0"/>
                              </a:rPr>
                            </m:ctrlPr>
                          </m:fPr>
                          <m:num>
                            <m:r>
                              <a:rPr lang="en-US" sz="2200" i="1">
                                <a:solidFill>
                                  <a:srgbClr val="3333FF"/>
                                </a:solidFill>
                                <a:latin typeface="Cambria Math" panose="02040503050406030204" pitchFamily="18" charset="0"/>
                                <a:cs typeface="Times New Roman" panose="02020603050405020304" pitchFamily="18" charset="0"/>
                              </a:rPr>
                              <m:t>𝑛</m:t>
                            </m:r>
                          </m:num>
                          <m:den>
                            <m:r>
                              <a:rPr lang="en-US" sz="2200" b="0" i="1" smtClean="0">
                                <a:solidFill>
                                  <a:srgbClr val="3333FF"/>
                                </a:solidFill>
                                <a:latin typeface="Cambria Math" panose="02040503050406030204" pitchFamily="18" charset="0"/>
                                <a:cs typeface="Times New Roman" panose="02020603050405020304" pitchFamily="18" charset="0"/>
                              </a:rPr>
                              <m:t>𝑛</m:t>
                            </m:r>
                          </m:den>
                        </m:f>
                      </m:e>
                    </m:d>
                  </m:oMath>
                </a14:m>
                <a:r>
                  <a:rPr lang="en-US" sz="2200" dirty="0">
                    <a:solidFill>
                      <a:srgbClr val="3333FF"/>
                    </a:solidFill>
                    <a:latin typeface="Times New Roman" panose="02020603050405020304" pitchFamily="18" charset="0"/>
                    <a:cs typeface="Times New Roman" panose="02020603050405020304" pitchFamily="18" charset="0"/>
                  </a:rPr>
                  <a:t> = 1, for k = 0 or n = k.</a:t>
                </a:r>
              </a:p>
              <a:p>
                <a:pPr marL="800100" lvl="1" indent="-342900">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write C(n, 0) = C(n, n) = 1.</a:t>
                </a:r>
              </a:p>
              <a:p>
                <a:pPr marL="342900" indent="-342900">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Other identity properties of binomial coefficients:</a:t>
                </a:r>
              </a:p>
              <a:p>
                <a:pPr marL="800100" lvl="1" indent="-342900">
                  <a:spcAft>
                    <a:spcPts val="600"/>
                  </a:spcAft>
                  <a:buFont typeface="Arial" panose="020B0604020202020204" pitchFamily="34" charset="0"/>
                  <a:buChar char="•"/>
                </a:pPr>
                <a14:m>
                  <m:oMath xmlns:m="http://schemas.openxmlformats.org/officeDocument/2006/math">
                    <m:d>
                      <m:dPr>
                        <m:ctrlPr>
                          <a:rPr lang="en-US" sz="2200" i="1">
                            <a:solidFill>
                              <a:srgbClr val="3333FF"/>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200" i="1">
                                <a:solidFill>
                                  <a:srgbClr val="3333FF"/>
                                </a:solidFill>
                                <a:latin typeface="Cambria Math" panose="02040503050406030204" pitchFamily="18" charset="0"/>
                                <a:cs typeface="Times New Roman" panose="02020603050405020304" pitchFamily="18" charset="0"/>
                              </a:rPr>
                            </m:ctrlPr>
                          </m:mPr>
                          <m:mr>
                            <m:e>
                              <m:r>
                                <m:rPr>
                                  <m:brk m:alnAt="7"/>
                                </m:rPr>
                                <a:rPr lang="en-US" sz="2200" i="1">
                                  <a:solidFill>
                                    <a:srgbClr val="3333FF"/>
                                  </a:solidFill>
                                  <a:latin typeface="Cambria Math" panose="02040503050406030204" pitchFamily="18" charset="0"/>
                                  <a:cs typeface="Times New Roman" panose="02020603050405020304" pitchFamily="18" charset="0"/>
                                </a:rPr>
                                <m:t>𝑛</m:t>
                              </m:r>
                            </m:e>
                          </m:mr>
                          <m:mr>
                            <m:e>
                              <m:r>
                                <a:rPr lang="en-US" sz="2200" i="1">
                                  <a:solidFill>
                                    <a:srgbClr val="3333FF"/>
                                  </a:solidFill>
                                  <a:latin typeface="Cambria Math" panose="02040503050406030204" pitchFamily="18" charset="0"/>
                                  <a:cs typeface="Times New Roman" panose="02020603050405020304" pitchFamily="18" charset="0"/>
                                </a:rPr>
                                <m:t>𝑘</m:t>
                              </m:r>
                            </m:e>
                          </m:mr>
                        </m:m>
                      </m:e>
                    </m:d>
                  </m:oMath>
                </a14:m>
                <a:r>
                  <a:rPr lang="en-US" sz="22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200" i="1">
                            <a:latin typeface="Cambria Math" panose="02040503050406030204" pitchFamily="18" charset="0"/>
                            <a:cs typeface="Times New Roman" panose="02020603050405020304" pitchFamily="18" charset="0"/>
                          </a:rPr>
                        </m:ctrlPr>
                      </m:fPr>
                      <m:num>
                        <m:r>
                          <a:rPr lang="en-US" sz="2200" i="1">
                            <a:latin typeface="Cambria Math" panose="02040503050406030204" pitchFamily="18" charset="0"/>
                            <a:cs typeface="Times New Roman" panose="02020603050405020304" pitchFamily="18" charset="0"/>
                          </a:rPr>
                          <m:t>𝑛</m:t>
                        </m:r>
                      </m:num>
                      <m:den>
                        <m:r>
                          <a:rPr lang="en-US" sz="2200" i="1">
                            <a:latin typeface="Cambria Math" panose="02040503050406030204" pitchFamily="18" charset="0"/>
                            <a:cs typeface="Times New Roman" panose="02020603050405020304" pitchFamily="18" charset="0"/>
                          </a:rPr>
                          <m:t>𝑘</m:t>
                        </m:r>
                      </m:den>
                    </m:f>
                    <m:d>
                      <m:dPr>
                        <m:ctrlPr>
                          <a:rPr lang="en-US" sz="2200" i="1">
                            <a:solidFill>
                              <a:srgbClr val="3333FF"/>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200" i="1">
                                <a:solidFill>
                                  <a:srgbClr val="3333FF"/>
                                </a:solidFill>
                                <a:latin typeface="Cambria Math" panose="02040503050406030204" pitchFamily="18" charset="0"/>
                                <a:cs typeface="Times New Roman" panose="02020603050405020304" pitchFamily="18" charset="0"/>
                              </a:rPr>
                            </m:ctrlPr>
                          </m:mPr>
                          <m:mr>
                            <m:e>
                              <m:r>
                                <a:rPr lang="en-US" sz="2200" i="1">
                                  <a:solidFill>
                                    <a:srgbClr val="3333FF"/>
                                  </a:solidFill>
                                  <a:latin typeface="Cambria Math" panose="02040503050406030204" pitchFamily="18" charset="0"/>
                                  <a:cs typeface="Times New Roman" panose="02020603050405020304" pitchFamily="18" charset="0"/>
                                </a:rPr>
                                <m:t>𝑛</m:t>
                              </m:r>
                              <m:r>
                                <a:rPr lang="en-US" sz="2200" i="1">
                                  <a:solidFill>
                                    <a:srgbClr val="3333FF"/>
                                  </a:solidFill>
                                  <a:latin typeface="Cambria Math" panose="02040503050406030204" pitchFamily="18" charset="0"/>
                                  <a:cs typeface="Times New Roman" panose="02020603050405020304" pitchFamily="18" charset="0"/>
                                </a:rPr>
                                <m:t>−1</m:t>
                              </m:r>
                            </m:e>
                          </m:mr>
                          <m:mr>
                            <m:e>
                              <m:r>
                                <a:rPr lang="en-US" sz="2200" i="1">
                                  <a:solidFill>
                                    <a:srgbClr val="3333FF"/>
                                  </a:solidFill>
                                  <a:latin typeface="Cambria Math" panose="02040503050406030204" pitchFamily="18" charset="0"/>
                                  <a:cs typeface="Times New Roman" panose="02020603050405020304" pitchFamily="18" charset="0"/>
                                </a:rPr>
                                <m:t>𝑘</m:t>
                              </m:r>
                              <m:r>
                                <a:rPr lang="en-US" sz="2200" i="1">
                                  <a:solidFill>
                                    <a:srgbClr val="3333FF"/>
                                  </a:solidFill>
                                  <a:latin typeface="Cambria Math" panose="02040503050406030204" pitchFamily="18" charset="0"/>
                                  <a:cs typeface="Times New Roman" panose="02020603050405020304" pitchFamily="18" charset="0"/>
                                </a:rPr>
                                <m:t>−1</m:t>
                              </m:r>
                            </m:e>
                          </m:mr>
                        </m:m>
                      </m:e>
                    </m:d>
                  </m:oMath>
                </a14:m>
                <a:r>
                  <a:rPr lang="en-US" sz="2200" dirty="0">
                    <a:latin typeface="Times New Roman" panose="02020603050405020304" pitchFamily="18" charset="0"/>
                    <a:cs typeface="Times New Roman" panose="02020603050405020304" pitchFamily="18" charset="0"/>
                  </a:rPr>
                  <a:t> for n </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cs typeface="Times New Roman" panose="02020603050405020304" pitchFamily="18" charset="0"/>
                  </a:rPr>
                  <a:t> k &gt; 0.</a:t>
                </a:r>
              </a:p>
              <a:p>
                <a:pPr marL="800100" lvl="1" indent="-342900">
                  <a:spcAft>
                    <a:spcPts val="600"/>
                  </a:spcAft>
                  <a:buFont typeface="Arial" panose="020B0604020202020204" pitchFamily="34" charset="0"/>
                  <a:buChar char="•"/>
                </a:pPr>
                <a14:m>
                  <m:oMath xmlns:m="http://schemas.openxmlformats.org/officeDocument/2006/math">
                    <m:d>
                      <m:dPr>
                        <m:ctrlPr>
                          <a:rPr lang="en-US" sz="2200" i="1">
                            <a:solidFill>
                              <a:srgbClr val="3333FF"/>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200" i="1">
                                <a:solidFill>
                                  <a:srgbClr val="3333FF"/>
                                </a:solidFill>
                                <a:latin typeface="Cambria Math" panose="02040503050406030204" pitchFamily="18" charset="0"/>
                                <a:cs typeface="Times New Roman" panose="02020603050405020304" pitchFamily="18" charset="0"/>
                              </a:rPr>
                            </m:ctrlPr>
                          </m:mPr>
                          <m:mr>
                            <m:e>
                              <m:r>
                                <m:rPr>
                                  <m:brk m:alnAt="7"/>
                                </m:rPr>
                                <a:rPr lang="en-US" sz="2200" i="1">
                                  <a:solidFill>
                                    <a:srgbClr val="3333FF"/>
                                  </a:solidFill>
                                  <a:latin typeface="Cambria Math" panose="02040503050406030204" pitchFamily="18" charset="0"/>
                                  <a:cs typeface="Times New Roman" panose="02020603050405020304" pitchFamily="18" charset="0"/>
                                </a:rPr>
                                <m:t>𝑛</m:t>
                              </m:r>
                            </m:e>
                          </m:mr>
                          <m:mr>
                            <m:e>
                              <m:r>
                                <a:rPr lang="en-US" sz="2200" i="1">
                                  <a:solidFill>
                                    <a:srgbClr val="3333FF"/>
                                  </a:solidFill>
                                  <a:latin typeface="Cambria Math" panose="02040503050406030204" pitchFamily="18" charset="0"/>
                                  <a:cs typeface="Times New Roman" panose="02020603050405020304" pitchFamily="18" charset="0"/>
                                </a:rPr>
                                <m:t>𝑘</m:t>
                              </m:r>
                            </m:e>
                          </m:mr>
                        </m:m>
                      </m:e>
                    </m:d>
                  </m:oMath>
                </a14:m>
                <a:r>
                  <a:rPr lang="en-US" sz="22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200" i="1">
                            <a:latin typeface="Cambria Math" panose="02040503050406030204" pitchFamily="18" charset="0"/>
                            <a:cs typeface="Times New Roman" panose="02020603050405020304" pitchFamily="18" charset="0"/>
                          </a:rPr>
                        </m:ctrlPr>
                      </m:fPr>
                      <m:num>
                        <m:r>
                          <a:rPr lang="en-US" sz="2200" i="1">
                            <a:latin typeface="Cambria Math" panose="02040503050406030204" pitchFamily="18" charset="0"/>
                            <a:cs typeface="Times New Roman" panose="02020603050405020304" pitchFamily="18" charset="0"/>
                          </a:rPr>
                          <m:t>𝑛</m:t>
                        </m:r>
                      </m:num>
                      <m:den>
                        <m:r>
                          <a:rPr lang="en-US" sz="2200" b="0" i="1" smtClean="0">
                            <a:latin typeface="Cambria Math" panose="02040503050406030204" pitchFamily="18" charset="0"/>
                            <a:cs typeface="Times New Roman" panose="02020603050405020304" pitchFamily="18" charset="0"/>
                          </a:rPr>
                          <m:t>𝑛</m:t>
                        </m:r>
                        <m:r>
                          <a:rPr lang="en-US" sz="2200" i="1">
                            <a:latin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cs typeface="Times New Roman" panose="02020603050405020304" pitchFamily="18" charset="0"/>
                          </a:rPr>
                          <m:t>𝑘</m:t>
                        </m:r>
                      </m:den>
                    </m:f>
                    <m:d>
                      <m:dPr>
                        <m:ctrlPr>
                          <a:rPr lang="en-US" sz="2200" i="1">
                            <a:solidFill>
                              <a:srgbClr val="3333FF"/>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200" i="1">
                                <a:solidFill>
                                  <a:srgbClr val="3333FF"/>
                                </a:solidFill>
                                <a:latin typeface="Cambria Math" panose="02040503050406030204" pitchFamily="18" charset="0"/>
                                <a:cs typeface="Times New Roman" panose="02020603050405020304" pitchFamily="18" charset="0"/>
                              </a:rPr>
                            </m:ctrlPr>
                          </m:mPr>
                          <m:mr>
                            <m:e>
                              <m:r>
                                <a:rPr lang="en-US" sz="2200" i="1">
                                  <a:solidFill>
                                    <a:srgbClr val="3333FF"/>
                                  </a:solidFill>
                                  <a:latin typeface="Cambria Math" panose="02040503050406030204" pitchFamily="18" charset="0"/>
                                  <a:cs typeface="Times New Roman" panose="02020603050405020304" pitchFamily="18" charset="0"/>
                                </a:rPr>
                                <m:t>𝑛</m:t>
                              </m:r>
                              <m:r>
                                <a:rPr lang="en-US" sz="2200" i="1">
                                  <a:solidFill>
                                    <a:srgbClr val="3333FF"/>
                                  </a:solidFill>
                                  <a:latin typeface="Cambria Math" panose="02040503050406030204" pitchFamily="18" charset="0"/>
                                  <a:cs typeface="Times New Roman" panose="02020603050405020304" pitchFamily="18" charset="0"/>
                                </a:rPr>
                                <m:t>−1</m:t>
                              </m:r>
                            </m:e>
                          </m:mr>
                          <m:mr>
                            <m:e>
                              <m:r>
                                <a:rPr lang="en-US" sz="2200" i="1">
                                  <a:solidFill>
                                    <a:srgbClr val="3333FF"/>
                                  </a:solidFill>
                                  <a:latin typeface="Cambria Math" panose="02040503050406030204" pitchFamily="18" charset="0"/>
                                  <a:cs typeface="Times New Roman" panose="02020603050405020304" pitchFamily="18" charset="0"/>
                                </a:rPr>
                                <m:t>𝑘</m:t>
                              </m:r>
                              <m:r>
                                <a:rPr lang="en-US" sz="2200" i="1">
                                  <a:solidFill>
                                    <a:srgbClr val="3333FF"/>
                                  </a:solidFill>
                                  <a:latin typeface="Cambria Math" panose="02040503050406030204" pitchFamily="18" charset="0"/>
                                  <a:cs typeface="Times New Roman" panose="02020603050405020304" pitchFamily="18" charset="0"/>
                                </a:rPr>
                                <m:t>−1</m:t>
                              </m:r>
                            </m:e>
                          </m:mr>
                        </m:m>
                      </m:e>
                    </m:d>
                  </m:oMath>
                </a14:m>
                <a:r>
                  <a:rPr lang="en-US" sz="2200" dirty="0">
                    <a:latin typeface="Times New Roman" panose="02020603050405020304" pitchFamily="18" charset="0"/>
                    <a:cs typeface="Times New Roman" panose="02020603050405020304" pitchFamily="18" charset="0"/>
                  </a:rPr>
                  <a:t>  for n &gt; k </a:t>
                </a:r>
                <a14:m>
                  <m:oMath xmlns:m="http://schemas.openxmlformats.org/officeDocument/2006/math">
                    <m:r>
                      <a:rPr lang="en-US"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cs typeface="Times New Roman" panose="02020603050405020304" pitchFamily="18" charset="0"/>
                  </a:rPr>
                  <a:t> 0.</a:t>
                </a:r>
              </a:p>
              <a:p>
                <a:pPr marL="800100" lvl="1" indent="-342900">
                  <a:spcAft>
                    <a:spcPts val="600"/>
                  </a:spcAft>
                  <a:buFont typeface="Arial" panose="020B0604020202020204" pitchFamily="34" charset="0"/>
                  <a:buChar char="•"/>
                </a:pPr>
                <a14:m>
                  <m:oMath xmlns:m="http://schemas.openxmlformats.org/officeDocument/2006/math">
                    <m:sSup>
                      <m:sSupPr>
                        <m:ctrlPr>
                          <a:rPr lang="en-US" sz="240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𝑦</m:t>
                        </m:r>
                        <m:r>
                          <a:rPr lang="en-US" sz="2400" b="0" i="1" smtClean="0">
                            <a:latin typeface="Cambria Math" panose="02040503050406030204" pitchFamily="18" charset="0"/>
                            <a:cs typeface="Times New Roman" panose="02020603050405020304" pitchFamily="18" charset="0"/>
                          </a:rPr>
                          <m:t>)</m:t>
                        </m:r>
                      </m:e>
                      <m:sup>
                        <m:r>
                          <a:rPr lang="en-US" sz="2400" b="0" i="1" smtClean="0">
                            <a:latin typeface="Cambria Math" panose="02040503050406030204" pitchFamily="18" charset="0"/>
                            <a:cs typeface="Times New Roman" panose="02020603050405020304" pitchFamily="18" charset="0"/>
                          </a:rPr>
                          <m:t>𝑛</m:t>
                        </m:r>
                      </m:sup>
                    </m:sSup>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nary>
                      <m:naryPr>
                        <m:chr m:val="∑"/>
                        <m:ctrlPr>
                          <a:rPr lang="en-US" sz="2400" i="1" smtClean="0">
                            <a:latin typeface="Cambria Math" panose="02040503050406030204" pitchFamily="18" charset="0"/>
                            <a:cs typeface="Times New Roman" panose="02020603050405020304" pitchFamily="18" charset="0"/>
                          </a:rPr>
                        </m:ctrlPr>
                      </m:naryPr>
                      <m:sub>
                        <m:r>
                          <m:rPr>
                            <m:brk m:alnAt="23"/>
                          </m:rP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=0</m:t>
                        </m:r>
                      </m:sub>
                      <m:sup>
                        <m:r>
                          <a:rPr lang="en-US" sz="2400" b="0" i="1" smtClean="0">
                            <a:latin typeface="Cambria Math" panose="02040503050406030204" pitchFamily="18" charset="0"/>
                            <a:cs typeface="Times New Roman" panose="02020603050405020304" pitchFamily="18" charset="0"/>
                          </a:rPr>
                          <m:t>𝑛</m:t>
                        </m:r>
                      </m:sup>
                      <m:e>
                        <m:d>
                          <m:dPr>
                            <m:ctrlPr>
                              <a:rPr lang="en-US" sz="2400" i="1">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i="1">
                                    <a:latin typeface="Cambria Math" panose="02040503050406030204" pitchFamily="18" charset="0"/>
                                    <a:cs typeface="Times New Roman" panose="02020603050405020304" pitchFamily="18" charset="0"/>
                                  </a:rPr>
                                  <m:t>𝑘</m:t>
                                </m:r>
                              </m:den>
                            </m:f>
                          </m:e>
                        </m:d>
                        <m:r>
                          <m:rPr>
                            <m:nor/>
                          </m:rPr>
                          <a:rPr lang="en-US" sz="2400" dirty="0">
                            <a:latin typeface="Times New Roman" panose="02020603050405020304" pitchFamily="18" charset="0"/>
                            <a:cs typeface="Times New Roman" panose="02020603050405020304" pitchFamily="18" charset="0"/>
                          </a:rPr>
                          <m:t> </m:t>
                        </m:r>
                        <m:sSup>
                          <m:sSupPr>
                            <m:ctrlPr>
                              <a:rPr lang="en-US" sz="240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𝑥</m:t>
                            </m:r>
                          </m:e>
                          <m:sup>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𝑘</m:t>
                            </m:r>
                          </m:sup>
                        </m:sSup>
                        <m:sSup>
                          <m:sSupPr>
                            <m:ctrlPr>
                              <a:rPr lang="en-US" sz="240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𝑦</m:t>
                            </m:r>
                          </m:e>
                          <m:sup>
                            <m:r>
                              <a:rPr lang="en-US" sz="2400" b="0" i="1" dirty="0" smtClean="0">
                                <a:latin typeface="Cambria Math" panose="02040503050406030204" pitchFamily="18" charset="0"/>
                                <a:cs typeface="Times New Roman" panose="02020603050405020304" pitchFamily="18" charset="0"/>
                              </a:rPr>
                              <m:t>𝑘</m:t>
                            </m:r>
                          </m:sup>
                        </m:sSup>
                      </m:e>
                    </m:nary>
                  </m:oMath>
                </a14:m>
                <a:r>
                  <a:rPr lang="en-US" sz="2400" dirty="0">
                    <a:latin typeface="Times New Roman" panose="02020603050405020304" pitchFamily="18" charset="0"/>
                    <a:cs typeface="Times New Roman" panose="02020603050405020304" pitchFamily="18" charset="0"/>
                  </a:rPr>
                  <a:t> leads to </a:t>
                </a:r>
                <a14:m>
                  <m:oMath xmlns:m="http://schemas.openxmlformats.org/officeDocument/2006/math">
                    <m:sSup>
                      <m:sSupPr>
                        <m:ctrlPr>
                          <a:rPr lang="en-US" sz="2400" i="1">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2</m:t>
                        </m:r>
                      </m:e>
                      <m:sup>
                        <m:r>
                          <a:rPr lang="en-US" sz="2400" i="1">
                            <a:latin typeface="Cambria Math" panose="02040503050406030204" pitchFamily="18" charset="0"/>
                            <a:cs typeface="Times New Roman" panose="02020603050405020304" pitchFamily="18" charset="0"/>
                          </a:rPr>
                          <m:t>𝑛</m:t>
                        </m:r>
                      </m:sup>
                    </m:sSup>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nary>
                      <m:naryPr>
                        <m:chr m:val="∑"/>
                        <m:ctrlPr>
                          <a:rPr lang="en-US" sz="2400" i="1">
                            <a:latin typeface="Cambria Math" panose="02040503050406030204" pitchFamily="18" charset="0"/>
                            <a:cs typeface="Times New Roman" panose="02020603050405020304" pitchFamily="18" charset="0"/>
                          </a:rPr>
                        </m:ctrlPr>
                      </m:naryPr>
                      <m:sub>
                        <m:r>
                          <m:rPr>
                            <m:brk m:alnAt="23"/>
                          </m:rPr>
                          <a:rPr lang="en-US" sz="2400" i="1">
                            <a:latin typeface="Cambria Math" panose="02040503050406030204" pitchFamily="18" charset="0"/>
                            <a:cs typeface="Times New Roman" panose="02020603050405020304" pitchFamily="18" charset="0"/>
                          </a:rPr>
                          <m:t>𝑘</m:t>
                        </m:r>
                        <m:r>
                          <a:rPr lang="en-US" sz="2400" i="1">
                            <a:latin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cs typeface="Times New Roman" panose="02020603050405020304" pitchFamily="18" charset="0"/>
                          </a:rPr>
                          <m:t>𝑛</m:t>
                        </m:r>
                      </m:sup>
                      <m:e>
                        <m:d>
                          <m:dPr>
                            <m:ctrlPr>
                              <a:rPr lang="en-US" sz="2400" i="1">
                                <a:latin typeface="Cambria Math" panose="02040503050406030204" pitchFamily="18" charset="0"/>
                                <a:cs typeface="Times New Roman" panose="02020603050405020304" pitchFamily="18" charset="0"/>
                              </a:rPr>
                            </m:ctrlPr>
                          </m:dPr>
                          <m:e>
                            <m:f>
                              <m:fPr>
                                <m:type m:val="noBa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𝑛</m:t>
                                </m:r>
                              </m:num>
                              <m:den>
                                <m:r>
                                  <a:rPr lang="en-US" sz="2400" i="1">
                                    <a:latin typeface="Cambria Math" panose="02040503050406030204" pitchFamily="18" charset="0"/>
                                    <a:cs typeface="Times New Roman" panose="02020603050405020304" pitchFamily="18" charset="0"/>
                                  </a:rPr>
                                  <m:t>𝑘</m:t>
                                </m:r>
                              </m:den>
                            </m:f>
                          </m:e>
                        </m:d>
                        <m:r>
                          <m:rPr>
                            <m:nor/>
                          </m:rPr>
                          <a:rPr lang="en-US" sz="2400" dirty="0">
                            <a:latin typeface="Times New Roman" panose="02020603050405020304" pitchFamily="18" charset="0"/>
                            <a:cs typeface="Times New Roman" panose="02020603050405020304" pitchFamily="18" charset="0"/>
                          </a:rPr>
                          <m:t> </m:t>
                        </m:r>
                      </m:e>
                    </m:nary>
                  </m:oMath>
                </a14:m>
                <a:r>
                  <a:rPr lang="en-US" sz="2400" dirty="0">
                    <a:latin typeface="Times New Roman" panose="02020603050405020304" pitchFamily="18" charset="0"/>
                    <a:cs typeface="Times New Roman" panose="02020603050405020304" pitchFamily="18" charset="0"/>
                  </a:rPr>
                  <a:t>when x = y = 1.</a:t>
                </a: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9296B421-2218-4916-A2A0-B03344CB5986}"/>
                  </a:ext>
                </a:extLst>
              </p:cNvPr>
              <p:cNvSpPr txBox="1">
                <a:spLocks noRot="1" noChangeAspect="1" noMove="1" noResize="1" noEditPoints="1" noAdjustHandles="1" noChangeArrowheads="1" noChangeShapeType="1" noTextEdit="1"/>
              </p:cNvSpPr>
              <p:nvPr/>
            </p:nvSpPr>
            <p:spPr>
              <a:xfrm>
                <a:off x="1486799" y="982755"/>
                <a:ext cx="10095600" cy="5884047"/>
              </a:xfrm>
              <a:prstGeom prst="rect">
                <a:avLst/>
              </a:prstGeom>
              <a:blipFill>
                <a:blip r:embed="rId3"/>
                <a:stretch>
                  <a:fillRect l="-966" t="-829"/>
                </a:stretch>
              </a:blipFill>
            </p:spPr>
            <p:txBody>
              <a:bodyPr/>
              <a:lstStyle/>
              <a:p>
                <a:r>
                  <a:rPr lang="en-US">
                    <a:noFill/>
                  </a:rPr>
                  <a:t> </a:t>
                </a:r>
              </a:p>
            </p:txBody>
          </p:sp>
        </mc:Fallback>
      </mc:AlternateContent>
    </p:spTree>
    <p:extLst>
      <p:ext uri="{BB962C8B-B14F-4D97-AF65-F5344CB8AC3E}">
        <p14:creationId xmlns:p14="http://schemas.microsoft.com/office/powerpoint/2010/main" val="9183008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E6B14181-EF5F-4908-9046-AB34985106F8}"/>
              </a:ext>
            </a:extLst>
          </p:cNvPr>
          <p:cNvSpPr txBox="1"/>
          <p:nvPr/>
        </p:nvSpPr>
        <p:spPr>
          <a:xfrm>
            <a:off x="1001485" y="1886344"/>
            <a:ext cx="9897424" cy="1145309"/>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Rectangle 1"/>
          <p:cNvSpPr/>
          <p:nvPr/>
        </p:nvSpPr>
        <p:spPr>
          <a:xfrm>
            <a:off x="1547326" y="342823"/>
            <a:ext cx="9097347" cy="5663089"/>
          </a:xfrm>
          <a:prstGeom prst="rect">
            <a:avLst/>
          </a:prstGeom>
        </p:spPr>
        <p:txBody>
          <a:bodyPr wrap="square">
            <a:spAutoFit/>
          </a:bodyPr>
          <a:lstStyle/>
          <a:p>
            <a:r>
              <a:rPr lang="en-US" sz="3200" dirty="0">
                <a:solidFill>
                  <a:srgbClr val="000000"/>
                </a:solidFill>
                <a:ea typeface="Microsoft YaHei" panose="020B0503020204020204" pitchFamily="34" charset="-122"/>
                <a:cs typeface="Times New Roman" panose="02020603050405020304" pitchFamily="18" charset="0"/>
              </a:rPr>
              <a:t>Floyd’s Algorithm </a:t>
            </a:r>
            <a:r>
              <a:rPr lang="en-US" sz="2800" dirty="0">
                <a:solidFill>
                  <a:srgbClr val="000000"/>
                </a:solidFill>
                <a:ea typeface="Microsoft YaHei" panose="020B0503020204020204" pitchFamily="34" charset="-122"/>
                <a:cs typeface="Times New Roman" panose="02020603050405020304" pitchFamily="18" charset="0"/>
              </a:rPr>
              <a:t>for the All-Pairs Shortest-Paths Problem</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Given a weighted connected graph (undirected or directed),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one of several variations of the problem involving shortest paths in graphs:</a:t>
            </a:r>
            <a:endPar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The </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all-pairs shortest-paths problem</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asks to find the distances from each vertex to all other vertices.</a:t>
            </a:r>
          </a:p>
          <a:p>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(i.e., the lengths of the shortest paths from each vertex to all other vertices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Important applications: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communications, transportation networks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operations research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Among recent applications of all-pairs shortest-path problem: precomputing distances for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motion planning in computer games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 use the distance matrix: the element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and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column to indicate the length of the shortest path from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vertex to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vertex.  Figure 8.14 is an example.</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Image result for smiley face images">
            <a:extLst>
              <a:ext uri="{FF2B5EF4-FFF2-40B4-BE49-F238E27FC236}">
                <a16:creationId xmlns:a16="http://schemas.microsoft.com/office/drawing/2014/main" id="{C8DCE8C1-CADD-4CFE-A210-52C3F3CCBEC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499794">
            <a:off x="708433" y="1526812"/>
            <a:ext cx="586105" cy="425450"/>
          </a:xfrm>
          <a:prstGeom prst="rect">
            <a:avLst/>
          </a:prstGeom>
          <a:noFill/>
        </p:spPr>
      </p:pic>
    </p:spTree>
    <p:extLst>
      <p:ext uri="{BB962C8B-B14F-4D97-AF65-F5344CB8AC3E}">
        <p14:creationId xmlns:p14="http://schemas.microsoft.com/office/powerpoint/2010/main" val="12410745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5">
            <a:extLst>
              <a:ext uri="{FF2B5EF4-FFF2-40B4-BE49-F238E27FC236}">
                <a16:creationId xmlns:a16="http://schemas.microsoft.com/office/drawing/2014/main" id="{E6B14181-EF5F-4908-9046-AB34985106F8}"/>
              </a:ext>
            </a:extLst>
          </p:cNvPr>
          <p:cNvSpPr txBox="1"/>
          <p:nvPr/>
        </p:nvSpPr>
        <p:spPr>
          <a:xfrm flipV="1">
            <a:off x="4999667" y="3689349"/>
            <a:ext cx="6028654" cy="1662152"/>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cxnSp>
        <p:nvCxnSpPr>
          <p:cNvPr id="2" name="AutoShape 281"/>
          <p:cNvCxnSpPr>
            <a:cxnSpLocks noChangeShapeType="1"/>
            <a:stCxn id="8" idx="6"/>
          </p:cNvCxnSpPr>
          <p:nvPr/>
        </p:nvCxnSpPr>
        <p:spPr bwMode="auto">
          <a:xfrm>
            <a:off x="2678893" y="4628481"/>
            <a:ext cx="1019759" cy="938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 name="AutoShape 283"/>
          <p:cNvCxnSpPr>
            <a:cxnSpLocks noChangeShapeType="1"/>
            <a:endCxn id="7" idx="5"/>
          </p:cNvCxnSpPr>
          <p:nvPr/>
        </p:nvCxnSpPr>
        <p:spPr bwMode="auto">
          <a:xfrm flipH="1" flipV="1">
            <a:off x="2578397" y="3082165"/>
            <a:ext cx="1359060" cy="1692602"/>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 name="AutoShape 284"/>
          <p:cNvCxnSpPr>
            <a:cxnSpLocks noChangeShapeType="1"/>
          </p:cNvCxnSpPr>
          <p:nvPr/>
        </p:nvCxnSpPr>
        <p:spPr bwMode="auto">
          <a:xfrm flipH="1">
            <a:off x="2670050" y="2841786"/>
            <a:ext cx="1110445" cy="14516"/>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 name="AutoShape 289"/>
          <p:cNvCxnSpPr>
            <a:cxnSpLocks noChangeShapeType="1"/>
            <a:stCxn id="7" idx="4"/>
          </p:cNvCxnSpPr>
          <p:nvPr/>
        </p:nvCxnSpPr>
        <p:spPr bwMode="auto">
          <a:xfrm flipH="1">
            <a:off x="2308876" y="3178726"/>
            <a:ext cx="4374"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 name="AutoShape 290"/>
          <p:cNvCxnSpPr>
            <a:cxnSpLocks noChangeShapeType="1"/>
            <a:endCxn id="9" idx="3"/>
          </p:cNvCxnSpPr>
          <p:nvPr/>
        </p:nvCxnSpPr>
        <p:spPr bwMode="auto">
          <a:xfrm flipV="1">
            <a:off x="2455737" y="3086252"/>
            <a:ext cx="1352742" cy="144347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 name="Oval 280"/>
          <p:cNvSpPr>
            <a:spLocks noChangeArrowheads="1"/>
          </p:cNvSpPr>
          <p:nvPr/>
        </p:nvSpPr>
        <p:spPr bwMode="auto">
          <a:xfrm>
            <a:off x="1938276" y="2519363"/>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Oval 280"/>
          <p:cNvSpPr>
            <a:spLocks noChangeArrowheads="1"/>
          </p:cNvSpPr>
          <p:nvPr/>
        </p:nvSpPr>
        <p:spPr bwMode="auto">
          <a:xfrm>
            <a:off x="1928945" y="4298799"/>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Oval 280"/>
          <p:cNvSpPr>
            <a:spLocks noChangeArrowheads="1"/>
          </p:cNvSpPr>
          <p:nvPr/>
        </p:nvSpPr>
        <p:spPr bwMode="auto">
          <a:xfrm>
            <a:off x="3698652" y="2523450"/>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Oval 280"/>
          <p:cNvSpPr>
            <a:spLocks noChangeArrowheads="1"/>
          </p:cNvSpPr>
          <p:nvPr/>
        </p:nvSpPr>
        <p:spPr bwMode="auto">
          <a:xfrm>
            <a:off x="3698652" y="4302534"/>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1938276" y="5286184"/>
            <a:ext cx="1808508" cy="430887"/>
          </a:xfrm>
          <a:prstGeom prst="rect">
            <a:avLst/>
          </a:prstGeom>
        </p:spPr>
        <p:txBody>
          <a:bodyPr wrap="none">
            <a:spAutoFit/>
          </a:bodyPr>
          <a:lstStyle/>
          <a:p>
            <a:pPr marL="342900" marR="0" lvl="0" indent="-342900">
              <a:spcBef>
                <a:spcPts val="0"/>
              </a:spcBef>
              <a:spcAft>
                <a:spcPts val="0"/>
              </a:spcAft>
              <a:buFont typeface="+mj-lt"/>
              <a:buAutoNum type="alphaLcParenBoth"/>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Digraph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2" name="Rectangle 11"/>
          <p:cNvSpPr/>
          <p:nvPr/>
        </p:nvSpPr>
        <p:spPr>
          <a:xfrm>
            <a:off x="2009609" y="3377882"/>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13" name="Rectangle 12"/>
          <p:cNvSpPr/>
          <p:nvPr/>
        </p:nvSpPr>
        <p:spPr>
          <a:xfrm>
            <a:off x="3045392" y="2440391"/>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14" name="Rectangle 13"/>
          <p:cNvSpPr/>
          <p:nvPr/>
        </p:nvSpPr>
        <p:spPr>
          <a:xfrm>
            <a:off x="2928469" y="4635510"/>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p:sp>
        <p:nvSpPr>
          <p:cNvPr id="15" name="Rectangle 14"/>
          <p:cNvSpPr/>
          <p:nvPr/>
        </p:nvSpPr>
        <p:spPr>
          <a:xfrm>
            <a:off x="4709080" y="958507"/>
            <a:ext cx="5993169" cy="2123658"/>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b        c        d</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  =       b	     2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Rectangle 15"/>
          <p:cNvSpPr/>
          <p:nvPr/>
        </p:nvSpPr>
        <p:spPr>
          <a:xfrm>
            <a:off x="4695209" y="3566397"/>
            <a:ext cx="6096000" cy="1785104"/>
          </a:xfrm>
          <a:prstGeom prst="rect">
            <a:avLst/>
          </a:prstGeom>
        </p:spPr>
        <p:txBody>
          <a:bodyPr>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b        c        d</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0       10       3        4</a:t>
            </a:r>
          </a:p>
          <a:p>
            <a:pPr indent="457200"/>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  =         b	      2	   0        5        6</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7</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	      6	  16	9        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AutoShape 288"/>
          <p:cNvSpPr>
            <a:spLocks/>
          </p:cNvSpPr>
          <p:nvPr/>
        </p:nvSpPr>
        <p:spPr bwMode="auto">
          <a:xfrm>
            <a:off x="9337245" y="1769267"/>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8" name="AutoShape 288"/>
          <p:cNvSpPr>
            <a:spLocks/>
          </p:cNvSpPr>
          <p:nvPr/>
        </p:nvSpPr>
        <p:spPr bwMode="auto">
          <a:xfrm>
            <a:off x="9337245" y="3947250"/>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9" name="AutoShape 288"/>
          <p:cNvSpPr>
            <a:spLocks/>
          </p:cNvSpPr>
          <p:nvPr/>
        </p:nvSpPr>
        <p:spPr bwMode="auto">
          <a:xfrm flipH="1">
            <a:off x="6770074" y="1769267"/>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0" name="AutoShape 288"/>
          <p:cNvSpPr>
            <a:spLocks/>
          </p:cNvSpPr>
          <p:nvPr/>
        </p:nvSpPr>
        <p:spPr bwMode="auto">
          <a:xfrm flipH="1">
            <a:off x="6801175" y="3947250"/>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1" name="Rectangle 20"/>
          <p:cNvSpPr/>
          <p:nvPr/>
        </p:nvSpPr>
        <p:spPr>
          <a:xfrm>
            <a:off x="6801175" y="3082165"/>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Rectangle 21"/>
          <p:cNvSpPr/>
          <p:nvPr/>
        </p:nvSpPr>
        <p:spPr>
          <a:xfrm>
            <a:off x="1938276" y="5351501"/>
            <a:ext cx="8551604" cy="769441"/>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Its distance matrix</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8.14  (a)  Digraph.  (b) Its weight matrix.  (c) Its distance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3" name="Rectangle 22">
            <a:extLst>
              <a:ext uri="{FF2B5EF4-FFF2-40B4-BE49-F238E27FC236}">
                <a16:creationId xmlns:a16="http://schemas.microsoft.com/office/drawing/2014/main" id="{28949F7E-054E-4922-98E4-27ED73D37007}"/>
              </a:ext>
            </a:extLst>
          </p:cNvPr>
          <p:cNvSpPr/>
          <p:nvPr/>
        </p:nvSpPr>
        <p:spPr>
          <a:xfrm>
            <a:off x="1836237" y="616745"/>
            <a:ext cx="3163430" cy="584775"/>
          </a:xfrm>
          <a:prstGeom prst="rect">
            <a:avLst/>
          </a:prstGeom>
        </p:spPr>
        <p:txBody>
          <a:bodyPr wrap="none">
            <a:spAutoFit/>
          </a:bodyPr>
          <a:lstStyle/>
          <a:p>
            <a:r>
              <a:rPr lang="en-US" sz="3200" dirty="0">
                <a:solidFill>
                  <a:srgbClr val="000000"/>
                </a:solidFill>
                <a:ea typeface="Microsoft YaHei" panose="020B0503020204020204" pitchFamily="34" charset="-122"/>
                <a:cs typeface="Times New Roman" panose="02020603050405020304" pitchFamily="18" charset="0"/>
              </a:rPr>
              <a:t>Floyd’s Algorithm </a:t>
            </a:r>
            <a:endParaRPr lang="en-US" sz="3200" dirty="0"/>
          </a:p>
        </p:txBody>
      </p:sp>
      <p:pic>
        <p:nvPicPr>
          <p:cNvPr id="24" name="Picture 23" descr="Image result for smiley face images">
            <a:extLst>
              <a:ext uri="{FF2B5EF4-FFF2-40B4-BE49-F238E27FC236}">
                <a16:creationId xmlns:a16="http://schemas.microsoft.com/office/drawing/2014/main" id="{C8DCE8C1-CADD-4CFE-A210-52C3F3CCBEC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698" y="1546703"/>
            <a:ext cx="586105" cy="425450"/>
          </a:xfrm>
          <a:prstGeom prst="rect">
            <a:avLst/>
          </a:prstGeom>
          <a:noFill/>
        </p:spPr>
      </p:pic>
    </p:spTree>
    <p:extLst>
      <p:ext uri="{BB962C8B-B14F-4D97-AF65-F5344CB8AC3E}">
        <p14:creationId xmlns:p14="http://schemas.microsoft.com/office/powerpoint/2010/main" val="2262222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2000090C-7D1B-4159-8356-593097B6BE2E}"/>
              </a:ext>
            </a:extLst>
          </p:cNvPr>
          <p:cNvSpPr txBox="1"/>
          <p:nvPr/>
        </p:nvSpPr>
        <p:spPr>
          <a:xfrm>
            <a:off x="1182253" y="4428836"/>
            <a:ext cx="9873673" cy="1446988"/>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TextBox 5">
            <a:extLst>
              <a:ext uri="{FF2B5EF4-FFF2-40B4-BE49-F238E27FC236}">
                <a16:creationId xmlns:a16="http://schemas.microsoft.com/office/drawing/2014/main" id="{E6B14181-EF5F-4908-9046-AB34985106F8}"/>
              </a:ext>
            </a:extLst>
          </p:cNvPr>
          <p:cNvSpPr txBox="1"/>
          <p:nvPr/>
        </p:nvSpPr>
        <p:spPr>
          <a:xfrm>
            <a:off x="1228435" y="2410691"/>
            <a:ext cx="9827492" cy="1018309"/>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Rectangle 1"/>
          <p:cNvSpPr/>
          <p:nvPr/>
        </p:nvSpPr>
        <p:spPr>
          <a:xfrm>
            <a:off x="1550504" y="1859340"/>
            <a:ext cx="8929315" cy="4094198"/>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Consider Floyd’s algorithm for generating the distance matrix.  </a:t>
            </a:r>
          </a:p>
          <a:p>
            <a:pPr marL="919163" lvl="1" indent="-461963">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algorithm is applicable to both undirected and directed weighted graphs without containing a cycle of a negative length. </a:t>
            </a:r>
          </a:p>
          <a:p>
            <a:pPr marL="1376363" lvl="2" indent="-461963">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distance between any two vertices in such a cycle can be made arbitrarily small by repeating the cycle enough  times.)</a:t>
            </a:r>
          </a:p>
          <a:p>
            <a:pPr marL="919163" lvl="1" indent="-461963">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algorithm can be enhanced to find not only the lengths of the shortest paths for all vertex pairs but also the shortest paths themselves.</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Rectangle 2">
            <a:extLst>
              <a:ext uri="{FF2B5EF4-FFF2-40B4-BE49-F238E27FC236}">
                <a16:creationId xmlns:a16="http://schemas.microsoft.com/office/drawing/2014/main" id="{ADF03385-402A-428E-8207-1C425D1AB844}"/>
              </a:ext>
            </a:extLst>
          </p:cNvPr>
          <p:cNvSpPr/>
          <p:nvPr/>
        </p:nvSpPr>
        <p:spPr>
          <a:xfrm>
            <a:off x="1644288" y="982176"/>
            <a:ext cx="3163430" cy="584775"/>
          </a:xfrm>
          <a:prstGeom prst="rect">
            <a:avLst/>
          </a:prstGeom>
        </p:spPr>
        <p:txBody>
          <a:bodyPr wrap="none">
            <a:spAutoFit/>
          </a:bodyPr>
          <a:lstStyle/>
          <a:p>
            <a:r>
              <a:rPr lang="en-US" sz="3200" dirty="0">
                <a:solidFill>
                  <a:srgbClr val="000000"/>
                </a:solidFill>
                <a:ea typeface="Microsoft YaHei" panose="020B0503020204020204" pitchFamily="34" charset="-122"/>
                <a:cs typeface="Times New Roman" panose="02020603050405020304" pitchFamily="18" charset="0"/>
              </a:rPr>
              <a:t>Floyd’s Algorithm </a:t>
            </a:r>
            <a:endParaRPr lang="en-US" sz="3200" dirty="0"/>
          </a:p>
        </p:txBody>
      </p:sp>
    </p:spTree>
    <p:extLst>
      <p:ext uri="{BB962C8B-B14F-4D97-AF65-F5344CB8AC3E}">
        <p14:creationId xmlns:p14="http://schemas.microsoft.com/office/powerpoint/2010/main" val="37587890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40025" y="1059639"/>
                <a:ext cx="8948691" cy="5732275"/>
              </a:xfrm>
              <a:prstGeom prst="rect">
                <a:avLst/>
              </a:prstGeom>
            </p:spPr>
            <p:txBody>
              <a:bodyPr wrap="square">
                <a:spAutoFit/>
              </a:bodyPr>
              <a:lstStyle/>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algorithm computes the distance matrix of a directed or undirected weighted graph with n vertices through a series of n x n matrices:</a:t>
                </a:r>
              </a:p>
              <a:p>
                <a:pPr marL="457200" marR="0" indent="457200">
                  <a:spcBef>
                    <a:spcPts val="1200"/>
                  </a:spcBef>
                  <a:spcAft>
                    <a:spcPts val="120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 . ,   D</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D</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 . ,   D</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(8.12)</a:t>
                </a:r>
              </a:p>
              <a:p>
                <a:pPr>
                  <a:spcAft>
                    <a:spcPts val="120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Each of these matrices contains the lengths of shortest paths with certain constraints on the paths considered for the matrix in question.</a:t>
                </a:r>
              </a:p>
              <a:p>
                <a:pPr marL="461963" indent="-461963">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he element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in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row and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column of matrix  D</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a:t>
                </a:r>
                <a14:m>
                  <m:oMath xmlns:m="http://schemas.openxmlformats.org/officeDocument/2006/math">
                    <m:r>
                      <a:rPr lang="en-US" sz="22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a:t>
                </a:r>
                <a14:m>
                  <m:oMath xmlns:m="http://schemas.openxmlformats.org/officeDocument/2006/math">
                    <m:r>
                      <a:rPr lang="en-US" sz="2200" i="1" dirty="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14:m>
                  <m:oMath xmlns:m="http://schemas.openxmlformats.org/officeDocument/2006/math">
                    <m:r>
                      <a:rPr lang="en-US" sz="2200" b="0" i="0"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2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is equal to the length of the shortest path among all paths from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to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with each intermediate vertex, if any, numbered not higher than k.</a:t>
                </a:r>
              </a:p>
              <a:p>
                <a:pPr marL="461963" indent="-461963">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 particular, the series starts with the weight matrix,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of the graph.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does not allow any intermediate vertices in its paths.  The last matrix in the series,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the distance matrix being sought. It contains the lengths of the shortest paths among all paths that can use all n vertices as intermediate.</a:t>
                </a:r>
              </a:p>
            </p:txBody>
          </p:sp>
        </mc:Choice>
        <mc:Fallback xmlns="">
          <p:sp>
            <p:nvSpPr>
              <p:cNvPr id="2" name="Rectangle 1"/>
              <p:cNvSpPr>
                <a:spLocks noRot="1" noChangeAspect="1" noMove="1" noResize="1" noEditPoints="1" noAdjustHandles="1" noChangeArrowheads="1" noChangeShapeType="1" noTextEdit="1"/>
              </p:cNvSpPr>
              <p:nvPr/>
            </p:nvSpPr>
            <p:spPr>
              <a:xfrm>
                <a:off x="1740025" y="1059639"/>
                <a:ext cx="8948691" cy="5732275"/>
              </a:xfrm>
              <a:prstGeom prst="rect">
                <a:avLst/>
              </a:prstGeom>
              <a:blipFill>
                <a:blip r:embed="rId2"/>
                <a:stretch>
                  <a:fillRect l="-886" t="-745" r="-1022" b="-117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216BCBC-752D-42AD-9538-6DCC93AA3860}"/>
              </a:ext>
            </a:extLst>
          </p:cNvPr>
          <p:cNvSpPr/>
          <p:nvPr/>
        </p:nvSpPr>
        <p:spPr>
          <a:xfrm>
            <a:off x="1740025" y="474864"/>
            <a:ext cx="7872989" cy="584775"/>
          </a:xfrm>
          <a:prstGeom prst="rect">
            <a:avLst/>
          </a:prstGeom>
        </p:spPr>
        <p:txBody>
          <a:bodyPr wrap="square">
            <a:spAutoFit/>
          </a:bodyPr>
          <a:lstStyle/>
          <a:p>
            <a:r>
              <a:rPr lang="en-US" sz="3200" dirty="0">
                <a:solidFill>
                  <a:srgbClr val="000000"/>
                </a:solidFill>
                <a:ea typeface="Microsoft YaHei" panose="020B0503020204020204" pitchFamily="34" charset="-122"/>
                <a:cs typeface="Times New Roman" panose="02020603050405020304" pitchFamily="18" charset="0"/>
              </a:rPr>
              <a:t>Floyd’s algorithm </a:t>
            </a:r>
            <a:r>
              <a:rPr lang="en-US" sz="2600" dirty="0">
                <a:solidFill>
                  <a:srgbClr val="000000"/>
                </a:solidFill>
                <a:ea typeface="Microsoft YaHei" panose="020B0503020204020204" pitchFamily="34" charset="-122"/>
                <a:cs typeface="Times New Roman" panose="02020603050405020304" pitchFamily="18" charset="0"/>
              </a:rPr>
              <a:t>for generating the distance matrix. </a:t>
            </a:r>
            <a:endParaRPr lang="en-US" sz="2600" dirty="0"/>
          </a:p>
        </p:txBody>
      </p:sp>
      <p:pic>
        <p:nvPicPr>
          <p:cNvPr id="4" name="Picture 3" descr="Image result for smiley face images">
            <a:extLst>
              <a:ext uri="{FF2B5EF4-FFF2-40B4-BE49-F238E27FC236}">
                <a16:creationId xmlns:a16="http://schemas.microsoft.com/office/drawing/2014/main" id="{9F5606D9-5AE5-46FF-8540-0EAF59EBD2D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818" y="1546703"/>
            <a:ext cx="586105" cy="425450"/>
          </a:xfrm>
          <a:prstGeom prst="rect">
            <a:avLst/>
          </a:prstGeom>
          <a:noFill/>
        </p:spPr>
      </p:pic>
    </p:spTree>
    <p:extLst>
      <p:ext uri="{BB962C8B-B14F-4D97-AF65-F5344CB8AC3E}">
        <p14:creationId xmlns:p14="http://schemas.microsoft.com/office/powerpoint/2010/main" val="35170701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95634" y="929011"/>
                <a:ext cx="9126245" cy="5562870"/>
              </a:xfrm>
              <a:prstGeom prst="rect">
                <a:avLst/>
              </a:prstGeom>
            </p:spPr>
            <p:txBody>
              <a:bodyPr wrap="square">
                <a:spAutoFit/>
              </a:bodyPr>
              <a:lstStyle/>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Compute all the elements of each matrix D</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from its immediate predecessor D</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in series (8.12).</a:t>
                </a:r>
              </a:p>
              <a:p>
                <a:pPr marL="461963" indent="-461963">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Let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be the element in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row and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column of matrix D</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is equal to the length of the shortest path among all paths from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with their intermediate vertices numbered not higher than k:       </a:t>
                </a:r>
              </a:p>
              <a:p>
                <a:r>
                  <a:rPr lang="en-US" sz="1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algn="ct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 list of intermediate vertices each numbered not higher than k,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(8.13)</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461963" indent="-461963">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artition all such paths into two disjoint subsets: those that do not use the k</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as intermediate and those that do. </a:t>
                </a:r>
              </a:p>
              <a:p>
                <a:pPr marL="461963" indent="-461963">
                  <a:buFont typeface="Arial" panose="020B0604020202020204" pitchFamily="34" charset="0"/>
                  <a:buChar char="•"/>
                </a:pP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61963" indent="-461963">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the paths of the first subset have their intermediate vertices numbered not higher than k-1, the shortest of them is of length </a:t>
                </a:r>
                <a14:m>
                  <m:oMath xmlns:m="http://schemas.openxmlformats.org/officeDocument/2006/math">
                    <m:sSubSup>
                      <m:sSubSup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by definition of our matrices.</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695634" y="929011"/>
                <a:ext cx="9126245" cy="5562870"/>
              </a:xfrm>
              <a:prstGeom prst="rect">
                <a:avLst/>
              </a:prstGeom>
              <a:blipFill>
                <a:blip r:embed="rId2"/>
                <a:stretch>
                  <a:fillRect l="-868" t="-657" r="-147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3A00A9F-3EDB-4F0C-BC0F-CB58BE33D39E}"/>
              </a:ext>
            </a:extLst>
          </p:cNvPr>
          <p:cNvSpPr/>
          <p:nvPr/>
        </p:nvSpPr>
        <p:spPr>
          <a:xfrm>
            <a:off x="1695634" y="344236"/>
            <a:ext cx="7872989" cy="584775"/>
          </a:xfrm>
          <a:prstGeom prst="rect">
            <a:avLst/>
          </a:prstGeom>
        </p:spPr>
        <p:txBody>
          <a:bodyPr wrap="square">
            <a:spAutoFit/>
          </a:bodyPr>
          <a:lstStyle/>
          <a:p>
            <a:r>
              <a:rPr lang="en-US" sz="3200" dirty="0">
                <a:solidFill>
                  <a:srgbClr val="000000"/>
                </a:solidFill>
                <a:ea typeface="Microsoft YaHei" panose="020B0503020204020204" pitchFamily="34" charset="-122"/>
                <a:cs typeface="Times New Roman" panose="02020603050405020304" pitchFamily="18" charset="0"/>
              </a:rPr>
              <a:t>Floyd’s algorithm </a:t>
            </a:r>
            <a:r>
              <a:rPr lang="en-US" sz="2600" dirty="0">
                <a:solidFill>
                  <a:srgbClr val="000000"/>
                </a:solidFill>
                <a:ea typeface="Microsoft YaHei" panose="020B0503020204020204" pitchFamily="34" charset="-122"/>
                <a:cs typeface="Times New Roman" panose="02020603050405020304" pitchFamily="18" charset="0"/>
              </a:rPr>
              <a:t>for generating the distance matrix. </a:t>
            </a:r>
            <a:endParaRPr lang="en-US" sz="2600" dirty="0"/>
          </a:p>
        </p:txBody>
      </p:sp>
      <p:pic>
        <p:nvPicPr>
          <p:cNvPr id="4" name="Picture 3" descr="Image result for smiley face images">
            <a:extLst>
              <a:ext uri="{FF2B5EF4-FFF2-40B4-BE49-F238E27FC236}">
                <a16:creationId xmlns:a16="http://schemas.microsoft.com/office/drawing/2014/main" id="{B8C4AAB5-7120-4472-A0AA-6CE78E2AC64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818" y="1546703"/>
            <a:ext cx="586105" cy="425450"/>
          </a:xfrm>
          <a:prstGeom prst="rect">
            <a:avLst/>
          </a:prstGeom>
          <a:noFill/>
        </p:spPr>
      </p:pic>
    </p:spTree>
    <p:extLst>
      <p:ext uri="{BB962C8B-B14F-4D97-AF65-F5344CB8AC3E}">
        <p14:creationId xmlns:p14="http://schemas.microsoft.com/office/powerpoint/2010/main" val="3599598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5838" y="793763"/>
            <a:ext cx="8627065" cy="5078313"/>
          </a:xfrm>
          <a:prstGeom prst="rect">
            <a:avLst/>
          </a:prstGeom>
        </p:spPr>
        <p:txBody>
          <a:bodyPr wrap="square">
            <a:spAutoFit/>
          </a:bodyPr>
          <a:lstStyle/>
          <a:p>
            <a:pPr>
              <a:spcAft>
                <a:spcPts val="120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What is the length of the shortest path in the second subset?  </a:t>
            </a:r>
          </a:p>
          <a:p>
            <a:pPr>
              <a:spcAft>
                <a:spcPts val="120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For the graph that does not contain a cycle of a negative length,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919163" lvl="1" indent="-461963">
              <a:spcAft>
                <a:spcPts val="12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consider only to the paths in the second subset that use vertex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as their intermediate vertex exactly once </a:t>
            </a:r>
          </a:p>
          <a:p>
            <a:pPr marL="919163" lvl="1" indent="-461963">
              <a:spcAft>
                <a:spcPts val="12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(because visiting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more than once can only increase the path’s length). </a:t>
            </a:r>
          </a:p>
          <a:p>
            <a:pPr marL="919163" lvl="1" indent="-461963">
              <a:spcAft>
                <a:spcPts val="12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All such paths have the following form: </a:t>
            </a:r>
            <a:endParaRPr lang="en-US" sz="1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gn="ctr">
              <a:spcAft>
                <a:spcPts val="120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vertices numbered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k -1,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vertices numbered  k -1,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sz="1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919163" lvl="1" indent="-461963">
              <a:spcAft>
                <a:spcPts val="12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means, each of the paths is made up a path from 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with each intermediate vertex numbered not higher than k-1 and a path from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to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with each intermediate vertex numbered not higher than k-1.  The situation is as in Figure 8.15.     </a:t>
            </a:r>
          </a:p>
        </p:txBody>
      </p:sp>
      <p:pic>
        <p:nvPicPr>
          <p:cNvPr id="3" name="Picture 2" descr="Image result for smiley face images">
            <a:extLst>
              <a:ext uri="{FF2B5EF4-FFF2-40B4-BE49-F238E27FC236}">
                <a16:creationId xmlns:a16="http://schemas.microsoft.com/office/drawing/2014/main" id="{BD2CB47E-FDAC-4C33-8A7A-FD6B6E6A109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818" y="1546703"/>
            <a:ext cx="586105" cy="425450"/>
          </a:xfrm>
          <a:prstGeom prst="rect">
            <a:avLst/>
          </a:prstGeom>
          <a:noFill/>
        </p:spPr>
      </p:pic>
    </p:spTree>
    <p:extLst>
      <p:ext uri="{BB962C8B-B14F-4D97-AF65-F5344CB8AC3E}">
        <p14:creationId xmlns:p14="http://schemas.microsoft.com/office/powerpoint/2010/main" val="15594267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95"/>
          <p:cNvSpPr>
            <a:spLocks noChangeArrowheads="1"/>
          </p:cNvSpPr>
          <p:nvPr/>
        </p:nvSpPr>
        <p:spPr bwMode="auto">
          <a:xfrm>
            <a:off x="1813726" y="2278310"/>
            <a:ext cx="630037" cy="580300"/>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effectLst/>
                <a:latin typeface="Times New Roman" panose="02020603050405020304" pitchFamily="18" charset="0"/>
                <a:ea typeface="SimSun" panose="02010600030101010101" pitchFamily="2" charset="-122"/>
                <a:cs typeface="Times New Roman" panose="02020603050405020304" pitchFamily="18" charset="0"/>
              </a:rPr>
              <a:t>v</a:t>
            </a:r>
            <a:r>
              <a:rPr kumimoji="0" lang="en-US" altLang="zh-CN" sz="2200" b="0" i="0" u="none" strike="noStrike" cap="none" normalizeH="0" baseline="-30000">
                <a:ln>
                  <a:noFill/>
                </a:ln>
                <a:effectLst/>
                <a:latin typeface="Times New Roman" panose="02020603050405020304" pitchFamily="18" charset="0"/>
                <a:ea typeface="SimSun" panose="02010600030101010101" pitchFamily="2" charset="-122"/>
                <a:cs typeface="Times New Roman" panose="02020603050405020304" pitchFamily="18" charset="0"/>
              </a:rPr>
              <a:t>i</a:t>
            </a:r>
            <a:endParaRPr kumimoji="0" lang="en-US" altLang="zh-CN" sz="22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3" name="Oval 297"/>
          <p:cNvSpPr>
            <a:spLocks noChangeArrowheads="1"/>
          </p:cNvSpPr>
          <p:nvPr/>
        </p:nvSpPr>
        <p:spPr bwMode="auto">
          <a:xfrm>
            <a:off x="4802739" y="2278310"/>
            <a:ext cx="630037" cy="580300"/>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kumimoji="0" lang="en-US" altLang="zh-CN" sz="2200" b="0" i="0" u="none" strike="noStrike" cap="none" normalizeH="0" baseline="-3000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j</a:t>
            </a:r>
            <a:endParaRPr kumimoji="0" lang="en-US" altLang="zh-CN"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Oval 298"/>
          <p:cNvSpPr>
            <a:spLocks noChangeArrowheads="1"/>
          </p:cNvSpPr>
          <p:nvPr/>
        </p:nvSpPr>
        <p:spPr bwMode="auto">
          <a:xfrm>
            <a:off x="3261839" y="3896702"/>
            <a:ext cx="630037" cy="580300"/>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kumimoji="0" lang="en-US" altLang="zh-CN" sz="2200" b="0" i="0" u="none" strike="noStrike" cap="none" normalizeH="0" baseline="-3000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endParaRPr kumimoji="0" lang="en-US" altLang="zh-CN"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Freeform 4"/>
          <p:cNvSpPr>
            <a:spLocks/>
          </p:cNvSpPr>
          <p:nvPr/>
        </p:nvSpPr>
        <p:spPr bwMode="auto">
          <a:xfrm>
            <a:off x="2443763" y="2456923"/>
            <a:ext cx="2358976" cy="136541"/>
          </a:xfrm>
          <a:custGeom>
            <a:avLst/>
            <a:gdLst>
              <a:gd name="T0" fmla="*/ 0 w 2415"/>
              <a:gd name="T1" fmla="*/ 78 h 180"/>
              <a:gd name="T2" fmla="*/ 225 w 2415"/>
              <a:gd name="T3" fmla="*/ 78 h 180"/>
              <a:gd name="T4" fmla="*/ 255 w 2415"/>
              <a:gd name="T5" fmla="*/ 123 h 180"/>
              <a:gd name="T6" fmla="*/ 300 w 2415"/>
              <a:gd name="T7" fmla="*/ 153 h 180"/>
              <a:gd name="T8" fmla="*/ 420 w 2415"/>
              <a:gd name="T9" fmla="*/ 138 h 180"/>
              <a:gd name="T10" fmla="*/ 465 w 2415"/>
              <a:gd name="T11" fmla="*/ 108 h 180"/>
              <a:gd name="T12" fmla="*/ 720 w 2415"/>
              <a:gd name="T13" fmla="*/ 93 h 180"/>
              <a:gd name="T14" fmla="*/ 975 w 2415"/>
              <a:gd name="T15" fmla="*/ 108 h 180"/>
              <a:gd name="T16" fmla="*/ 1020 w 2415"/>
              <a:gd name="T17" fmla="*/ 138 h 180"/>
              <a:gd name="T18" fmla="*/ 1395 w 2415"/>
              <a:gd name="T19" fmla="*/ 123 h 180"/>
              <a:gd name="T20" fmla="*/ 1485 w 2415"/>
              <a:gd name="T21" fmla="*/ 93 h 180"/>
              <a:gd name="T22" fmla="*/ 1515 w 2415"/>
              <a:gd name="T23" fmla="*/ 48 h 180"/>
              <a:gd name="T24" fmla="*/ 1605 w 2415"/>
              <a:gd name="T25" fmla="*/ 18 h 180"/>
              <a:gd name="T26" fmla="*/ 1680 w 2415"/>
              <a:gd name="T27" fmla="*/ 78 h 180"/>
              <a:gd name="T28" fmla="*/ 1725 w 2415"/>
              <a:gd name="T29" fmla="*/ 93 h 180"/>
              <a:gd name="T30" fmla="*/ 2025 w 2415"/>
              <a:gd name="T31" fmla="*/ 108 h 180"/>
              <a:gd name="T32" fmla="*/ 2370 w 2415"/>
              <a:gd name="T33" fmla="*/ 123 h 180"/>
              <a:gd name="T34" fmla="*/ 2415 w 2415"/>
              <a:gd name="T35" fmla="*/ 10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5" h="180">
                <a:moveTo>
                  <a:pt x="0" y="78"/>
                </a:moveTo>
                <a:cubicBezTo>
                  <a:pt x="85" y="61"/>
                  <a:pt x="126" y="45"/>
                  <a:pt x="225" y="78"/>
                </a:cubicBezTo>
                <a:cubicBezTo>
                  <a:pt x="242" y="84"/>
                  <a:pt x="242" y="110"/>
                  <a:pt x="255" y="123"/>
                </a:cubicBezTo>
                <a:cubicBezTo>
                  <a:pt x="268" y="136"/>
                  <a:pt x="285" y="143"/>
                  <a:pt x="300" y="153"/>
                </a:cubicBezTo>
                <a:cubicBezTo>
                  <a:pt x="340" y="148"/>
                  <a:pt x="381" y="149"/>
                  <a:pt x="420" y="138"/>
                </a:cubicBezTo>
                <a:cubicBezTo>
                  <a:pt x="437" y="133"/>
                  <a:pt x="447" y="111"/>
                  <a:pt x="465" y="108"/>
                </a:cubicBezTo>
                <a:cubicBezTo>
                  <a:pt x="549" y="95"/>
                  <a:pt x="635" y="98"/>
                  <a:pt x="720" y="93"/>
                </a:cubicBezTo>
                <a:cubicBezTo>
                  <a:pt x="805" y="98"/>
                  <a:pt x="891" y="95"/>
                  <a:pt x="975" y="108"/>
                </a:cubicBezTo>
                <a:cubicBezTo>
                  <a:pt x="993" y="111"/>
                  <a:pt x="1002" y="137"/>
                  <a:pt x="1020" y="138"/>
                </a:cubicBezTo>
                <a:cubicBezTo>
                  <a:pt x="1145" y="142"/>
                  <a:pt x="1270" y="128"/>
                  <a:pt x="1395" y="123"/>
                </a:cubicBezTo>
                <a:cubicBezTo>
                  <a:pt x="1425" y="113"/>
                  <a:pt x="1467" y="119"/>
                  <a:pt x="1485" y="93"/>
                </a:cubicBezTo>
                <a:cubicBezTo>
                  <a:pt x="1495" y="78"/>
                  <a:pt x="1500" y="58"/>
                  <a:pt x="1515" y="48"/>
                </a:cubicBezTo>
                <a:cubicBezTo>
                  <a:pt x="1542" y="31"/>
                  <a:pt x="1605" y="18"/>
                  <a:pt x="1605" y="18"/>
                </a:cubicBezTo>
                <a:cubicBezTo>
                  <a:pt x="1718" y="56"/>
                  <a:pt x="1583" y="0"/>
                  <a:pt x="1680" y="78"/>
                </a:cubicBezTo>
                <a:cubicBezTo>
                  <a:pt x="1692" y="88"/>
                  <a:pt x="1709" y="92"/>
                  <a:pt x="1725" y="93"/>
                </a:cubicBezTo>
                <a:cubicBezTo>
                  <a:pt x="1825" y="102"/>
                  <a:pt x="1925" y="103"/>
                  <a:pt x="2025" y="108"/>
                </a:cubicBezTo>
                <a:cubicBezTo>
                  <a:pt x="2134" y="180"/>
                  <a:pt x="2247" y="141"/>
                  <a:pt x="2370" y="123"/>
                </a:cubicBezTo>
                <a:cubicBezTo>
                  <a:pt x="2385" y="118"/>
                  <a:pt x="2415" y="108"/>
                  <a:pt x="2415" y="108"/>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 name="Freeform 5"/>
          <p:cNvSpPr>
            <a:spLocks/>
          </p:cNvSpPr>
          <p:nvPr/>
        </p:nvSpPr>
        <p:spPr bwMode="auto">
          <a:xfrm>
            <a:off x="2101399" y="2858610"/>
            <a:ext cx="1160440" cy="1328242"/>
          </a:xfrm>
          <a:custGeom>
            <a:avLst/>
            <a:gdLst>
              <a:gd name="T0" fmla="*/ 30 w 1188"/>
              <a:gd name="T1" fmla="*/ 0 h 1851"/>
              <a:gd name="T2" fmla="*/ 45 w 1188"/>
              <a:gd name="T3" fmla="*/ 135 h 1851"/>
              <a:gd name="T4" fmla="*/ 90 w 1188"/>
              <a:gd name="T5" fmla="*/ 150 h 1851"/>
              <a:gd name="T6" fmla="*/ 105 w 1188"/>
              <a:gd name="T7" fmla="*/ 195 h 1851"/>
              <a:gd name="T8" fmla="*/ 60 w 1188"/>
              <a:gd name="T9" fmla="*/ 240 h 1851"/>
              <a:gd name="T10" fmla="*/ 0 w 1188"/>
              <a:gd name="T11" fmla="*/ 330 h 1851"/>
              <a:gd name="T12" fmla="*/ 30 w 1188"/>
              <a:gd name="T13" fmla="*/ 420 h 1851"/>
              <a:gd name="T14" fmla="*/ 60 w 1188"/>
              <a:gd name="T15" fmla="*/ 465 h 1851"/>
              <a:gd name="T16" fmla="*/ 75 w 1188"/>
              <a:gd name="T17" fmla="*/ 510 h 1851"/>
              <a:gd name="T18" fmla="*/ 165 w 1188"/>
              <a:gd name="T19" fmla="*/ 540 h 1851"/>
              <a:gd name="T20" fmla="*/ 210 w 1188"/>
              <a:gd name="T21" fmla="*/ 585 h 1851"/>
              <a:gd name="T22" fmla="*/ 270 w 1188"/>
              <a:gd name="T23" fmla="*/ 600 h 1851"/>
              <a:gd name="T24" fmla="*/ 300 w 1188"/>
              <a:gd name="T25" fmla="*/ 690 h 1851"/>
              <a:gd name="T26" fmla="*/ 390 w 1188"/>
              <a:gd name="T27" fmla="*/ 735 h 1851"/>
              <a:gd name="T28" fmla="*/ 450 w 1188"/>
              <a:gd name="T29" fmla="*/ 825 h 1851"/>
              <a:gd name="T30" fmla="*/ 495 w 1188"/>
              <a:gd name="T31" fmla="*/ 915 h 1851"/>
              <a:gd name="T32" fmla="*/ 645 w 1188"/>
              <a:gd name="T33" fmla="*/ 1005 h 1851"/>
              <a:gd name="T34" fmla="*/ 675 w 1188"/>
              <a:gd name="T35" fmla="*/ 1050 h 1851"/>
              <a:gd name="T36" fmla="*/ 690 w 1188"/>
              <a:gd name="T37" fmla="*/ 1155 h 1851"/>
              <a:gd name="T38" fmla="*/ 735 w 1188"/>
              <a:gd name="T39" fmla="*/ 1170 h 1851"/>
              <a:gd name="T40" fmla="*/ 765 w 1188"/>
              <a:gd name="T41" fmla="*/ 1275 h 1851"/>
              <a:gd name="T42" fmla="*/ 810 w 1188"/>
              <a:gd name="T43" fmla="*/ 1305 h 1851"/>
              <a:gd name="T44" fmla="*/ 960 w 1188"/>
              <a:gd name="T45" fmla="*/ 1485 h 1851"/>
              <a:gd name="T46" fmla="*/ 990 w 1188"/>
              <a:gd name="T47" fmla="*/ 1530 h 1851"/>
              <a:gd name="T48" fmla="*/ 1005 w 1188"/>
              <a:gd name="T49" fmla="*/ 1590 h 1851"/>
              <a:gd name="T50" fmla="*/ 1095 w 1188"/>
              <a:gd name="T51" fmla="*/ 1635 h 1851"/>
              <a:gd name="T52" fmla="*/ 1155 w 1188"/>
              <a:gd name="T53" fmla="*/ 1785 h 1851"/>
              <a:gd name="T54" fmla="*/ 1185 w 1188"/>
              <a:gd name="T55" fmla="*/ 184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8" h="1851">
                <a:moveTo>
                  <a:pt x="30" y="0"/>
                </a:moveTo>
                <a:cubicBezTo>
                  <a:pt x="35" y="45"/>
                  <a:pt x="28" y="93"/>
                  <a:pt x="45" y="135"/>
                </a:cubicBezTo>
                <a:cubicBezTo>
                  <a:pt x="51" y="150"/>
                  <a:pt x="79" y="139"/>
                  <a:pt x="90" y="150"/>
                </a:cubicBezTo>
                <a:cubicBezTo>
                  <a:pt x="101" y="161"/>
                  <a:pt x="100" y="180"/>
                  <a:pt x="105" y="195"/>
                </a:cubicBezTo>
                <a:cubicBezTo>
                  <a:pt x="90" y="210"/>
                  <a:pt x="73" y="223"/>
                  <a:pt x="60" y="240"/>
                </a:cubicBezTo>
                <a:cubicBezTo>
                  <a:pt x="38" y="268"/>
                  <a:pt x="0" y="330"/>
                  <a:pt x="0" y="330"/>
                </a:cubicBezTo>
                <a:cubicBezTo>
                  <a:pt x="10" y="360"/>
                  <a:pt x="12" y="394"/>
                  <a:pt x="30" y="420"/>
                </a:cubicBezTo>
                <a:cubicBezTo>
                  <a:pt x="40" y="435"/>
                  <a:pt x="52" y="449"/>
                  <a:pt x="60" y="465"/>
                </a:cubicBezTo>
                <a:cubicBezTo>
                  <a:pt x="67" y="479"/>
                  <a:pt x="62" y="501"/>
                  <a:pt x="75" y="510"/>
                </a:cubicBezTo>
                <a:cubicBezTo>
                  <a:pt x="101" y="528"/>
                  <a:pt x="165" y="540"/>
                  <a:pt x="165" y="540"/>
                </a:cubicBezTo>
                <a:cubicBezTo>
                  <a:pt x="180" y="555"/>
                  <a:pt x="192" y="574"/>
                  <a:pt x="210" y="585"/>
                </a:cubicBezTo>
                <a:cubicBezTo>
                  <a:pt x="228" y="595"/>
                  <a:pt x="257" y="584"/>
                  <a:pt x="270" y="600"/>
                </a:cubicBezTo>
                <a:cubicBezTo>
                  <a:pt x="291" y="624"/>
                  <a:pt x="270" y="680"/>
                  <a:pt x="300" y="690"/>
                </a:cubicBezTo>
                <a:cubicBezTo>
                  <a:pt x="362" y="711"/>
                  <a:pt x="332" y="696"/>
                  <a:pt x="390" y="735"/>
                </a:cubicBezTo>
                <a:cubicBezTo>
                  <a:pt x="426" y="842"/>
                  <a:pt x="375" y="713"/>
                  <a:pt x="450" y="825"/>
                </a:cubicBezTo>
                <a:cubicBezTo>
                  <a:pt x="499" y="898"/>
                  <a:pt x="424" y="844"/>
                  <a:pt x="495" y="915"/>
                </a:cubicBezTo>
                <a:cubicBezTo>
                  <a:pt x="536" y="956"/>
                  <a:pt x="590" y="987"/>
                  <a:pt x="645" y="1005"/>
                </a:cubicBezTo>
                <a:cubicBezTo>
                  <a:pt x="655" y="1020"/>
                  <a:pt x="670" y="1033"/>
                  <a:pt x="675" y="1050"/>
                </a:cubicBezTo>
                <a:cubicBezTo>
                  <a:pt x="685" y="1084"/>
                  <a:pt x="674" y="1123"/>
                  <a:pt x="690" y="1155"/>
                </a:cubicBezTo>
                <a:cubicBezTo>
                  <a:pt x="697" y="1169"/>
                  <a:pt x="720" y="1165"/>
                  <a:pt x="735" y="1170"/>
                </a:cubicBezTo>
                <a:cubicBezTo>
                  <a:pt x="747" y="1205"/>
                  <a:pt x="745" y="1245"/>
                  <a:pt x="765" y="1275"/>
                </a:cubicBezTo>
                <a:cubicBezTo>
                  <a:pt x="775" y="1290"/>
                  <a:pt x="795" y="1295"/>
                  <a:pt x="810" y="1305"/>
                </a:cubicBezTo>
                <a:cubicBezTo>
                  <a:pt x="845" y="1375"/>
                  <a:pt x="895" y="1442"/>
                  <a:pt x="960" y="1485"/>
                </a:cubicBezTo>
                <a:cubicBezTo>
                  <a:pt x="970" y="1500"/>
                  <a:pt x="983" y="1513"/>
                  <a:pt x="990" y="1530"/>
                </a:cubicBezTo>
                <a:cubicBezTo>
                  <a:pt x="998" y="1549"/>
                  <a:pt x="994" y="1573"/>
                  <a:pt x="1005" y="1590"/>
                </a:cubicBezTo>
                <a:cubicBezTo>
                  <a:pt x="1022" y="1615"/>
                  <a:pt x="1069" y="1626"/>
                  <a:pt x="1095" y="1635"/>
                </a:cubicBezTo>
                <a:cubicBezTo>
                  <a:pt x="1108" y="1689"/>
                  <a:pt x="1130" y="1736"/>
                  <a:pt x="1155" y="1785"/>
                </a:cubicBezTo>
                <a:cubicBezTo>
                  <a:pt x="1188" y="1851"/>
                  <a:pt x="1185" y="1807"/>
                  <a:pt x="1185" y="184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7" name="Freeform 6"/>
          <p:cNvSpPr>
            <a:spLocks/>
          </p:cNvSpPr>
          <p:nvPr/>
        </p:nvSpPr>
        <p:spPr bwMode="auto">
          <a:xfrm>
            <a:off x="3844262" y="2793019"/>
            <a:ext cx="1088157" cy="1305485"/>
          </a:xfrm>
          <a:custGeom>
            <a:avLst/>
            <a:gdLst>
              <a:gd name="T0" fmla="*/ 1114 w 1114"/>
              <a:gd name="T1" fmla="*/ 0 h 1819"/>
              <a:gd name="T2" fmla="*/ 1024 w 1114"/>
              <a:gd name="T3" fmla="*/ 135 h 1819"/>
              <a:gd name="T4" fmla="*/ 844 w 1114"/>
              <a:gd name="T5" fmla="*/ 345 h 1819"/>
              <a:gd name="T6" fmla="*/ 859 w 1114"/>
              <a:gd name="T7" fmla="*/ 390 h 1819"/>
              <a:gd name="T8" fmla="*/ 814 w 1114"/>
              <a:gd name="T9" fmla="*/ 435 h 1819"/>
              <a:gd name="T10" fmla="*/ 754 w 1114"/>
              <a:gd name="T11" fmla="*/ 540 h 1819"/>
              <a:gd name="T12" fmla="*/ 709 w 1114"/>
              <a:gd name="T13" fmla="*/ 870 h 1819"/>
              <a:gd name="T14" fmla="*/ 574 w 1114"/>
              <a:gd name="T15" fmla="*/ 990 h 1819"/>
              <a:gd name="T16" fmla="*/ 559 w 1114"/>
              <a:gd name="T17" fmla="*/ 1035 h 1819"/>
              <a:gd name="T18" fmla="*/ 499 w 1114"/>
              <a:gd name="T19" fmla="*/ 1125 h 1819"/>
              <a:gd name="T20" fmla="*/ 439 w 1114"/>
              <a:gd name="T21" fmla="*/ 1320 h 1819"/>
              <a:gd name="T22" fmla="*/ 409 w 1114"/>
              <a:gd name="T23" fmla="*/ 1425 h 1819"/>
              <a:gd name="T24" fmla="*/ 319 w 1114"/>
              <a:gd name="T25" fmla="*/ 1515 h 1819"/>
              <a:gd name="T26" fmla="*/ 289 w 1114"/>
              <a:gd name="T27" fmla="*/ 1560 h 1819"/>
              <a:gd name="T28" fmla="*/ 229 w 1114"/>
              <a:gd name="T29" fmla="*/ 1590 h 1819"/>
              <a:gd name="T30" fmla="*/ 94 w 1114"/>
              <a:gd name="T31" fmla="*/ 1680 h 1819"/>
              <a:gd name="T32" fmla="*/ 49 w 1114"/>
              <a:gd name="T33" fmla="*/ 1770 h 1819"/>
              <a:gd name="T34" fmla="*/ 4 w 1114"/>
              <a:gd name="T35" fmla="*/ 18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4" h="1819">
                <a:moveTo>
                  <a:pt x="1114" y="0"/>
                </a:moveTo>
                <a:cubicBezTo>
                  <a:pt x="1084" y="45"/>
                  <a:pt x="1041" y="84"/>
                  <a:pt x="1024" y="135"/>
                </a:cubicBezTo>
                <a:cubicBezTo>
                  <a:pt x="992" y="230"/>
                  <a:pt x="943" y="312"/>
                  <a:pt x="844" y="345"/>
                </a:cubicBezTo>
                <a:cubicBezTo>
                  <a:pt x="849" y="360"/>
                  <a:pt x="864" y="375"/>
                  <a:pt x="859" y="390"/>
                </a:cubicBezTo>
                <a:cubicBezTo>
                  <a:pt x="852" y="410"/>
                  <a:pt x="826" y="418"/>
                  <a:pt x="814" y="435"/>
                </a:cubicBezTo>
                <a:cubicBezTo>
                  <a:pt x="791" y="468"/>
                  <a:pt x="776" y="506"/>
                  <a:pt x="754" y="540"/>
                </a:cubicBezTo>
                <a:cubicBezTo>
                  <a:pt x="727" y="649"/>
                  <a:pt x="732" y="761"/>
                  <a:pt x="709" y="870"/>
                </a:cubicBezTo>
                <a:cubicBezTo>
                  <a:pt x="700" y="913"/>
                  <a:pt x="611" y="953"/>
                  <a:pt x="574" y="990"/>
                </a:cubicBezTo>
                <a:cubicBezTo>
                  <a:pt x="569" y="1005"/>
                  <a:pt x="567" y="1021"/>
                  <a:pt x="559" y="1035"/>
                </a:cubicBezTo>
                <a:cubicBezTo>
                  <a:pt x="541" y="1067"/>
                  <a:pt x="499" y="1125"/>
                  <a:pt x="499" y="1125"/>
                </a:cubicBezTo>
                <a:cubicBezTo>
                  <a:pt x="485" y="1195"/>
                  <a:pt x="458" y="1252"/>
                  <a:pt x="439" y="1320"/>
                </a:cubicBezTo>
                <a:cubicBezTo>
                  <a:pt x="429" y="1355"/>
                  <a:pt x="428" y="1394"/>
                  <a:pt x="409" y="1425"/>
                </a:cubicBezTo>
                <a:cubicBezTo>
                  <a:pt x="387" y="1461"/>
                  <a:pt x="349" y="1485"/>
                  <a:pt x="319" y="1515"/>
                </a:cubicBezTo>
                <a:cubicBezTo>
                  <a:pt x="306" y="1528"/>
                  <a:pt x="303" y="1548"/>
                  <a:pt x="289" y="1560"/>
                </a:cubicBezTo>
                <a:cubicBezTo>
                  <a:pt x="272" y="1574"/>
                  <a:pt x="247" y="1577"/>
                  <a:pt x="229" y="1590"/>
                </a:cubicBezTo>
                <a:cubicBezTo>
                  <a:pt x="177" y="1627"/>
                  <a:pt x="157" y="1659"/>
                  <a:pt x="94" y="1680"/>
                </a:cubicBezTo>
                <a:cubicBezTo>
                  <a:pt x="82" y="1717"/>
                  <a:pt x="78" y="1741"/>
                  <a:pt x="49" y="1770"/>
                </a:cubicBezTo>
                <a:cubicBezTo>
                  <a:pt x="0" y="1819"/>
                  <a:pt x="4" y="1777"/>
                  <a:pt x="4" y="18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Rectangle 7"/>
          <p:cNvSpPr>
            <a:spLocks noChangeArrowheads="1"/>
          </p:cNvSpPr>
          <p:nvPr/>
        </p:nvSpPr>
        <p:spPr bwMode="auto">
          <a:xfrm>
            <a:off x="773837" y="321076"/>
            <a:ext cx="187545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13"/>
          <p:cNvSpPr>
            <a:spLocks noChangeArrowheads="1"/>
          </p:cNvSpPr>
          <p:nvPr/>
        </p:nvSpPr>
        <p:spPr bwMode="auto">
          <a:xfrm>
            <a:off x="773837" y="778276"/>
            <a:ext cx="1875459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22" name="Rectangle 21"/>
              <p:cNvSpPr/>
              <p:nvPr/>
            </p:nvSpPr>
            <p:spPr>
              <a:xfrm>
                <a:off x="3195987" y="1955430"/>
                <a:ext cx="1002710"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𝑘</m:t>
                              </m:r>
                              <m:r>
                                <a:rPr lang="en-US" sz="2200" i="0">
                                  <a:latin typeface="Cambria Math" panose="02040503050406030204" pitchFamily="18" charset="0"/>
                                </a:rPr>
                                <m:t>−1</m:t>
                              </m:r>
                            </m:e>
                          </m:d>
                        </m:sup>
                      </m:sSubSup>
                    </m:oMath>
                  </m:oMathPara>
                </a14:m>
                <a:endParaRPr lang="en-US" sz="2200" dirty="0"/>
              </a:p>
            </p:txBody>
          </p:sp>
        </mc:Choice>
        <mc:Fallback xmlns="">
          <p:sp>
            <p:nvSpPr>
              <p:cNvPr id="22" name="Rectangle 21"/>
              <p:cNvSpPr>
                <a:spLocks noRot="1" noChangeAspect="1" noMove="1" noResize="1" noEditPoints="1" noAdjustHandles="1" noChangeArrowheads="1" noChangeShapeType="1" noTextEdit="1"/>
              </p:cNvSpPr>
              <p:nvPr/>
            </p:nvSpPr>
            <p:spPr>
              <a:xfrm>
                <a:off x="3195987" y="1955430"/>
                <a:ext cx="1002710" cy="55720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775469" y="3438910"/>
                <a:ext cx="3691010" cy="561629"/>
              </a:xfrm>
              <a:prstGeom prst="rect">
                <a:avLst/>
              </a:prstGeom>
            </p:spPr>
            <p:txBody>
              <a:bodyPr wrap="none">
                <a:spAutoFit/>
              </a:bodyPr>
              <a:lstStyle/>
              <a:p>
                <a14:m>
                  <m:oMath xmlns:m="http://schemas.openxmlformats.org/officeDocument/2006/math">
                    <m:sSubSup>
                      <m:sSubSupPr>
                        <m:ctrlPr>
                          <a:rPr lang="en-US" sz="2200" i="1">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Microsoft YaHei" panose="020B0503020204020204" pitchFamily="34" charset="-122"/>
                          </a:rPr>
                          <m:t>𝑑</m:t>
                        </m:r>
                      </m:e>
                      <m:sub>
                        <m:r>
                          <a:rPr lang="en-US" sz="2200" i="1">
                            <a:effectLst/>
                            <a:latin typeface="Cambria Math" panose="02040503050406030204" pitchFamily="18" charset="0"/>
                            <a:ea typeface="SimSun" panose="02010600030101010101" pitchFamily="2" charset="-122"/>
                            <a:cs typeface="Microsoft YaHei" panose="020B0503020204020204" pitchFamily="34" charset="-122"/>
                          </a:rPr>
                          <m:t>𝑖𝑘</m:t>
                        </m:r>
                      </m:sub>
                      <m:sup>
                        <m:r>
                          <a:rPr lang="en-US" sz="2200" i="1">
                            <a:effectLst/>
                            <a:latin typeface="Cambria Math" panose="02040503050406030204" pitchFamily="18" charset="0"/>
                            <a:ea typeface="SimSun" panose="02010600030101010101" pitchFamily="2" charset="-122"/>
                            <a:cs typeface="Microsoft YaHei" panose="020B0503020204020204" pitchFamily="34" charset="-122"/>
                          </a:rPr>
                          <m:t>(</m:t>
                        </m:r>
                        <m:r>
                          <a:rPr lang="en-US" sz="2200" i="1">
                            <a:effectLst/>
                            <a:latin typeface="Cambria Math" panose="02040503050406030204" pitchFamily="18" charset="0"/>
                            <a:ea typeface="SimSun" panose="02010600030101010101" pitchFamily="2" charset="-122"/>
                            <a:cs typeface="Microsoft YaHei" panose="020B0503020204020204" pitchFamily="34" charset="-122"/>
                          </a:rPr>
                          <m:t>𝑘</m:t>
                        </m:r>
                        <m:r>
                          <a:rPr lang="en-US" sz="2200" i="1">
                            <a:effectLst/>
                            <a:latin typeface="Cambria Math" panose="02040503050406030204" pitchFamily="18" charset="0"/>
                            <a:ea typeface="SimSun" panose="02010600030101010101" pitchFamily="2" charset="-122"/>
                            <a:cs typeface="Microsoft YaHei" panose="020B0503020204020204" pitchFamily="34" charset="-122"/>
                          </a:rPr>
                          <m:t>−1)</m:t>
                        </m:r>
                      </m:sup>
                    </m:sSubSup>
                  </m:oMath>
                </a14:m>
                <a:r>
                  <a:rPr lang="en-US" sz="2200" dirty="0">
                    <a:effectLst/>
                    <a:latin typeface="Microsoft YaHei" panose="020B0503020204020204" pitchFamily="34" charset="-122"/>
                    <a:ea typeface="SimSun" panose="02010600030101010101" pitchFamily="2" charset="-122"/>
                    <a:cs typeface="Microsoft YaHei" panose="020B0503020204020204" pitchFamily="34" charset="-122"/>
                  </a:rPr>
                  <a:t>                       </a:t>
                </a:r>
                <a14:m>
                  <m:oMath xmlns:m="http://schemas.openxmlformats.org/officeDocument/2006/math">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Microsoft YaHei" panose="020B0503020204020204" pitchFamily="34" charset="-122"/>
                          </a:rPr>
                          <m:t>𝑑</m:t>
                        </m:r>
                      </m:e>
                      <m:sub>
                        <m:r>
                          <a:rPr lang="en-US" sz="2200" i="1">
                            <a:effectLst/>
                            <a:latin typeface="Cambria Math" panose="02040503050406030204" pitchFamily="18" charset="0"/>
                            <a:ea typeface="SimSun" panose="02010600030101010101" pitchFamily="2" charset="-122"/>
                            <a:cs typeface="Microsoft YaHei" panose="020B0503020204020204" pitchFamily="34" charset="-122"/>
                          </a:rPr>
                          <m:t>𝑘𝑗</m:t>
                        </m:r>
                      </m:sub>
                      <m:sup>
                        <m:r>
                          <a:rPr lang="en-US" sz="2200" i="1">
                            <a:effectLst/>
                            <a:latin typeface="Cambria Math" panose="02040503050406030204" pitchFamily="18" charset="0"/>
                            <a:ea typeface="SimSun" panose="02010600030101010101" pitchFamily="2" charset="-122"/>
                            <a:cs typeface="Microsoft YaHei" panose="020B0503020204020204" pitchFamily="34" charset="-122"/>
                          </a:rPr>
                          <m:t>(</m:t>
                        </m:r>
                        <m:r>
                          <a:rPr lang="en-US" sz="2200" i="1">
                            <a:effectLst/>
                            <a:latin typeface="Cambria Math" panose="02040503050406030204" pitchFamily="18" charset="0"/>
                            <a:ea typeface="SimSun" panose="02010600030101010101" pitchFamily="2" charset="-122"/>
                            <a:cs typeface="Microsoft YaHei" panose="020B0503020204020204" pitchFamily="34" charset="-122"/>
                          </a:rPr>
                          <m:t>𝑘</m:t>
                        </m:r>
                        <m:r>
                          <a:rPr lang="en-US" sz="2200" i="1">
                            <a:effectLst/>
                            <a:latin typeface="Cambria Math" panose="02040503050406030204" pitchFamily="18" charset="0"/>
                            <a:ea typeface="SimSun" panose="02010600030101010101" pitchFamily="2" charset="-122"/>
                            <a:cs typeface="Microsoft YaHei" panose="020B0503020204020204" pitchFamily="34" charset="-122"/>
                          </a:rPr>
                          <m:t>−1)</m:t>
                        </m:r>
                      </m:sup>
                    </m:sSubSup>
                  </m:oMath>
                </a14:m>
                <a:endParaRPr lang="en-US" sz="2200" dirty="0"/>
              </a:p>
            </p:txBody>
          </p:sp>
        </mc:Choice>
        <mc:Fallback xmlns="">
          <p:sp>
            <p:nvSpPr>
              <p:cNvPr id="23" name="Rectangle 22"/>
              <p:cNvSpPr>
                <a:spLocks noRot="1" noChangeAspect="1" noMove="1" noResize="1" noEditPoints="1" noAdjustHandles="1" noChangeArrowheads="1" noChangeShapeType="1" noTextEdit="1"/>
              </p:cNvSpPr>
              <p:nvPr/>
            </p:nvSpPr>
            <p:spPr>
              <a:xfrm>
                <a:off x="1775469" y="3438910"/>
                <a:ext cx="3691010" cy="561629"/>
              </a:xfrm>
              <a:prstGeom prst="rect">
                <a:avLst/>
              </a:prstGeom>
              <a:blipFill rotWithShape="0">
                <a:blip r:embed="rId3"/>
                <a:stretch>
                  <a:fillRect/>
                </a:stretch>
              </a:blipFill>
            </p:spPr>
            <p:txBody>
              <a:bodyPr/>
              <a:lstStyle/>
              <a:p>
                <a:r>
                  <a:rPr lang="en-US">
                    <a:noFill/>
                  </a:rPr>
                  <a:t> </a:t>
                </a:r>
              </a:p>
            </p:txBody>
          </p:sp>
        </mc:Fallback>
      </mc:AlternateContent>
      <p:sp>
        <p:nvSpPr>
          <p:cNvPr id="24" name="Rectangle 23"/>
          <p:cNvSpPr/>
          <p:nvPr/>
        </p:nvSpPr>
        <p:spPr>
          <a:xfrm>
            <a:off x="1602881" y="4934794"/>
            <a:ext cx="3829895" cy="769441"/>
          </a:xfrm>
          <a:prstGeom prst="rect">
            <a:avLst/>
          </a:prstGeom>
        </p:spPr>
        <p:txBody>
          <a:bodyPr wrap="none">
            <a:spAutoFit/>
          </a:bodyPr>
          <a:lstStyle/>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8.15  Underlying idea of </a:t>
            </a:r>
          </a:p>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Floyd’s algorithm</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6070521" y="1129768"/>
                <a:ext cx="5040707" cy="4785926"/>
              </a:xfrm>
              <a:prstGeom prst="rect">
                <a:avLst/>
              </a:prstGeom>
            </p:spPr>
            <p:txBody>
              <a:bodyPr wrap="square">
                <a:spAutoFit/>
              </a:bodyPr>
              <a:lstStyle/>
              <a:p>
                <a:pPr>
                  <a:spcBef>
                    <a:spcPts val="1200"/>
                  </a:spcBef>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length of the shortest path among the paths that use the kth vertex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is equal to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𝑖𝑘</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where</a:t>
                </a:r>
              </a:p>
              <a:p>
                <a:pPr marL="461963" marR="0" lvl="0" indent="-461963">
                  <a:spcBef>
                    <a:spcPts val="1200"/>
                  </a:spcBef>
                  <a:spcAft>
                    <a:spcPts val="1200"/>
                  </a:spcAft>
                  <a:buFont typeface="Symbol" panose="05050102010706020507" pitchFamily="18" charset="2"/>
                  <a:buChar char=""/>
                </a:pP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𝑖𝑘</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is the length of the shortest path from 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among the paths that use intermediate vertices numbered not higher than k-1; and </a:t>
                </a:r>
              </a:p>
              <a:p>
                <a:pPr marL="461963" marR="0" lvl="0" indent="-461963">
                  <a:spcBef>
                    <a:spcPts val="1200"/>
                  </a:spcBef>
                  <a:spcAft>
                    <a:spcPts val="1200"/>
                  </a:spcAft>
                  <a:buFont typeface="Symbol" panose="05050102010706020507" pitchFamily="18" charset="2"/>
                  <a:buChar char=""/>
                </a:pP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is the length of the shortest path from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to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among the paths that use intermediate vertices numbered not higher than k-1.</a:t>
                </a:r>
              </a:p>
            </p:txBody>
          </p:sp>
        </mc:Choice>
        <mc:Fallback xmlns="">
          <p:sp>
            <p:nvSpPr>
              <p:cNvPr id="9" name="Rectangle 8"/>
              <p:cNvSpPr>
                <a:spLocks noRot="1" noChangeAspect="1" noMove="1" noResize="1" noEditPoints="1" noAdjustHandles="1" noChangeArrowheads="1" noChangeShapeType="1" noTextEdit="1"/>
              </p:cNvSpPr>
              <p:nvPr/>
            </p:nvSpPr>
            <p:spPr>
              <a:xfrm>
                <a:off x="6070521" y="1129768"/>
                <a:ext cx="5040707" cy="4785926"/>
              </a:xfrm>
              <a:prstGeom prst="rect">
                <a:avLst/>
              </a:prstGeom>
              <a:blipFill rotWithShape="0">
                <a:blip r:embed="rId4"/>
                <a:stretch>
                  <a:fillRect l="-1572" t="-764" r="-4353" b="-17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6F200B5E-6848-45D9-8530-FFD1743387A3}"/>
              </a:ext>
            </a:extLst>
          </p:cNvPr>
          <p:cNvSpPr/>
          <p:nvPr/>
        </p:nvSpPr>
        <p:spPr>
          <a:xfrm>
            <a:off x="1670413" y="754389"/>
            <a:ext cx="3237938" cy="584775"/>
          </a:xfrm>
          <a:prstGeom prst="rect">
            <a:avLst/>
          </a:prstGeom>
        </p:spPr>
        <p:txBody>
          <a:bodyPr wrap="none">
            <a:spAutoFit/>
          </a:bodyPr>
          <a:lstStyle/>
          <a:p>
            <a:r>
              <a:rPr lang="en-US" sz="3200" dirty="0">
                <a:solidFill>
                  <a:srgbClr val="000000"/>
                </a:solidFill>
                <a:ea typeface="Microsoft YaHei" panose="020B0503020204020204" pitchFamily="34" charset="-122"/>
                <a:cs typeface="Times New Roman" panose="02020603050405020304" pitchFamily="18" charset="0"/>
              </a:rPr>
              <a:t>Floyd’s Algorithm </a:t>
            </a:r>
            <a:endParaRPr lang="en-US" sz="3200" dirty="0"/>
          </a:p>
        </p:txBody>
      </p:sp>
      <p:pic>
        <p:nvPicPr>
          <p:cNvPr id="15" name="Picture 14" descr="Image result for smiley face images">
            <a:extLst>
              <a:ext uri="{FF2B5EF4-FFF2-40B4-BE49-F238E27FC236}">
                <a16:creationId xmlns:a16="http://schemas.microsoft.com/office/drawing/2014/main" id="{2E7CFF54-3D8F-4744-9D34-1DF59D3D0DE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818" y="1546703"/>
            <a:ext cx="586105" cy="425450"/>
          </a:xfrm>
          <a:prstGeom prst="rect">
            <a:avLst/>
          </a:prstGeom>
          <a:noFill/>
        </p:spPr>
      </p:pic>
    </p:spTree>
    <p:extLst>
      <p:ext uri="{BB962C8B-B14F-4D97-AF65-F5344CB8AC3E}">
        <p14:creationId xmlns:p14="http://schemas.microsoft.com/office/powerpoint/2010/main" val="12614796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95"/>
          <p:cNvSpPr>
            <a:spLocks noChangeArrowheads="1"/>
          </p:cNvSpPr>
          <p:nvPr/>
        </p:nvSpPr>
        <p:spPr bwMode="auto">
          <a:xfrm>
            <a:off x="1503007" y="2278310"/>
            <a:ext cx="630037" cy="580300"/>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effectLst/>
                <a:latin typeface="Times New Roman" panose="02020603050405020304" pitchFamily="18" charset="0"/>
                <a:ea typeface="SimSun" panose="02010600030101010101" pitchFamily="2" charset="-122"/>
                <a:cs typeface="Times New Roman" panose="02020603050405020304" pitchFamily="18" charset="0"/>
              </a:rPr>
              <a:t>v</a:t>
            </a:r>
            <a:r>
              <a:rPr kumimoji="0" lang="en-US" altLang="zh-CN" sz="2200" b="0" i="0" u="none" strike="noStrike" cap="none" normalizeH="0" baseline="-30000">
                <a:ln>
                  <a:noFill/>
                </a:ln>
                <a:effectLst/>
                <a:latin typeface="Times New Roman" panose="02020603050405020304" pitchFamily="18" charset="0"/>
                <a:ea typeface="SimSun" panose="02010600030101010101" pitchFamily="2" charset="-122"/>
                <a:cs typeface="Times New Roman" panose="02020603050405020304" pitchFamily="18" charset="0"/>
              </a:rPr>
              <a:t>i</a:t>
            </a:r>
            <a:endParaRPr kumimoji="0" lang="en-US" altLang="zh-CN" sz="22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3" name="Oval 297"/>
          <p:cNvSpPr>
            <a:spLocks noChangeArrowheads="1"/>
          </p:cNvSpPr>
          <p:nvPr/>
        </p:nvSpPr>
        <p:spPr bwMode="auto">
          <a:xfrm>
            <a:off x="4492020" y="2278310"/>
            <a:ext cx="630037" cy="580300"/>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kumimoji="0" lang="en-US" altLang="zh-CN" sz="2200" b="0" i="0" u="none" strike="noStrike" cap="none" normalizeH="0" baseline="-3000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j</a:t>
            </a:r>
            <a:endParaRPr kumimoji="0" lang="en-US" altLang="zh-CN"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Oval 298"/>
          <p:cNvSpPr>
            <a:spLocks noChangeArrowheads="1"/>
          </p:cNvSpPr>
          <p:nvPr/>
        </p:nvSpPr>
        <p:spPr bwMode="auto">
          <a:xfrm>
            <a:off x="2951120" y="3896702"/>
            <a:ext cx="630037" cy="580300"/>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a:t>
            </a:r>
            <a:r>
              <a:rPr kumimoji="0" lang="en-US" altLang="zh-CN" sz="2200" b="0" i="0" u="none" strike="noStrike" cap="none" normalizeH="0" baseline="-3000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endParaRPr kumimoji="0" lang="en-US" altLang="zh-CN"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Freeform 4"/>
          <p:cNvSpPr>
            <a:spLocks/>
          </p:cNvSpPr>
          <p:nvPr/>
        </p:nvSpPr>
        <p:spPr bwMode="auto">
          <a:xfrm>
            <a:off x="2133044" y="2456923"/>
            <a:ext cx="2358976" cy="136541"/>
          </a:xfrm>
          <a:custGeom>
            <a:avLst/>
            <a:gdLst>
              <a:gd name="T0" fmla="*/ 0 w 2415"/>
              <a:gd name="T1" fmla="*/ 78 h 180"/>
              <a:gd name="T2" fmla="*/ 225 w 2415"/>
              <a:gd name="T3" fmla="*/ 78 h 180"/>
              <a:gd name="T4" fmla="*/ 255 w 2415"/>
              <a:gd name="T5" fmla="*/ 123 h 180"/>
              <a:gd name="T6" fmla="*/ 300 w 2415"/>
              <a:gd name="T7" fmla="*/ 153 h 180"/>
              <a:gd name="T8" fmla="*/ 420 w 2415"/>
              <a:gd name="T9" fmla="*/ 138 h 180"/>
              <a:gd name="T10" fmla="*/ 465 w 2415"/>
              <a:gd name="T11" fmla="*/ 108 h 180"/>
              <a:gd name="T12" fmla="*/ 720 w 2415"/>
              <a:gd name="T13" fmla="*/ 93 h 180"/>
              <a:gd name="T14" fmla="*/ 975 w 2415"/>
              <a:gd name="T15" fmla="*/ 108 h 180"/>
              <a:gd name="T16" fmla="*/ 1020 w 2415"/>
              <a:gd name="T17" fmla="*/ 138 h 180"/>
              <a:gd name="T18" fmla="*/ 1395 w 2415"/>
              <a:gd name="T19" fmla="*/ 123 h 180"/>
              <a:gd name="T20" fmla="*/ 1485 w 2415"/>
              <a:gd name="T21" fmla="*/ 93 h 180"/>
              <a:gd name="T22" fmla="*/ 1515 w 2415"/>
              <a:gd name="T23" fmla="*/ 48 h 180"/>
              <a:gd name="T24" fmla="*/ 1605 w 2415"/>
              <a:gd name="T25" fmla="*/ 18 h 180"/>
              <a:gd name="T26" fmla="*/ 1680 w 2415"/>
              <a:gd name="T27" fmla="*/ 78 h 180"/>
              <a:gd name="T28" fmla="*/ 1725 w 2415"/>
              <a:gd name="T29" fmla="*/ 93 h 180"/>
              <a:gd name="T30" fmla="*/ 2025 w 2415"/>
              <a:gd name="T31" fmla="*/ 108 h 180"/>
              <a:gd name="T32" fmla="*/ 2370 w 2415"/>
              <a:gd name="T33" fmla="*/ 123 h 180"/>
              <a:gd name="T34" fmla="*/ 2415 w 2415"/>
              <a:gd name="T35" fmla="*/ 10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5" h="180">
                <a:moveTo>
                  <a:pt x="0" y="78"/>
                </a:moveTo>
                <a:cubicBezTo>
                  <a:pt x="85" y="61"/>
                  <a:pt x="126" y="45"/>
                  <a:pt x="225" y="78"/>
                </a:cubicBezTo>
                <a:cubicBezTo>
                  <a:pt x="242" y="84"/>
                  <a:pt x="242" y="110"/>
                  <a:pt x="255" y="123"/>
                </a:cubicBezTo>
                <a:cubicBezTo>
                  <a:pt x="268" y="136"/>
                  <a:pt x="285" y="143"/>
                  <a:pt x="300" y="153"/>
                </a:cubicBezTo>
                <a:cubicBezTo>
                  <a:pt x="340" y="148"/>
                  <a:pt x="381" y="149"/>
                  <a:pt x="420" y="138"/>
                </a:cubicBezTo>
                <a:cubicBezTo>
                  <a:pt x="437" y="133"/>
                  <a:pt x="447" y="111"/>
                  <a:pt x="465" y="108"/>
                </a:cubicBezTo>
                <a:cubicBezTo>
                  <a:pt x="549" y="95"/>
                  <a:pt x="635" y="98"/>
                  <a:pt x="720" y="93"/>
                </a:cubicBezTo>
                <a:cubicBezTo>
                  <a:pt x="805" y="98"/>
                  <a:pt x="891" y="95"/>
                  <a:pt x="975" y="108"/>
                </a:cubicBezTo>
                <a:cubicBezTo>
                  <a:pt x="993" y="111"/>
                  <a:pt x="1002" y="137"/>
                  <a:pt x="1020" y="138"/>
                </a:cubicBezTo>
                <a:cubicBezTo>
                  <a:pt x="1145" y="142"/>
                  <a:pt x="1270" y="128"/>
                  <a:pt x="1395" y="123"/>
                </a:cubicBezTo>
                <a:cubicBezTo>
                  <a:pt x="1425" y="113"/>
                  <a:pt x="1467" y="119"/>
                  <a:pt x="1485" y="93"/>
                </a:cubicBezTo>
                <a:cubicBezTo>
                  <a:pt x="1495" y="78"/>
                  <a:pt x="1500" y="58"/>
                  <a:pt x="1515" y="48"/>
                </a:cubicBezTo>
                <a:cubicBezTo>
                  <a:pt x="1542" y="31"/>
                  <a:pt x="1605" y="18"/>
                  <a:pt x="1605" y="18"/>
                </a:cubicBezTo>
                <a:cubicBezTo>
                  <a:pt x="1718" y="56"/>
                  <a:pt x="1583" y="0"/>
                  <a:pt x="1680" y="78"/>
                </a:cubicBezTo>
                <a:cubicBezTo>
                  <a:pt x="1692" y="88"/>
                  <a:pt x="1709" y="92"/>
                  <a:pt x="1725" y="93"/>
                </a:cubicBezTo>
                <a:cubicBezTo>
                  <a:pt x="1825" y="102"/>
                  <a:pt x="1925" y="103"/>
                  <a:pt x="2025" y="108"/>
                </a:cubicBezTo>
                <a:cubicBezTo>
                  <a:pt x="2134" y="180"/>
                  <a:pt x="2247" y="141"/>
                  <a:pt x="2370" y="123"/>
                </a:cubicBezTo>
                <a:cubicBezTo>
                  <a:pt x="2385" y="118"/>
                  <a:pt x="2415" y="108"/>
                  <a:pt x="2415" y="108"/>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 name="Freeform 5"/>
          <p:cNvSpPr>
            <a:spLocks/>
          </p:cNvSpPr>
          <p:nvPr/>
        </p:nvSpPr>
        <p:spPr bwMode="auto">
          <a:xfrm>
            <a:off x="1790680" y="2858610"/>
            <a:ext cx="1160440" cy="1328242"/>
          </a:xfrm>
          <a:custGeom>
            <a:avLst/>
            <a:gdLst>
              <a:gd name="T0" fmla="*/ 30 w 1188"/>
              <a:gd name="T1" fmla="*/ 0 h 1851"/>
              <a:gd name="T2" fmla="*/ 45 w 1188"/>
              <a:gd name="T3" fmla="*/ 135 h 1851"/>
              <a:gd name="T4" fmla="*/ 90 w 1188"/>
              <a:gd name="T5" fmla="*/ 150 h 1851"/>
              <a:gd name="T6" fmla="*/ 105 w 1188"/>
              <a:gd name="T7" fmla="*/ 195 h 1851"/>
              <a:gd name="T8" fmla="*/ 60 w 1188"/>
              <a:gd name="T9" fmla="*/ 240 h 1851"/>
              <a:gd name="T10" fmla="*/ 0 w 1188"/>
              <a:gd name="T11" fmla="*/ 330 h 1851"/>
              <a:gd name="T12" fmla="*/ 30 w 1188"/>
              <a:gd name="T13" fmla="*/ 420 h 1851"/>
              <a:gd name="T14" fmla="*/ 60 w 1188"/>
              <a:gd name="T15" fmla="*/ 465 h 1851"/>
              <a:gd name="T16" fmla="*/ 75 w 1188"/>
              <a:gd name="T17" fmla="*/ 510 h 1851"/>
              <a:gd name="T18" fmla="*/ 165 w 1188"/>
              <a:gd name="T19" fmla="*/ 540 h 1851"/>
              <a:gd name="T20" fmla="*/ 210 w 1188"/>
              <a:gd name="T21" fmla="*/ 585 h 1851"/>
              <a:gd name="T22" fmla="*/ 270 w 1188"/>
              <a:gd name="T23" fmla="*/ 600 h 1851"/>
              <a:gd name="T24" fmla="*/ 300 w 1188"/>
              <a:gd name="T25" fmla="*/ 690 h 1851"/>
              <a:gd name="T26" fmla="*/ 390 w 1188"/>
              <a:gd name="T27" fmla="*/ 735 h 1851"/>
              <a:gd name="T28" fmla="*/ 450 w 1188"/>
              <a:gd name="T29" fmla="*/ 825 h 1851"/>
              <a:gd name="T30" fmla="*/ 495 w 1188"/>
              <a:gd name="T31" fmla="*/ 915 h 1851"/>
              <a:gd name="T32" fmla="*/ 645 w 1188"/>
              <a:gd name="T33" fmla="*/ 1005 h 1851"/>
              <a:gd name="T34" fmla="*/ 675 w 1188"/>
              <a:gd name="T35" fmla="*/ 1050 h 1851"/>
              <a:gd name="T36" fmla="*/ 690 w 1188"/>
              <a:gd name="T37" fmla="*/ 1155 h 1851"/>
              <a:gd name="T38" fmla="*/ 735 w 1188"/>
              <a:gd name="T39" fmla="*/ 1170 h 1851"/>
              <a:gd name="T40" fmla="*/ 765 w 1188"/>
              <a:gd name="T41" fmla="*/ 1275 h 1851"/>
              <a:gd name="T42" fmla="*/ 810 w 1188"/>
              <a:gd name="T43" fmla="*/ 1305 h 1851"/>
              <a:gd name="T44" fmla="*/ 960 w 1188"/>
              <a:gd name="T45" fmla="*/ 1485 h 1851"/>
              <a:gd name="T46" fmla="*/ 990 w 1188"/>
              <a:gd name="T47" fmla="*/ 1530 h 1851"/>
              <a:gd name="T48" fmla="*/ 1005 w 1188"/>
              <a:gd name="T49" fmla="*/ 1590 h 1851"/>
              <a:gd name="T50" fmla="*/ 1095 w 1188"/>
              <a:gd name="T51" fmla="*/ 1635 h 1851"/>
              <a:gd name="T52" fmla="*/ 1155 w 1188"/>
              <a:gd name="T53" fmla="*/ 1785 h 1851"/>
              <a:gd name="T54" fmla="*/ 1185 w 1188"/>
              <a:gd name="T55" fmla="*/ 1845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8" h="1851">
                <a:moveTo>
                  <a:pt x="30" y="0"/>
                </a:moveTo>
                <a:cubicBezTo>
                  <a:pt x="35" y="45"/>
                  <a:pt x="28" y="93"/>
                  <a:pt x="45" y="135"/>
                </a:cubicBezTo>
                <a:cubicBezTo>
                  <a:pt x="51" y="150"/>
                  <a:pt x="79" y="139"/>
                  <a:pt x="90" y="150"/>
                </a:cubicBezTo>
                <a:cubicBezTo>
                  <a:pt x="101" y="161"/>
                  <a:pt x="100" y="180"/>
                  <a:pt x="105" y="195"/>
                </a:cubicBezTo>
                <a:cubicBezTo>
                  <a:pt x="90" y="210"/>
                  <a:pt x="73" y="223"/>
                  <a:pt x="60" y="240"/>
                </a:cubicBezTo>
                <a:cubicBezTo>
                  <a:pt x="38" y="268"/>
                  <a:pt x="0" y="330"/>
                  <a:pt x="0" y="330"/>
                </a:cubicBezTo>
                <a:cubicBezTo>
                  <a:pt x="10" y="360"/>
                  <a:pt x="12" y="394"/>
                  <a:pt x="30" y="420"/>
                </a:cubicBezTo>
                <a:cubicBezTo>
                  <a:pt x="40" y="435"/>
                  <a:pt x="52" y="449"/>
                  <a:pt x="60" y="465"/>
                </a:cubicBezTo>
                <a:cubicBezTo>
                  <a:pt x="67" y="479"/>
                  <a:pt x="62" y="501"/>
                  <a:pt x="75" y="510"/>
                </a:cubicBezTo>
                <a:cubicBezTo>
                  <a:pt x="101" y="528"/>
                  <a:pt x="165" y="540"/>
                  <a:pt x="165" y="540"/>
                </a:cubicBezTo>
                <a:cubicBezTo>
                  <a:pt x="180" y="555"/>
                  <a:pt x="192" y="574"/>
                  <a:pt x="210" y="585"/>
                </a:cubicBezTo>
                <a:cubicBezTo>
                  <a:pt x="228" y="595"/>
                  <a:pt x="257" y="584"/>
                  <a:pt x="270" y="600"/>
                </a:cubicBezTo>
                <a:cubicBezTo>
                  <a:pt x="291" y="624"/>
                  <a:pt x="270" y="680"/>
                  <a:pt x="300" y="690"/>
                </a:cubicBezTo>
                <a:cubicBezTo>
                  <a:pt x="362" y="711"/>
                  <a:pt x="332" y="696"/>
                  <a:pt x="390" y="735"/>
                </a:cubicBezTo>
                <a:cubicBezTo>
                  <a:pt x="426" y="842"/>
                  <a:pt x="375" y="713"/>
                  <a:pt x="450" y="825"/>
                </a:cubicBezTo>
                <a:cubicBezTo>
                  <a:pt x="499" y="898"/>
                  <a:pt x="424" y="844"/>
                  <a:pt x="495" y="915"/>
                </a:cubicBezTo>
                <a:cubicBezTo>
                  <a:pt x="536" y="956"/>
                  <a:pt x="590" y="987"/>
                  <a:pt x="645" y="1005"/>
                </a:cubicBezTo>
                <a:cubicBezTo>
                  <a:pt x="655" y="1020"/>
                  <a:pt x="670" y="1033"/>
                  <a:pt x="675" y="1050"/>
                </a:cubicBezTo>
                <a:cubicBezTo>
                  <a:pt x="685" y="1084"/>
                  <a:pt x="674" y="1123"/>
                  <a:pt x="690" y="1155"/>
                </a:cubicBezTo>
                <a:cubicBezTo>
                  <a:pt x="697" y="1169"/>
                  <a:pt x="720" y="1165"/>
                  <a:pt x="735" y="1170"/>
                </a:cubicBezTo>
                <a:cubicBezTo>
                  <a:pt x="747" y="1205"/>
                  <a:pt x="745" y="1245"/>
                  <a:pt x="765" y="1275"/>
                </a:cubicBezTo>
                <a:cubicBezTo>
                  <a:pt x="775" y="1290"/>
                  <a:pt x="795" y="1295"/>
                  <a:pt x="810" y="1305"/>
                </a:cubicBezTo>
                <a:cubicBezTo>
                  <a:pt x="845" y="1375"/>
                  <a:pt x="895" y="1442"/>
                  <a:pt x="960" y="1485"/>
                </a:cubicBezTo>
                <a:cubicBezTo>
                  <a:pt x="970" y="1500"/>
                  <a:pt x="983" y="1513"/>
                  <a:pt x="990" y="1530"/>
                </a:cubicBezTo>
                <a:cubicBezTo>
                  <a:pt x="998" y="1549"/>
                  <a:pt x="994" y="1573"/>
                  <a:pt x="1005" y="1590"/>
                </a:cubicBezTo>
                <a:cubicBezTo>
                  <a:pt x="1022" y="1615"/>
                  <a:pt x="1069" y="1626"/>
                  <a:pt x="1095" y="1635"/>
                </a:cubicBezTo>
                <a:cubicBezTo>
                  <a:pt x="1108" y="1689"/>
                  <a:pt x="1130" y="1736"/>
                  <a:pt x="1155" y="1785"/>
                </a:cubicBezTo>
                <a:cubicBezTo>
                  <a:pt x="1188" y="1851"/>
                  <a:pt x="1185" y="1807"/>
                  <a:pt x="1185" y="184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7" name="Freeform 6"/>
          <p:cNvSpPr>
            <a:spLocks/>
          </p:cNvSpPr>
          <p:nvPr/>
        </p:nvSpPr>
        <p:spPr bwMode="auto">
          <a:xfrm>
            <a:off x="3533543" y="2793019"/>
            <a:ext cx="1088157" cy="1305485"/>
          </a:xfrm>
          <a:custGeom>
            <a:avLst/>
            <a:gdLst>
              <a:gd name="T0" fmla="*/ 1114 w 1114"/>
              <a:gd name="T1" fmla="*/ 0 h 1819"/>
              <a:gd name="T2" fmla="*/ 1024 w 1114"/>
              <a:gd name="T3" fmla="*/ 135 h 1819"/>
              <a:gd name="T4" fmla="*/ 844 w 1114"/>
              <a:gd name="T5" fmla="*/ 345 h 1819"/>
              <a:gd name="T6" fmla="*/ 859 w 1114"/>
              <a:gd name="T7" fmla="*/ 390 h 1819"/>
              <a:gd name="T8" fmla="*/ 814 w 1114"/>
              <a:gd name="T9" fmla="*/ 435 h 1819"/>
              <a:gd name="T10" fmla="*/ 754 w 1114"/>
              <a:gd name="T11" fmla="*/ 540 h 1819"/>
              <a:gd name="T12" fmla="*/ 709 w 1114"/>
              <a:gd name="T13" fmla="*/ 870 h 1819"/>
              <a:gd name="T14" fmla="*/ 574 w 1114"/>
              <a:gd name="T15" fmla="*/ 990 h 1819"/>
              <a:gd name="T16" fmla="*/ 559 w 1114"/>
              <a:gd name="T17" fmla="*/ 1035 h 1819"/>
              <a:gd name="T18" fmla="*/ 499 w 1114"/>
              <a:gd name="T19" fmla="*/ 1125 h 1819"/>
              <a:gd name="T20" fmla="*/ 439 w 1114"/>
              <a:gd name="T21" fmla="*/ 1320 h 1819"/>
              <a:gd name="T22" fmla="*/ 409 w 1114"/>
              <a:gd name="T23" fmla="*/ 1425 h 1819"/>
              <a:gd name="T24" fmla="*/ 319 w 1114"/>
              <a:gd name="T25" fmla="*/ 1515 h 1819"/>
              <a:gd name="T26" fmla="*/ 289 w 1114"/>
              <a:gd name="T27" fmla="*/ 1560 h 1819"/>
              <a:gd name="T28" fmla="*/ 229 w 1114"/>
              <a:gd name="T29" fmla="*/ 1590 h 1819"/>
              <a:gd name="T30" fmla="*/ 94 w 1114"/>
              <a:gd name="T31" fmla="*/ 1680 h 1819"/>
              <a:gd name="T32" fmla="*/ 49 w 1114"/>
              <a:gd name="T33" fmla="*/ 1770 h 1819"/>
              <a:gd name="T34" fmla="*/ 4 w 1114"/>
              <a:gd name="T35" fmla="*/ 18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4" h="1819">
                <a:moveTo>
                  <a:pt x="1114" y="0"/>
                </a:moveTo>
                <a:cubicBezTo>
                  <a:pt x="1084" y="45"/>
                  <a:pt x="1041" y="84"/>
                  <a:pt x="1024" y="135"/>
                </a:cubicBezTo>
                <a:cubicBezTo>
                  <a:pt x="992" y="230"/>
                  <a:pt x="943" y="312"/>
                  <a:pt x="844" y="345"/>
                </a:cubicBezTo>
                <a:cubicBezTo>
                  <a:pt x="849" y="360"/>
                  <a:pt x="864" y="375"/>
                  <a:pt x="859" y="390"/>
                </a:cubicBezTo>
                <a:cubicBezTo>
                  <a:pt x="852" y="410"/>
                  <a:pt x="826" y="418"/>
                  <a:pt x="814" y="435"/>
                </a:cubicBezTo>
                <a:cubicBezTo>
                  <a:pt x="791" y="468"/>
                  <a:pt x="776" y="506"/>
                  <a:pt x="754" y="540"/>
                </a:cubicBezTo>
                <a:cubicBezTo>
                  <a:pt x="727" y="649"/>
                  <a:pt x="732" y="761"/>
                  <a:pt x="709" y="870"/>
                </a:cubicBezTo>
                <a:cubicBezTo>
                  <a:pt x="700" y="913"/>
                  <a:pt x="611" y="953"/>
                  <a:pt x="574" y="990"/>
                </a:cubicBezTo>
                <a:cubicBezTo>
                  <a:pt x="569" y="1005"/>
                  <a:pt x="567" y="1021"/>
                  <a:pt x="559" y="1035"/>
                </a:cubicBezTo>
                <a:cubicBezTo>
                  <a:pt x="541" y="1067"/>
                  <a:pt x="499" y="1125"/>
                  <a:pt x="499" y="1125"/>
                </a:cubicBezTo>
                <a:cubicBezTo>
                  <a:pt x="485" y="1195"/>
                  <a:pt x="458" y="1252"/>
                  <a:pt x="439" y="1320"/>
                </a:cubicBezTo>
                <a:cubicBezTo>
                  <a:pt x="429" y="1355"/>
                  <a:pt x="428" y="1394"/>
                  <a:pt x="409" y="1425"/>
                </a:cubicBezTo>
                <a:cubicBezTo>
                  <a:pt x="387" y="1461"/>
                  <a:pt x="349" y="1485"/>
                  <a:pt x="319" y="1515"/>
                </a:cubicBezTo>
                <a:cubicBezTo>
                  <a:pt x="306" y="1528"/>
                  <a:pt x="303" y="1548"/>
                  <a:pt x="289" y="1560"/>
                </a:cubicBezTo>
                <a:cubicBezTo>
                  <a:pt x="272" y="1574"/>
                  <a:pt x="247" y="1577"/>
                  <a:pt x="229" y="1590"/>
                </a:cubicBezTo>
                <a:cubicBezTo>
                  <a:pt x="177" y="1627"/>
                  <a:pt x="157" y="1659"/>
                  <a:pt x="94" y="1680"/>
                </a:cubicBezTo>
                <a:cubicBezTo>
                  <a:pt x="82" y="1717"/>
                  <a:pt x="78" y="1741"/>
                  <a:pt x="49" y="1770"/>
                </a:cubicBezTo>
                <a:cubicBezTo>
                  <a:pt x="0" y="1819"/>
                  <a:pt x="4" y="1777"/>
                  <a:pt x="4" y="1815"/>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Rectangle 7"/>
          <p:cNvSpPr>
            <a:spLocks noChangeArrowheads="1"/>
          </p:cNvSpPr>
          <p:nvPr/>
        </p:nvSpPr>
        <p:spPr bwMode="auto">
          <a:xfrm>
            <a:off x="773837" y="321076"/>
            <a:ext cx="187545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13"/>
          <p:cNvSpPr>
            <a:spLocks noChangeArrowheads="1"/>
          </p:cNvSpPr>
          <p:nvPr/>
        </p:nvSpPr>
        <p:spPr bwMode="auto">
          <a:xfrm>
            <a:off x="773837" y="778276"/>
            <a:ext cx="1875459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22" name="Rectangle 21"/>
              <p:cNvSpPr/>
              <p:nvPr/>
            </p:nvSpPr>
            <p:spPr>
              <a:xfrm>
                <a:off x="2885268" y="1955430"/>
                <a:ext cx="1002710"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𝑘</m:t>
                              </m:r>
                              <m:r>
                                <a:rPr lang="en-US" sz="2200" i="0">
                                  <a:latin typeface="Cambria Math" panose="02040503050406030204" pitchFamily="18" charset="0"/>
                                </a:rPr>
                                <m:t>−1</m:t>
                              </m:r>
                            </m:e>
                          </m:d>
                        </m:sup>
                      </m:sSubSup>
                    </m:oMath>
                  </m:oMathPara>
                </a14:m>
                <a:endParaRPr lang="en-US" sz="2200" dirty="0"/>
              </a:p>
            </p:txBody>
          </p:sp>
        </mc:Choice>
        <mc:Fallback xmlns="">
          <p:sp>
            <p:nvSpPr>
              <p:cNvPr id="22" name="Rectangle 21"/>
              <p:cNvSpPr>
                <a:spLocks noRot="1" noChangeAspect="1" noMove="1" noResize="1" noEditPoints="1" noAdjustHandles="1" noChangeArrowheads="1" noChangeShapeType="1" noTextEdit="1"/>
              </p:cNvSpPr>
              <p:nvPr/>
            </p:nvSpPr>
            <p:spPr>
              <a:xfrm>
                <a:off x="2885268" y="1955430"/>
                <a:ext cx="1002710" cy="55720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464750" y="3438910"/>
                <a:ext cx="3691010" cy="561629"/>
              </a:xfrm>
              <a:prstGeom prst="rect">
                <a:avLst/>
              </a:prstGeom>
            </p:spPr>
            <p:txBody>
              <a:bodyPr wrap="none">
                <a:spAutoFit/>
              </a:bodyPr>
              <a:lstStyle/>
              <a:p>
                <a14:m>
                  <m:oMath xmlns:m="http://schemas.openxmlformats.org/officeDocument/2006/math">
                    <m:sSubSup>
                      <m:sSubSupPr>
                        <m:ctrlPr>
                          <a:rPr lang="en-US" sz="2200" i="1">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Microsoft YaHei" panose="020B0503020204020204" pitchFamily="34" charset="-122"/>
                          </a:rPr>
                          <m:t>𝑑</m:t>
                        </m:r>
                      </m:e>
                      <m:sub>
                        <m:r>
                          <a:rPr lang="en-US" sz="2200" i="1">
                            <a:effectLst/>
                            <a:latin typeface="Cambria Math" panose="02040503050406030204" pitchFamily="18" charset="0"/>
                            <a:ea typeface="SimSun" panose="02010600030101010101" pitchFamily="2" charset="-122"/>
                            <a:cs typeface="Microsoft YaHei" panose="020B0503020204020204" pitchFamily="34" charset="-122"/>
                          </a:rPr>
                          <m:t>𝑖𝑘</m:t>
                        </m:r>
                      </m:sub>
                      <m:sup>
                        <m:r>
                          <a:rPr lang="en-US" sz="2200" i="1">
                            <a:effectLst/>
                            <a:latin typeface="Cambria Math" panose="02040503050406030204" pitchFamily="18" charset="0"/>
                            <a:ea typeface="SimSun" panose="02010600030101010101" pitchFamily="2" charset="-122"/>
                            <a:cs typeface="Microsoft YaHei" panose="020B0503020204020204" pitchFamily="34" charset="-122"/>
                          </a:rPr>
                          <m:t>(</m:t>
                        </m:r>
                        <m:r>
                          <a:rPr lang="en-US" sz="2200" i="1">
                            <a:effectLst/>
                            <a:latin typeface="Cambria Math" panose="02040503050406030204" pitchFamily="18" charset="0"/>
                            <a:ea typeface="SimSun" panose="02010600030101010101" pitchFamily="2" charset="-122"/>
                            <a:cs typeface="Microsoft YaHei" panose="020B0503020204020204" pitchFamily="34" charset="-122"/>
                          </a:rPr>
                          <m:t>𝑘</m:t>
                        </m:r>
                        <m:r>
                          <a:rPr lang="en-US" sz="2200" i="1">
                            <a:effectLst/>
                            <a:latin typeface="Cambria Math" panose="02040503050406030204" pitchFamily="18" charset="0"/>
                            <a:ea typeface="SimSun" panose="02010600030101010101" pitchFamily="2" charset="-122"/>
                            <a:cs typeface="Microsoft YaHei" panose="020B0503020204020204" pitchFamily="34" charset="-122"/>
                          </a:rPr>
                          <m:t>−1)</m:t>
                        </m:r>
                      </m:sup>
                    </m:sSubSup>
                  </m:oMath>
                </a14:m>
                <a:r>
                  <a:rPr lang="en-US" sz="2200" dirty="0">
                    <a:effectLst/>
                    <a:latin typeface="Microsoft YaHei" panose="020B0503020204020204" pitchFamily="34" charset="-122"/>
                    <a:ea typeface="SimSun" panose="02010600030101010101" pitchFamily="2" charset="-122"/>
                    <a:cs typeface="Microsoft YaHei" panose="020B0503020204020204" pitchFamily="34" charset="-122"/>
                  </a:rPr>
                  <a:t>                       </a:t>
                </a:r>
                <a14:m>
                  <m:oMath xmlns:m="http://schemas.openxmlformats.org/officeDocument/2006/math">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Microsoft YaHei" panose="020B0503020204020204" pitchFamily="34" charset="-122"/>
                          </a:rPr>
                          <m:t>𝑑</m:t>
                        </m:r>
                      </m:e>
                      <m:sub>
                        <m:r>
                          <a:rPr lang="en-US" sz="2200" i="1">
                            <a:effectLst/>
                            <a:latin typeface="Cambria Math" panose="02040503050406030204" pitchFamily="18" charset="0"/>
                            <a:ea typeface="SimSun" panose="02010600030101010101" pitchFamily="2" charset="-122"/>
                            <a:cs typeface="Microsoft YaHei" panose="020B0503020204020204" pitchFamily="34" charset="-122"/>
                          </a:rPr>
                          <m:t>𝑘𝑗</m:t>
                        </m:r>
                      </m:sub>
                      <m:sup>
                        <m:r>
                          <a:rPr lang="en-US" sz="2200" i="1">
                            <a:effectLst/>
                            <a:latin typeface="Cambria Math" panose="02040503050406030204" pitchFamily="18" charset="0"/>
                            <a:ea typeface="SimSun" panose="02010600030101010101" pitchFamily="2" charset="-122"/>
                            <a:cs typeface="Microsoft YaHei" panose="020B0503020204020204" pitchFamily="34" charset="-122"/>
                          </a:rPr>
                          <m:t>(</m:t>
                        </m:r>
                        <m:r>
                          <a:rPr lang="en-US" sz="2200" i="1">
                            <a:effectLst/>
                            <a:latin typeface="Cambria Math" panose="02040503050406030204" pitchFamily="18" charset="0"/>
                            <a:ea typeface="SimSun" panose="02010600030101010101" pitchFamily="2" charset="-122"/>
                            <a:cs typeface="Microsoft YaHei" panose="020B0503020204020204" pitchFamily="34" charset="-122"/>
                          </a:rPr>
                          <m:t>𝑘</m:t>
                        </m:r>
                        <m:r>
                          <a:rPr lang="en-US" sz="2200" i="1">
                            <a:effectLst/>
                            <a:latin typeface="Cambria Math" panose="02040503050406030204" pitchFamily="18" charset="0"/>
                            <a:ea typeface="SimSun" panose="02010600030101010101" pitchFamily="2" charset="-122"/>
                            <a:cs typeface="Microsoft YaHei" panose="020B0503020204020204" pitchFamily="34" charset="-122"/>
                          </a:rPr>
                          <m:t>−1)</m:t>
                        </m:r>
                      </m:sup>
                    </m:sSubSup>
                  </m:oMath>
                </a14:m>
                <a:endParaRPr lang="en-US" sz="2200" dirty="0"/>
              </a:p>
            </p:txBody>
          </p:sp>
        </mc:Choice>
        <mc:Fallback xmlns="">
          <p:sp>
            <p:nvSpPr>
              <p:cNvPr id="23" name="Rectangle 22"/>
              <p:cNvSpPr>
                <a:spLocks noRot="1" noChangeAspect="1" noMove="1" noResize="1" noEditPoints="1" noAdjustHandles="1" noChangeArrowheads="1" noChangeShapeType="1" noTextEdit="1"/>
              </p:cNvSpPr>
              <p:nvPr/>
            </p:nvSpPr>
            <p:spPr>
              <a:xfrm>
                <a:off x="1464750" y="3438910"/>
                <a:ext cx="3691010" cy="561629"/>
              </a:xfrm>
              <a:prstGeom prst="rect">
                <a:avLst/>
              </a:prstGeom>
              <a:blipFill rotWithShape="0">
                <a:blip r:embed="rId3"/>
                <a:stretch>
                  <a:fillRect/>
                </a:stretch>
              </a:blipFill>
            </p:spPr>
            <p:txBody>
              <a:bodyPr/>
              <a:lstStyle/>
              <a:p>
                <a:r>
                  <a:rPr lang="en-US">
                    <a:noFill/>
                  </a:rPr>
                  <a:t> </a:t>
                </a:r>
              </a:p>
            </p:txBody>
          </p:sp>
        </mc:Fallback>
      </mc:AlternateContent>
      <p:sp>
        <p:nvSpPr>
          <p:cNvPr id="24" name="Rectangle 23"/>
          <p:cNvSpPr/>
          <p:nvPr/>
        </p:nvSpPr>
        <p:spPr>
          <a:xfrm>
            <a:off x="1464750" y="4943950"/>
            <a:ext cx="3829895" cy="769441"/>
          </a:xfrm>
          <a:prstGeom prst="rect">
            <a:avLst/>
          </a:prstGeom>
        </p:spPr>
        <p:txBody>
          <a:bodyPr wrap="none">
            <a:spAutoFit/>
          </a:bodyPr>
          <a:lstStyle/>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8.15  Underlying idea of </a:t>
            </a:r>
          </a:p>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Floyd’s algorithm</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Rectangle 24"/>
              <p:cNvSpPr/>
              <p:nvPr/>
            </p:nvSpPr>
            <p:spPr>
              <a:xfrm>
                <a:off x="5726099" y="1235476"/>
                <a:ext cx="5566249" cy="476912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Taking into account the lengths of the shortest paths in both subsets leads to the following recurrence:</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min {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𝑖𝑘</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for k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1,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(0)</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(8.14)</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is, the element in row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column j of the current distance matrix </a:t>
                </a:r>
                <a14:m>
                  <m:oMath xmlns:m="http://schemas.openxmlformats.org/officeDocument/2006/math">
                    <m:sSup>
                      <m:s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𝐷</m:t>
                        </m:r>
                      </m:e>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is replaced by the sum of the elements in the same row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the column k and in the same column j and  the row k if and only if the latter sum is smaller than its current value.</a:t>
                </a:r>
              </a:p>
            </p:txBody>
          </p:sp>
        </mc:Choice>
        <mc:Fallback xmlns="">
          <p:sp>
            <p:nvSpPr>
              <p:cNvPr id="25" name="Rectangle 24"/>
              <p:cNvSpPr>
                <a:spLocks noRot="1" noChangeAspect="1" noMove="1" noResize="1" noEditPoints="1" noAdjustHandles="1" noChangeArrowheads="1" noChangeShapeType="1" noTextEdit="1"/>
              </p:cNvSpPr>
              <p:nvPr/>
            </p:nvSpPr>
            <p:spPr>
              <a:xfrm>
                <a:off x="5726099" y="1235476"/>
                <a:ext cx="5566249" cy="4769126"/>
              </a:xfrm>
              <a:prstGeom prst="rect">
                <a:avLst/>
              </a:prstGeom>
              <a:blipFill rotWithShape="0">
                <a:blip r:embed="rId4"/>
                <a:stretch>
                  <a:fillRect l="-1424" t="-895" r="-1972" b="-1662"/>
                </a:stretch>
              </a:blipFill>
            </p:spPr>
            <p:txBody>
              <a:bodyPr/>
              <a:lstStyle/>
              <a:p>
                <a:r>
                  <a:rPr lang="en-US">
                    <a:noFill/>
                  </a:rPr>
                  <a:t> </a:t>
                </a:r>
              </a:p>
            </p:txBody>
          </p:sp>
        </mc:Fallback>
      </mc:AlternateContent>
      <p:pic>
        <p:nvPicPr>
          <p:cNvPr id="14" name="Picture 13" descr="Image result for smiley face images">
            <a:extLst>
              <a:ext uri="{FF2B5EF4-FFF2-40B4-BE49-F238E27FC236}">
                <a16:creationId xmlns:a16="http://schemas.microsoft.com/office/drawing/2014/main" id="{9738D76D-5AAB-47FA-8092-2A8A9CFCE68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818" y="1546703"/>
            <a:ext cx="586105" cy="425450"/>
          </a:xfrm>
          <a:prstGeom prst="rect">
            <a:avLst/>
          </a:prstGeom>
          <a:noFill/>
        </p:spPr>
      </p:pic>
      <p:sp>
        <p:nvSpPr>
          <p:cNvPr id="15" name="Rectangle 14">
            <a:extLst>
              <a:ext uri="{FF2B5EF4-FFF2-40B4-BE49-F238E27FC236}">
                <a16:creationId xmlns:a16="http://schemas.microsoft.com/office/drawing/2014/main" id="{2C9AB422-2736-4810-AF97-C6FF18E561A2}"/>
              </a:ext>
            </a:extLst>
          </p:cNvPr>
          <p:cNvSpPr/>
          <p:nvPr/>
        </p:nvSpPr>
        <p:spPr>
          <a:xfrm>
            <a:off x="1569100" y="925189"/>
            <a:ext cx="3237938" cy="584775"/>
          </a:xfrm>
          <a:prstGeom prst="rect">
            <a:avLst/>
          </a:prstGeom>
        </p:spPr>
        <p:txBody>
          <a:bodyPr wrap="none">
            <a:spAutoFit/>
          </a:bodyPr>
          <a:lstStyle/>
          <a:p>
            <a:r>
              <a:rPr lang="en-US" sz="3200" dirty="0">
                <a:solidFill>
                  <a:srgbClr val="000000"/>
                </a:solidFill>
                <a:ea typeface="Microsoft YaHei" panose="020B0503020204020204" pitchFamily="34" charset="-122"/>
                <a:cs typeface="Times New Roman" panose="02020603050405020304" pitchFamily="18" charset="0"/>
              </a:rPr>
              <a:t>Floyd’s Algorithm </a:t>
            </a:r>
            <a:endParaRPr lang="en-US" sz="3200" dirty="0"/>
          </a:p>
        </p:txBody>
      </p:sp>
    </p:spTree>
    <p:extLst>
      <p:ext uri="{BB962C8B-B14F-4D97-AF65-F5344CB8AC3E}">
        <p14:creationId xmlns:p14="http://schemas.microsoft.com/office/powerpoint/2010/main" val="1751785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4547169B-E417-422F-8D78-7C2F1B28B679}"/>
              </a:ext>
            </a:extLst>
          </p:cNvPr>
          <p:cNvSpPr txBox="1"/>
          <p:nvPr/>
        </p:nvSpPr>
        <p:spPr>
          <a:xfrm>
            <a:off x="604515" y="3325091"/>
            <a:ext cx="10025013" cy="2281382"/>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2" name="Rectangle 1"/>
              <p:cNvSpPr/>
              <p:nvPr/>
            </p:nvSpPr>
            <p:spPr>
              <a:xfrm>
                <a:off x="1562471" y="770548"/>
                <a:ext cx="8983609" cy="5929508"/>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Here is pseudocode of Floyd’s algorithm.  It takes advantage of the fact that the next matrix in sequence  (8.12) can be written over its predecessor.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Floyd( W[ 1 .. n, 1 .. n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//implements Floyd’s algorithm for the all-pairs shortest-paths problem</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The weight matrix W of a graph with no negative-length cycle</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distance matrix of the shortest paths’ lengths</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  //is not necessary if W can be overwritten</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k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a:t>
                </a:r>
              </a:p>
              <a:p>
                <a:pPr marL="457200" marR="0" indent="45720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a:t>
                </a:r>
              </a:p>
              <a:p>
                <a:pPr marL="457200" marR="0" indent="45720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D</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Obviously, the time efficiency of Floyd’s algorithm is cubic,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𝜃</m:t>
                    </m:r>
                    <m:d>
                      <m:dPr>
                        <m:ctrlP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e>
                          <m:sup>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3</m:t>
                            </m:r>
                          </m:sup>
                        </m:sSup>
                      </m:e>
                    </m:d>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as is the time efficiency of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a:t>
                </a:r>
              </a:p>
            </p:txBody>
          </p:sp>
        </mc:Choice>
        <mc:Fallback xmlns="">
          <p:sp>
            <p:nvSpPr>
              <p:cNvPr id="2" name="Rectangle 1"/>
              <p:cNvSpPr>
                <a:spLocks noRot="1" noChangeAspect="1" noMove="1" noResize="1" noEditPoints="1" noAdjustHandles="1" noChangeArrowheads="1" noChangeShapeType="1" noTextEdit="1"/>
              </p:cNvSpPr>
              <p:nvPr/>
            </p:nvSpPr>
            <p:spPr>
              <a:xfrm>
                <a:off x="1562471" y="770548"/>
                <a:ext cx="8983609" cy="5929508"/>
              </a:xfrm>
              <a:prstGeom prst="rect">
                <a:avLst/>
              </a:prstGeom>
              <a:blipFill>
                <a:blip r:embed="rId2"/>
                <a:stretch>
                  <a:fillRect l="-882" t="-617"/>
                </a:stretch>
              </a:blipFill>
            </p:spPr>
            <p:txBody>
              <a:bodyPr/>
              <a:lstStyle/>
              <a:p>
                <a:r>
                  <a:rPr lang="en-US">
                    <a:noFill/>
                  </a:rPr>
                  <a:t> </a:t>
                </a:r>
              </a:p>
            </p:txBody>
          </p:sp>
        </mc:Fallback>
      </mc:AlternateContent>
      <p:pic>
        <p:nvPicPr>
          <p:cNvPr id="3" name="Picture 2" descr="Image result for smiley face images">
            <a:extLst>
              <a:ext uri="{FF2B5EF4-FFF2-40B4-BE49-F238E27FC236}">
                <a16:creationId xmlns:a16="http://schemas.microsoft.com/office/drawing/2014/main" id="{8109F3B7-7D7F-41F9-9954-55E164BF18C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516" y="4481492"/>
            <a:ext cx="586105" cy="425450"/>
          </a:xfrm>
          <a:prstGeom prst="rect">
            <a:avLst/>
          </a:prstGeom>
          <a:noFill/>
        </p:spPr>
      </p:pic>
    </p:spTree>
    <p:extLst>
      <p:ext uri="{BB962C8B-B14F-4D97-AF65-F5344CB8AC3E}">
        <p14:creationId xmlns:p14="http://schemas.microsoft.com/office/powerpoint/2010/main" val="32337578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88"/>
          <p:cNvSpPr>
            <a:spLocks/>
          </p:cNvSpPr>
          <p:nvPr/>
        </p:nvSpPr>
        <p:spPr bwMode="auto">
          <a:xfrm>
            <a:off x="4632157" y="2378381"/>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 name="AutoShape 288"/>
          <p:cNvSpPr>
            <a:spLocks/>
          </p:cNvSpPr>
          <p:nvPr/>
        </p:nvSpPr>
        <p:spPr bwMode="auto">
          <a:xfrm flipH="1">
            <a:off x="1925263" y="241079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TextBox 3"/>
          <p:cNvSpPr txBox="1"/>
          <p:nvPr/>
        </p:nvSpPr>
        <p:spPr>
          <a:xfrm>
            <a:off x="2136266" y="2311494"/>
            <a:ext cx="2448982" cy="369332"/>
          </a:xfrm>
          <a:prstGeom prst="rect">
            <a:avLst/>
          </a:prstGeom>
          <a:noFill/>
          <a:ln>
            <a:solidFill>
              <a:schemeClr val="tx1"/>
            </a:solidFill>
          </a:ln>
        </p:spPr>
        <p:txBody>
          <a:bodyPr wrap="square" rtlCol="0">
            <a:spAutoFit/>
          </a:bodyPr>
          <a:lstStyle/>
          <a:p>
            <a:endParaRPr lang="en-US" dirty="0"/>
          </a:p>
        </p:txBody>
      </p:sp>
      <p:sp>
        <p:nvSpPr>
          <p:cNvPr id="5" name="TextBox 4"/>
          <p:cNvSpPr txBox="1"/>
          <p:nvPr/>
        </p:nvSpPr>
        <p:spPr>
          <a:xfrm>
            <a:off x="2146270" y="2305957"/>
            <a:ext cx="453215" cy="1338253"/>
          </a:xfrm>
          <a:prstGeom prst="rect">
            <a:avLst/>
          </a:prstGeom>
          <a:noFill/>
          <a:ln>
            <a:solidFill>
              <a:schemeClr val="tx1"/>
            </a:solidFill>
          </a:ln>
        </p:spPr>
        <p:txBody>
          <a:bodyPr wrap="square" rtlCol="0">
            <a:spAutoFit/>
          </a:bodyPr>
          <a:lstStyle/>
          <a:p>
            <a:endParaRPr lang="en-US" dirty="0"/>
          </a:p>
        </p:txBody>
      </p:sp>
      <p:sp>
        <p:nvSpPr>
          <p:cNvPr id="6" name="Rectangle 5"/>
          <p:cNvSpPr/>
          <p:nvPr/>
        </p:nvSpPr>
        <p:spPr>
          <a:xfrm>
            <a:off x="0" y="50928"/>
            <a:ext cx="5715000" cy="1969770"/>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1     b 2     c 3     d 4</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1     0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  =        b 2	   2         0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3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7        0        1</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 4	    6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AutoShape 288"/>
          <p:cNvSpPr>
            <a:spLocks/>
          </p:cNvSpPr>
          <p:nvPr/>
        </p:nvSpPr>
        <p:spPr bwMode="auto">
          <a:xfrm>
            <a:off x="4433746" y="792476"/>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AutoShape 288"/>
          <p:cNvSpPr>
            <a:spLocks/>
          </p:cNvSpPr>
          <p:nvPr/>
        </p:nvSpPr>
        <p:spPr bwMode="auto">
          <a:xfrm flipH="1">
            <a:off x="1970587" y="780659"/>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9" name="Rectangle 8"/>
          <p:cNvSpPr/>
          <p:nvPr/>
        </p:nvSpPr>
        <p:spPr>
          <a:xfrm>
            <a:off x="21098" y="1603608"/>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0" name="TextBox 9"/>
          <p:cNvSpPr txBox="1"/>
          <p:nvPr/>
        </p:nvSpPr>
        <p:spPr>
          <a:xfrm>
            <a:off x="4998482" y="293138"/>
            <a:ext cx="6236208" cy="5632311"/>
          </a:xfrm>
          <a:prstGeom prst="rect">
            <a:avLst/>
          </a:prstGeom>
          <a:noFill/>
        </p:spPr>
        <p:txBody>
          <a:bodyPr wrap="square" rtlCol="0">
            <a:spAutoFit/>
          </a:bodyPr>
          <a:lstStyle/>
          <a:p>
            <a:r>
              <a:rPr lang="en-US" dirty="0"/>
              <a:t>For </a:t>
            </a:r>
            <a:r>
              <a:rPr lang="en-US" dirty="0">
                <a:latin typeface="Times New Roman" panose="02020603050405020304" pitchFamily="18" charset="0"/>
                <a:cs typeface="Times New Roman" panose="02020603050405020304" pitchFamily="18" charset="0"/>
              </a:rPr>
              <a:t>D</a:t>
            </a:r>
            <a:r>
              <a:rPr lang="en-US" baseline="30000" dirty="0">
                <a:latin typeface="Times New Roman" panose="02020603050405020304" pitchFamily="18" charset="0"/>
                <a:cs typeface="Times New Roman" panose="02020603050405020304" pitchFamily="18" charset="0"/>
              </a:rPr>
              <a:t>(1)</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dirty="0"/>
          </a:p>
          <a:p>
            <a:r>
              <a:rPr lang="en-US" dirty="0"/>
              <a:t>e(a1, a1) = e(a1, a1) + e(a1, a1) = 0 + 0</a:t>
            </a:r>
          </a:p>
          <a:p>
            <a:r>
              <a:rPr lang="en-US" dirty="0"/>
              <a:t>e(a1, b2) = e(a1, a1) + e(a1, b2) = 0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dirty="0"/>
          </a:p>
          <a:p>
            <a:r>
              <a:rPr lang="en-US" dirty="0"/>
              <a:t>e(a1, c3) = e(a1, a1) + e(a1, c3) = 0 + 3</a:t>
            </a:r>
          </a:p>
          <a:p>
            <a:r>
              <a:rPr lang="en-US" dirty="0"/>
              <a:t>e(a1, d4) = e(a1, a1) + e(a1, d4) = 0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dirty="0"/>
          </a:p>
          <a:p>
            <a:endParaRPr lang="en-US" dirty="0"/>
          </a:p>
          <a:p>
            <a:r>
              <a:rPr lang="en-US" dirty="0"/>
              <a:t>e(b2, a1) = e(b2, a1) + e(a1, a1) = 2 + 0</a:t>
            </a:r>
          </a:p>
          <a:p>
            <a:r>
              <a:rPr lang="en-US" dirty="0"/>
              <a:t>e(b2, b2) = e(b2, a1) + e(a1, b2) = 2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dirty="0"/>
          </a:p>
          <a:p>
            <a:r>
              <a:rPr lang="en-US" dirty="0"/>
              <a:t>e(b2, c3) = e(b2, a1) + e(a1, c3) = 2 + 3 </a:t>
            </a:r>
          </a:p>
          <a:p>
            <a:r>
              <a:rPr lang="en-US" dirty="0"/>
              <a:t>e(b2, d4) = e(b2, a1) + e(a1, d4) = 2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dirty="0"/>
          </a:p>
          <a:p>
            <a:endParaRPr lang="en-US" dirty="0"/>
          </a:p>
          <a:p>
            <a:r>
              <a:rPr lang="en-US" dirty="0"/>
              <a:t>e(c3, a1) = e(c3, a1) + e(a1, a1)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a:p>
            <a:r>
              <a:rPr lang="en-US" dirty="0"/>
              <a:t>e(c3, b2) = e(c3, a1) + e(a1, b2)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dirty="0"/>
          </a:p>
          <a:p>
            <a:r>
              <a:rPr lang="en-US" dirty="0"/>
              <a:t>e(c3, c3) = e(c3, a1) + e(a1, c3)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endParaRPr lang="en-US" dirty="0"/>
          </a:p>
          <a:p>
            <a:r>
              <a:rPr lang="en-US" dirty="0"/>
              <a:t>e(c3, d4) = e(c3, a1) + e(a1, d4)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dirty="0"/>
          </a:p>
          <a:p>
            <a:endParaRPr lang="en-US" dirty="0"/>
          </a:p>
          <a:p>
            <a:r>
              <a:rPr lang="en-US" dirty="0"/>
              <a:t>e(d4, a1) = e(d4, a1) + e(a1, a1)  = 6 + 0</a:t>
            </a:r>
          </a:p>
          <a:p>
            <a:r>
              <a:rPr lang="en-US" dirty="0"/>
              <a:t>e(d4, b2) = e(d4, a1) + e(a1, b2)  = 6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dirty="0"/>
          </a:p>
          <a:p>
            <a:r>
              <a:rPr lang="en-US" dirty="0"/>
              <a:t>e(d4, c3) = e(d4, a1) + e(a1, c3)  = 6 + 3</a:t>
            </a:r>
          </a:p>
          <a:p>
            <a:r>
              <a:rPr lang="en-US" dirty="0"/>
              <a:t>e(d4, d4) = e(d4, a1) + e(a1, d4) = 6 +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t> </a:t>
            </a:r>
          </a:p>
        </p:txBody>
      </p:sp>
      <p:cxnSp>
        <p:nvCxnSpPr>
          <p:cNvPr id="11" name="AutoShape 281"/>
          <p:cNvCxnSpPr>
            <a:cxnSpLocks noChangeShapeType="1"/>
            <a:stCxn id="17" idx="6"/>
          </p:cNvCxnSpPr>
          <p:nvPr/>
        </p:nvCxnSpPr>
        <p:spPr bwMode="auto">
          <a:xfrm>
            <a:off x="9723231" y="2424334"/>
            <a:ext cx="1019759" cy="938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283"/>
          <p:cNvCxnSpPr>
            <a:cxnSpLocks noChangeShapeType="1"/>
            <a:endCxn id="16" idx="5"/>
          </p:cNvCxnSpPr>
          <p:nvPr/>
        </p:nvCxnSpPr>
        <p:spPr bwMode="auto">
          <a:xfrm flipH="1" flipV="1">
            <a:off x="9622735" y="878018"/>
            <a:ext cx="1359060" cy="1692602"/>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284"/>
          <p:cNvCxnSpPr>
            <a:cxnSpLocks noChangeShapeType="1"/>
          </p:cNvCxnSpPr>
          <p:nvPr/>
        </p:nvCxnSpPr>
        <p:spPr bwMode="auto">
          <a:xfrm flipH="1" flipV="1">
            <a:off x="9745365" y="648844"/>
            <a:ext cx="997625" cy="1080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89"/>
          <p:cNvCxnSpPr>
            <a:cxnSpLocks noChangeShapeType="1"/>
            <a:stCxn id="16" idx="4"/>
          </p:cNvCxnSpPr>
          <p:nvPr/>
        </p:nvCxnSpPr>
        <p:spPr bwMode="auto">
          <a:xfrm flipH="1">
            <a:off x="9353214" y="974579"/>
            <a:ext cx="4374"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290"/>
          <p:cNvCxnSpPr>
            <a:cxnSpLocks noChangeShapeType="1"/>
            <a:endCxn id="18" idx="3"/>
          </p:cNvCxnSpPr>
          <p:nvPr/>
        </p:nvCxnSpPr>
        <p:spPr bwMode="auto">
          <a:xfrm flipV="1">
            <a:off x="9500075" y="882105"/>
            <a:ext cx="1352742" cy="144347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Oval 280"/>
          <p:cNvSpPr>
            <a:spLocks noChangeArrowheads="1"/>
          </p:cNvSpPr>
          <p:nvPr/>
        </p:nvSpPr>
        <p:spPr bwMode="auto">
          <a:xfrm>
            <a:off x="8982614" y="315216"/>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Oval 280"/>
          <p:cNvSpPr>
            <a:spLocks noChangeArrowheads="1"/>
          </p:cNvSpPr>
          <p:nvPr/>
        </p:nvSpPr>
        <p:spPr bwMode="auto">
          <a:xfrm>
            <a:off x="8973283" y="2094652"/>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Oval 280"/>
          <p:cNvSpPr>
            <a:spLocks noChangeArrowheads="1"/>
          </p:cNvSpPr>
          <p:nvPr/>
        </p:nvSpPr>
        <p:spPr bwMode="auto">
          <a:xfrm>
            <a:off x="10742990" y="319303"/>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Oval 280"/>
          <p:cNvSpPr>
            <a:spLocks noChangeArrowheads="1"/>
          </p:cNvSpPr>
          <p:nvPr/>
        </p:nvSpPr>
        <p:spPr bwMode="auto">
          <a:xfrm>
            <a:off x="10742990" y="2098387"/>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Rectangle 19"/>
          <p:cNvSpPr/>
          <p:nvPr/>
        </p:nvSpPr>
        <p:spPr>
          <a:xfrm>
            <a:off x="9053947" y="1173735"/>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21" name="Rectangle 20"/>
          <p:cNvSpPr/>
          <p:nvPr/>
        </p:nvSpPr>
        <p:spPr>
          <a:xfrm>
            <a:off x="10089730" y="236244"/>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22" name="Rectangle 21"/>
          <p:cNvSpPr/>
          <p:nvPr/>
        </p:nvSpPr>
        <p:spPr>
          <a:xfrm>
            <a:off x="9972807" y="2431363"/>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p:sp>
        <p:nvSpPr>
          <p:cNvPr id="23" name="Rectangle 22"/>
          <p:cNvSpPr/>
          <p:nvPr/>
        </p:nvSpPr>
        <p:spPr>
          <a:xfrm>
            <a:off x="115854" y="3371732"/>
            <a:ext cx="5993169" cy="1938992"/>
          </a:xfrm>
          <a:prstGeom prst="rect">
            <a:avLst/>
          </a:prstGeom>
        </p:spPr>
        <p:txBody>
          <a:bodyPr wrap="square">
            <a:spAutoFit/>
          </a:bodyPr>
          <a:lstStyle/>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D</a:t>
            </a:r>
            <a:r>
              <a:rPr lang="en-US" sz="2000" baseline="30000" dirty="0">
                <a:latin typeface="Times New Roman" panose="02020603050405020304" pitchFamily="18" charset="0"/>
                <a:cs typeface="Times New Roman" panose="02020603050405020304" pitchFamily="18" charset="0"/>
              </a:rPr>
              <a:t>(1)’</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4" name="AutoShape 288"/>
          <p:cNvSpPr>
            <a:spLocks/>
          </p:cNvSpPr>
          <p:nvPr/>
        </p:nvSpPr>
        <p:spPr bwMode="auto">
          <a:xfrm flipH="1">
            <a:off x="2015507" y="4065876"/>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5" name="AutoShape 288"/>
          <p:cNvSpPr>
            <a:spLocks/>
          </p:cNvSpPr>
          <p:nvPr/>
        </p:nvSpPr>
        <p:spPr bwMode="auto">
          <a:xfrm>
            <a:off x="4606024" y="406587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6" name="Rectangle 25"/>
          <p:cNvSpPr/>
          <p:nvPr/>
        </p:nvSpPr>
        <p:spPr>
          <a:xfrm>
            <a:off x="244978" y="4951331"/>
            <a:ext cx="5993169" cy="1938992"/>
          </a:xfrm>
          <a:prstGeom prst="rect">
            <a:avLst/>
          </a:prstGeom>
        </p:spPr>
        <p:txBody>
          <a:bodyPr wrap="square">
            <a:spAutoFit/>
          </a:bodyPr>
          <a:lstStyle/>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D</a:t>
            </a:r>
            <a:r>
              <a:rPr lang="en-US" sz="2000" baseline="30000" dirty="0">
                <a:latin typeface="Times New Roman" panose="02020603050405020304" pitchFamily="18" charset="0"/>
                <a:cs typeface="Times New Roman" panose="02020603050405020304" pitchFamily="18" charset="0"/>
              </a:rPr>
              <a:t>(1)</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en-US" altLang="zh-CN" sz="20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7" name="AutoShape 288"/>
          <p:cNvSpPr>
            <a:spLocks/>
          </p:cNvSpPr>
          <p:nvPr/>
        </p:nvSpPr>
        <p:spPr bwMode="auto">
          <a:xfrm>
            <a:off x="4740234" y="5599477"/>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8" name="AutoShape 288"/>
          <p:cNvSpPr>
            <a:spLocks/>
          </p:cNvSpPr>
          <p:nvPr/>
        </p:nvSpPr>
        <p:spPr bwMode="auto">
          <a:xfrm flipH="1">
            <a:off x="2186199" y="5648782"/>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418875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376" y="2669268"/>
            <a:ext cx="586105" cy="425450"/>
          </a:xfrm>
          <a:prstGeom prst="rect">
            <a:avLst/>
          </a:prstGeom>
          <a:noFill/>
        </p:spPr>
      </p:pic>
      <p:sp>
        <p:nvSpPr>
          <p:cNvPr id="3" name="TextBox 2">
            <a:extLst>
              <a:ext uri="{FF2B5EF4-FFF2-40B4-BE49-F238E27FC236}">
                <a16:creationId xmlns:a16="http://schemas.microsoft.com/office/drawing/2014/main" id="{9296B421-2218-4916-A2A0-B03344CB5986}"/>
              </a:ext>
            </a:extLst>
          </p:cNvPr>
          <p:cNvSpPr txBox="1"/>
          <p:nvPr/>
        </p:nvSpPr>
        <p:spPr>
          <a:xfrm>
            <a:off x="1486799" y="982755"/>
            <a:ext cx="10095600" cy="529375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Binomial Coefficients</a:t>
            </a:r>
          </a:p>
          <a:p>
            <a:pPr marL="342900"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Compute C(n, k), using the two properties of binomial coefficients:</a:t>
            </a:r>
          </a:p>
          <a:p>
            <a:pPr marL="800100" lvl="1"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C(n, k) = C(n-1, k-1) + C(n-1, k), for n &gt; k &gt; 0.</a:t>
            </a:r>
          </a:p>
          <a:p>
            <a:pPr marL="800100" lvl="1"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C(n, 0) = C(n, n) = 1.</a:t>
            </a: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graphicFrame>
        <p:nvGraphicFramePr>
          <p:cNvPr id="2" name="Table 4">
            <a:extLst>
              <a:ext uri="{FF2B5EF4-FFF2-40B4-BE49-F238E27FC236}">
                <a16:creationId xmlns:a16="http://schemas.microsoft.com/office/drawing/2014/main" id="{1F487862-D794-4F25-B99E-2A34C8EA936E}"/>
              </a:ext>
            </a:extLst>
          </p:cNvPr>
          <p:cNvGraphicFramePr>
            <a:graphicFrameLocks noGrp="1"/>
          </p:cNvGraphicFramePr>
          <p:nvPr>
            <p:extLst>
              <p:ext uri="{D42A27DB-BD31-4B8C-83A1-F6EECF244321}">
                <p14:modId xmlns:p14="http://schemas.microsoft.com/office/powerpoint/2010/main" val="3325182475"/>
              </p:ext>
            </p:extLst>
          </p:nvPr>
        </p:nvGraphicFramePr>
        <p:xfrm>
          <a:off x="1971039" y="2756072"/>
          <a:ext cx="8128002" cy="3708400"/>
        </p:xfrm>
        <a:graphic>
          <a:graphicData uri="http://schemas.openxmlformats.org/drawingml/2006/table">
            <a:tbl>
              <a:tblPr firstRow="1" bandRow="1">
                <a:tableStyleId>{5C22544A-7EE6-4342-B048-85BDC9FD1C3A}</a:tableStyleId>
              </a:tblPr>
              <a:tblGrid>
                <a:gridCol w="685075">
                  <a:extLst>
                    <a:ext uri="{9D8B030D-6E8A-4147-A177-3AD203B41FA5}">
                      <a16:colId xmlns:a16="http://schemas.microsoft.com/office/drawing/2014/main" val="3093298665"/>
                    </a:ext>
                  </a:extLst>
                </a:gridCol>
                <a:gridCol w="609464">
                  <a:extLst>
                    <a:ext uri="{9D8B030D-6E8A-4147-A177-3AD203B41FA5}">
                      <a16:colId xmlns:a16="http://schemas.microsoft.com/office/drawing/2014/main" val="4286792326"/>
                    </a:ext>
                  </a:extLst>
                </a:gridCol>
                <a:gridCol w="700324">
                  <a:extLst>
                    <a:ext uri="{9D8B030D-6E8A-4147-A177-3AD203B41FA5}">
                      <a16:colId xmlns:a16="http://schemas.microsoft.com/office/drawing/2014/main" val="4163561997"/>
                    </a:ext>
                  </a:extLst>
                </a:gridCol>
                <a:gridCol w="700324">
                  <a:extLst>
                    <a:ext uri="{9D8B030D-6E8A-4147-A177-3AD203B41FA5}">
                      <a16:colId xmlns:a16="http://schemas.microsoft.com/office/drawing/2014/main" val="2545390658"/>
                    </a:ext>
                  </a:extLst>
                </a:gridCol>
                <a:gridCol w="700324">
                  <a:extLst>
                    <a:ext uri="{9D8B030D-6E8A-4147-A177-3AD203B41FA5}">
                      <a16:colId xmlns:a16="http://schemas.microsoft.com/office/drawing/2014/main" val="1953520870"/>
                    </a:ext>
                  </a:extLst>
                </a:gridCol>
                <a:gridCol w="1339050">
                  <a:extLst>
                    <a:ext uri="{9D8B030D-6E8A-4147-A177-3AD203B41FA5}">
                      <a16:colId xmlns:a16="http://schemas.microsoft.com/office/drawing/2014/main" val="2117044417"/>
                    </a:ext>
                  </a:extLst>
                </a:gridCol>
                <a:gridCol w="1846217">
                  <a:extLst>
                    <a:ext uri="{9D8B030D-6E8A-4147-A177-3AD203B41FA5}">
                      <a16:colId xmlns:a16="http://schemas.microsoft.com/office/drawing/2014/main" val="1441873599"/>
                    </a:ext>
                  </a:extLst>
                </a:gridCol>
                <a:gridCol w="1547224">
                  <a:extLst>
                    <a:ext uri="{9D8B030D-6E8A-4147-A177-3AD203B41FA5}">
                      <a16:colId xmlns:a16="http://schemas.microsoft.com/office/drawing/2014/main" val="4361910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n    </a:t>
                      </a:r>
                      <a:r>
                        <a:rPr lang="en-US" sz="2400" b="0" baseline="30000" dirty="0">
                          <a:solidFill>
                            <a:schemeClr val="tx1"/>
                          </a:solidFill>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k-1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233559"/>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3930625"/>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rgbClr val="0000FF"/>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7293542"/>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rgbClr val="0000FF"/>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7155150"/>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rgbClr val="0000FF"/>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rgbClr val="0000FF"/>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6761653"/>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5335223"/>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2620553"/>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926147"/>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C(n -1, k-1)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C(n-1,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4345509"/>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C(n,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1318986"/>
                  </a:ext>
                </a:extLst>
              </a:tr>
            </a:tbl>
          </a:graphicData>
        </a:graphic>
      </p:graphicFrame>
      <p:cxnSp>
        <p:nvCxnSpPr>
          <p:cNvPr id="6" name="Straight Connector 5">
            <a:extLst>
              <a:ext uri="{FF2B5EF4-FFF2-40B4-BE49-F238E27FC236}">
                <a16:creationId xmlns:a16="http://schemas.microsoft.com/office/drawing/2014/main" id="{1F563A1F-1CF9-4A7B-A850-2E8E9C3EA428}"/>
              </a:ext>
            </a:extLst>
          </p:cNvPr>
          <p:cNvCxnSpPr/>
          <p:nvPr/>
        </p:nvCxnSpPr>
        <p:spPr>
          <a:xfrm>
            <a:off x="1976846" y="2760617"/>
            <a:ext cx="670560" cy="334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8272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1706" y="1078328"/>
            <a:ext cx="4322706" cy="110799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application of Floyd’s algorithm to the graph in Figure 8.14 is illustrated in Figure 8.16.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3" name="AutoShape 281"/>
          <p:cNvCxnSpPr>
            <a:cxnSpLocks noChangeShapeType="1"/>
            <a:stCxn id="9" idx="6"/>
          </p:cNvCxnSpPr>
          <p:nvPr/>
        </p:nvCxnSpPr>
        <p:spPr bwMode="auto">
          <a:xfrm>
            <a:off x="2563479" y="4948078"/>
            <a:ext cx="1019759" cy="938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 name="AutoShape 283"/>
          <p:cNvCxnSpPr>
            <a:cxnSpLocks noChangeShapeType="1"/>
            <a:endCxn id="8" idx="5"/>
          </p:cNvCxnSpPr>
          <p:nvPr/>
        </p:nvCxnSpPr>
        <p:spPr bwMode="auto">
          <a:xfrm flipH="1" flipV="1">
            <a:off x="2462983" y="3401762"/>
            <a:ext cx="1359060" cy="1692602"/>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 name="AutoShape 284"/>
          <p:cNvCxnSpPr>
            <a:cxnSpLocks noChangeShapeType="1"/>
          </p:cNvCxnSpPr>
          <p:nvPr/>
        </p:nvCxnSpPr>
        <p:spPr bwMode="auto">
          <a:xfrm flipH="1" flipV="1">
            <a:off x="2585613" y="3172588"/>
            <a:ext cx="997625" cy="1080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 name="AutoShape 289"/>
          <p:cNvCxnSpPr>
            <a:cxnSpLocks noChangeShapeType="1"/>
            <a:stCxn id="8" idx="4"/>
          </p:cNvCxnSpPr>
          <p:nvPr/>
        </p:nvCxnSpPr>
        <p:spPr bwMode="auto">
          <a:xfrm flipH="1">
            <a:off x="2193462" y="3498323"/>
            <a:ext cx="4374"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AutoShape 290"/>
          <p:cNvCxnSpPr>
            <a:cxnSpLocks noChangeShapeType="1"/>
            <a:endCxn id="10" idx="3"/>
          </p:cNvCxnSpPr>
          <p:nvPr/>
        </p:nvCxnSpPr>
        <p:spPr bwMode="auto">
          <a:xfrm flipV="1">
            <a:off x="2340323" y="3405849"/>
            <a:ext cx="1352742" cy="144347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 name="Oval 280"/>
          <p:cNvSpPr>
            <a:spLocks noChangeArrowheads="1"/>
          </p:cNvSpPr>
          <p:nvPr/>
        </p:nvSpPr>
        <p:spPr bwMode="auto">
          <a:xfrm>
            <a:off x="1822862" y="2838960"/>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Oval 280"/>
          <p:cNvSpPr>
            <a:spLocks noChangeArrowheads="1"/>
          </p:cNvSpPr>
          <p:nvPr/>
        </p:nvSpPr>
        <p:spPr bwMode="auto">
          <a:xfrm>
            <a:off x="1813531" y="4618396"/>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Oval 280"/>
          <p:cNvSpPr>
            <a:spLocks noChangeArrowheads="1"/>
          </p:cNvSpPr>
          <p:nvPr/>
        </p:nvSpPr>
        <p:spPr bwMode="auto">
          <a:xfrm>
            <a:off x="3583238" y="2843047"/>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Oval 280"/>
          <p:cNvSpPr>
            <a:spLocks noChangeArrowheads="1"/>
          </p:cNvSpPr>
          <p:nvPr/>
        </p:nvSpPr>
        <p:spPr bwMode="auto">
          <a:xfrm>
            <a:off x="3583238" y="4622131"/>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1822862" y="5605781"/>
            <a:ext cx="1808508" cy="430887"/>
          </a:xfrm>
          <a:prstGeom prst="rect">
            <a:avLst/>
          </a:prstGeom>
        </p:spPr>
        <p:txBody>
          <a:bodyPr wrap="none">
            <a:spAutoFit/>
          </a:bodyPr>
          <a:lstStyle/>
          <a:p>
            <a:pPr marL="342900" marR="0" lvl="0" indent="-342900">
              <a:spcBef>
                <a:spcPts val="0"/>
              </a:spcBef>
              <a:spcAft>
                <a:spcPts val="0"/>
              </a:spcAft>
              <a:buFont typeface="+mj-lt"/>
              <a:buAutoNum type="alphaLcParenBoth"/>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Digraph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Rectangle 12"/>
          <p:cNvSpPr/>
          <p:nvPr/>
        </p:nvSpPr>
        <p:spPr>
          <a:xfrm>
            <a:off x="1894195" y="3697479"/>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14" name="Rectangle 13"/>
          <p:cNvSpPr/>
          <p:nvPr/>
        </p:nvSpPr>
        <p:spPr>
          <a:xfrm>
            <a:off x="2929978" y="2759988"/>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15" name="Rectangle 14"/>
          <p:cNvSpPr/>
          <p:nvPr/>
        </p:nvSpPr>
        <p:spPr>
          <a:xfrm>
            <a:off x="2813055" y="4955107"/>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p:sp>
        <p:nvSpPr>
          <p:cNvPr id="16" name="Rectangle 15"/>
          <p:cNvSpPr/>
          <p:nvPr/>
        </p:nvSpPr>
        <p:spPr>
          <a:xfrm>
            <a:off x="5043219" y="3458663"/>
            <a:ext cx="5975301" cy="2110033"/>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b        c        d</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  =       b	     2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7" name="AutoShape 288"/>
          <p:cNvSpPr>
            <a:spLocks/>
          </p:cNvSpPr>
          <p:nvPr/>
        </p:nvSpPr>
        <p:spPr bwMode="auto">
          <a:xfrm>
            <a:off x="9729017" y="4248063"/>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8" name="AutoShape 288"/>
          <p:cNvSpPr>
            <a:spLocks/>
          </p:cNvSpPr>
          <p:nvPr/>
        </p:nvSpPr>
        <p:spPr bwMode="auto">
          <a:xfrm flipH="1">
            <a:off x="6967086" y="4252626"/>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9" name="Rectangle 18"/>
          <p:cNvSpPr/>
          <p:nvPr/>
        </p:nvSpPr>
        <p:spPr>
          <a:xfrm>
            <a:off x="6743431" y="5605780"/>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0" name="Picture 19" descr="Image result for smiley face images">
            <a:extLst>
              <a:ext uri="{FF2B5EF4-FFF2-40B4-BE49-F238E27FC236}">
                <a16:creationId xmlns:a16="http://schemas.microsoft.com/office/drawing/2014/main" id="{E63344F0-0EC5-48C4-87F2-2EE6D900DF1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189" y="1552243"/>
            <a:ext cx="586105" cy="425450"/>
          </a:xfrm>
          <a:prstGeom prst="rect">
            <a:avLst/>
          </a:prstGeom>
          <a:noFill/>
        </p:spPr>
      </p:pic>
      <p:sp>
        <p:nvSpPr>
          <p:cNvPr id="21" name="Rectangle 20">
            <a:extLst>
              <a:ext uri="{FF2B5EF4-FFF2-40B4-BE49-F238E27FC236}">
                <a16:creationId xmlns:a16="http://schemas.microsoft.com/office/drawing/2014/main" id="{C61D6D40-4078-4ABB-8168-2125E409C775}"/>
              </a:ext>
            </a:extLst>
          </p:cNvPr>
          <p:cNvSpPr/>
          <p:nvPr/>
        </p:nvSpPr>
        <p:spPr>
          <a:xfrm>
            <a:off x="5221745" y="938024"/>
            <a:ext cx="5993169" cy="2123658"/>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b        c        d</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0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  =        b	     2	  0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5        6</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7</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	     6	 16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9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2" name="AutoShape 288">
            <a:extLst>
              <a:ext uri="{FF2B5EF4-FFF2-40B4-BE49-F238E27FC236}">
                <a16:creationId xmlns:a16="http://schemas.microsoft.com/office/drawing/2014/main" id="{B17A1CD0-FE83-4264-BDED-F7CB6ECF6969}"/>
              </a:ext>
            </a:extLst>
          </p:cNvPr>
          <p:cNvSpPr>
            <a:spLocks/>
          </p:cNvSpPr>
          <p:nvPr/>
        </p:nvSpPr>
        <p:spPr bwMode="auto">
          <a:xfrm flipH="1">
            <a:off x="7232697" y="1732630"/>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3" name="AutoShape 288">
            <a:extLst>
              <a:ext uri="{FF2B5EF4-FFF2-40B4-BE49-F238E27FC236}">
                <a16:creationId xmlns:a16="http://schemas.microsoft.com/office/drawing/2014/main" id="{3A2DD184-75FB-43A0-8B91-E7D806716FEE}"/>
              </a:ext>
            </a:extLst>
          </p:cNvPr>
          <p:cNvSpPr>
            <a:spLocks/>
          </p:cNvSpPr>
          <p:nvPr/>
        </p:nvSpPr>
        <p:spPr bwMode="auto">
          <a:xfrm>
            <a:off x="9853272" y="1782028"/>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4" name="Rectangle 23">
            <a:extLst>
              <a:ext uri="{FF2B5EF4-FFF2-40B4-BE49-F238E27FC236}">
                <a16:creationId xmlns:a16="http://schemas.microsoft.com/office/drawing/2014/main" id="{E20C7F9C-BB7C-4A3E-90BC-EAD90EE9274A}"/>
              </a:ext>
            </a:extLst>
          </p:cNvPr>
          <p:cNvSpPr/>
          <p:nvPr/>
        </p:nvSpPr>
        <p:spPr>
          <a:xfrm>
            <a:off x="6743430" y="3107570"/>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   Its distance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5" name="Rectangle 24">
            <a:extLst>
              <a:ext uri="{FF2B5EF4-FFF2-40B4-BE49-F238E27FC236}">
                <a16:creationId xmlns:a16="http://schemas.microsoft.com/office/drawing/2014/main" id="{0D8C9B2B-F04D-4A12-AE7A-CDA4BD95BEBD}"/>
              </a:ext>
            </a:extLst>
          </p:cNvPr>
          <p:cNvSpPr/>
          <p:nvPr/>
        </p:nvSpPr>
        <p:spPr>
          <a:xfrm>
            <a:off x="4408982" y="5761890"/>
            <a:ext cx="1556836"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8.14 </a:t>
            </a:r>
            <a:endParaRPr lang="en-US" sz="2200" dirty="0"/>
          </a:p>
        </p:txBody>
      </p:sp>
    </p:spTree>
    <p:extLst>
      <p:ext uri="{BB962C8B-B14F-4D97-AF65-F5344CB8AC3E}">
        <p14:creationId xmlns:p14="http://schemas.microsoft.com/office/powerpoint/2010/main" val="30621223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258585"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504980" y="1385566"/>
            <a:ext cx="4025461" cy="1107996"/>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no intermediate vertices</a:t>
            </a:r>
          </a:p>
          <a:p>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is simply the weight matrix).</a:t>
            </a:r>
          </a:p>
        </p:txBody>
      </p:sp>
      <p:sp>
        <p:nvSpPr>
          <p:cNvPr id="7" name="Rectangle 6"/>
          <p:cNvSpPr/>
          <p:nvPr/>
        </p:nvSpPr>
        <p:spPr>
          <a:xfrm>
            <a:off x="1819922" y="3427198"/>
            <a:ext cx="8710519" cy="2400657"/>
          </a:xfrm>
          <a:prstGeom prst="rect">
            <a:avLst/>
          </a:prstGeom>
        </p:spPr>
        <p:txBody>
          <a:bodyPr wrap="square">
            <a:spAutoFit/>
          </a:bodyPr>
          <a:lstStyle/>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=1. Applying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j=1] = min{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min{0, 0} = 0</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j=2] = min{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min{</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j=3] = min{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3],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3]}= min{3, 3} = 3</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j=4] = min{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4],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4]}= min{</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8" name="TextBox 7"/>
          <p:cNvSpPr txBox="1"/>
          <p:nvPr/>
        </p:nvSpPr>
        <p:spPr>
          <a:xfrm>
            <a:off x="3479233" y="1320161"/>
            <a:ext cx="2448982" cy="369332"/>
          </a:xfrm>
          <a:prstGeom prst="rect">
            <a:avLst/>
          </a:prstGeom>
          <a:noFill/>
          <a:ln>
            <a:solidFill>
              <a:schemeClr val="tx1"/>
            </a:solidFill>
          </a:ln>
        </p:spPr>
        <p:txBody>
          <a:bodyPr wrap="square" rtlCol="0">
            <a:spAutoFit/>
          </a:bodyPr>
          <a:lstStyle/>
          <a:p>
            <a:endParaRPr lang="en-US" dirty="0"/>
          </a:p>
        </p:txBody>
      </p:sp>
      <p:sp>
        <p:nvSpPr>
          <p:cNvPr id="9" name="TextBox 8"/>
          <p:cNvSpPr txBox="1"/>
          <p:nvPr/>
        </p:nvSpPr>
        <p:spPr>
          <a:xfrm>
            <a:off x="3420138" y="1303540"/>
            <a:ext cx="453215" cy="1338253"/>
          </a:xfrm>
          <a:prstGeom prst="rect">
            <a:avLst/>
          </a:prstGeom>
          <a:noFill/>
          <a:ln>
            <a:solidFill>
              <a:schemeClr val="tx1"/>
            </a:solidFill>
          </a:ln>
        </p:spPr>
        <p:txBody>
          <a:bodyPr wrap="square" rtlCol="0">
            <a:spAutoFit/>
          </a:bodyPr>
          <a:lstStyle/>
          <a:p>
            <a:endParaRPr lang="en-US" dirty="0"/>
          </a:p>
        </p:txBody>
      </p:sp>
      <p:pic>
        <p:nvPicPr>
          <p:cNvPr id="11" name="Picture 10" descr="Image result for smiley face images">
            <a:extLst>
              <a:ext uri="{FF2B5EF4-FFF2-40B4-BE49-F238E27FC236}">
                <a16:creationId xmlns:a16="http://schemas.microsoft.com/office/drawing/2014/main" id="{E82BA12E-CD98-4EB9-BEC5-4866F991E64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5441" y="1594286"/>
            <a:ext cx="586105" cy="425450"/>
          </a:xfrm>
          <a:prstGeom prst="rect">
            <a:avLst/>
          </a:prstGeom>
          <a:noFill/>
        </p:spPr>
      </p:pic>
      <p:sp>
        <p:nvSpPr>
          <p:cNvPr id="12" name="Rectangle 11">
            <a:extLst>
              <a:ext uri="{FF2B5EF4-FFF2-40B4-BE49-F238E27FC236}">
                <a16:creationId xmlns:a16="http://schemas.microsoft.com/office/drawing/2014/main" id="{B04DE9EF-23F7-4152-AA87-0A892B1A33D9}"/>
              </a:ext>
            </a:extLst>
          </p:cNvPr>
          <p:cNvSpPr/>
          <p:nvPr/>
        </p:nvSpPr>
        <p:spPr>
          <a:xfrm>
            <a:off x="1452009" y="422456"/>
            <a:ext cx="8952412" cy="430887"/>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8.16. The application of Floyd’s algorithm to the graph in Figure 8.14.</a:t>
            </a:r>
          </a:p>
        </p:txBody>
      </p:sp>
    </p:spTree>
    <p:extLst>
      <p:ext uri="{BB962C8B-B14F-4D97-AF65-F5344CB8AC3E}">
        <p14:creationId xmlns:p14="http://schemas.microsoft.com/office/powerpoint/2010/main" val="37817510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5 </a:t>
            </a:r>
            <a:r>
              <a:rPr lang="zh-CN" alt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379500" y="794222"/>
            <a:ext cx="4025461" cy="1107996"/>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no intermediate vertices</a:t>
            </a:r>
          </a:p>
          <a:p>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is simply the weight matrix).</a:t>
            </a:r>
          </a:p>
        </p:txBody>
      </p:sp>
      <p:sp>
        <p:nvSpPr>
          <p:cNvPr id="7" name="Rectangle 6"/>
          <p:cNvSpPr/>
          <p:nvPr/>
        </p:nvSpPr>
        <p:spPr>
          <a:xfrm>
            <a:off x="1274110" y="3648651"/>
            <a:ext cx="8710519" cy="2739211"/>
          </a:xfrm>
          <a:prstGeom prst="rect">
            <a:avLst/>
          </a:prstGeom>
        </p:spPr>
        <p:txBody>
          <a:bodyPr wrap="square">
            <a:spAutoFit/>
          </a:bodyPr>
          <a:lstStyle/>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=1. Applying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=2, j=1]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[2, 1],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[2,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1]}= min{2, 2} = 2</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=2, j=2]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[2, 2],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[2,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2]}= min{0, </a:t>
            </a:r>
            <a:r>
              <a:rPr lang="zh-CN" altLang="en-US" sz="2200" dirty="0">
                <a:latin typeface="Times New Roman" panose="02020603050405020304" pitchFamily="18" charset="0"/>
                <a:cs typeface="Times New Roman" panose="02020603050405020304" pitchFamily="18" charset="0"/>
              </a:rPr>
              <a:t>∞ </a:t>
            </a:r>
            <a:r>
              <a:rPr lang="en-US" sz="2200" strike="sngStrike"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 0</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=2, j=3]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[2, 3],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[2,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3]}= min{</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5} = </a:t>
            </a:r>
            <a:r>
              <a:rPr lang="en-US" sz="2200" b="1" dirty="0">
                <a:latin typeface="Times New Roman" panose="02020603050405020304" pitchFamily="18" charset="0"/>
                <a:cs typeface="Times New Roman" panose="02020603050405020304" pitchFamily="18" charset="0"/>
              </a:rPr>
              <a:t>5</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=2, j=4]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[2, 4],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[2,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4]}= min{</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479233" y="1320161"/>
            <a:ext cx="2448982" cy="369332"/>
          </a:xfrm>
          <a:prstGeom prst="rect">
            <a:avLst/>
          </a:prstGeom>
          <a:noFill/>
          <a:ln>
            <a:solidFill>
              <a:schemeClr val="tx1"/>
            </a:solidFill>
          </a:ln>
        </p:spPr>
        <p:txBody>
          <a:bodyPr wrap="square" rtlCol="0">
            <a:spAutoFit/>
          </a:bodyPr>
          <a:lstStyle/>
          <a:p>
            <a:endParaRPr lang="en-US" dirty="0"/>
          </a:p>
        </p:txBody>
      </p:sp>
      <p:sp>
        <p:nvSpPr>
          <p:cNvPr id="9" name="TextBox 8"/>
          <p:cNvSpPr txBox="1"/>
          <p:nvPr/>
        </p:nvSpPr>
        <p:spPr>
          <a:xfrm>
            <a:off x="3420138" y="1303540"/>
            <a:ext cx="453215" cy="1338253"/>
          </a:xfrm>
          <a:prstGeom prst="rect">
            <a:avLst/>
          </a:prstGeom>
          <a:noFill/>
          <a:ln>
            <a:solidFill>
              <a:schemeClr val="tx1"/>
            </a:solidFill>
          </a:ln>
        </p:spPr>
        <p:txBody>
          <a:bodyPr wrap="square" rtlCol="0">
            <a:spAutoFit/>
          </a:bodyPr>
          <a:lstStyle/>
          <a:p>
            <a:endParaRPr lang="en-US" dirty="0"/>
          </a:p>
        </p:txBody>
      </p:sp>
      <p:pic>
        <p:nvPicPr>
          <p:cNvPr id="10" name="Picture 9" descr="Image result for smiley face images">
            <a:extLst>
              <a:ext uri="{FF2B5EF4-FFF2-40B4-BE49-F238E27FC236}">
                <a16:creationId xmlns:a16="http://schemas.microsoft.com/office/drawing/2014/main" id="{629856F0-2612-4A17-94E6-07555F5DB6C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149" y="1689493"/>
            <a:ext cx="586105" cy="425450"/>
          </a:xfrm>
          <a:prstGeom prst="rect">
            <a:avLst/>
          </a:prstGeom>
          <a:noFill/>
        </p:spPr>
      </p:pic>
      <p:sp>
        <p:nvSpPr>
          <p:cNvPr id="11" name="TextBox 10">
            <a:extLst>
              <a:ext uri="{FF2B5EF4-FFF2-40B4-BE49-F238E27FC236}">
                <a16:creationId xmlns:a16="http://schemas.microsoft.com/office/drawing/2014/main" id="{1C0FE984-1FE5-4829-AC71-A415F978B5FD}"/>
              </a:ext>
            </a:extLst>
          </p:cNvPr>
          <p:cNvSpPr txBox="1"/>
          <p:nvPr/>
        </p:nvSpPr>
        <p:spPr>
          <a:xfrm>
            <a:off x="9622193" y="5486924"/>
            <a:ext cx="1081378" cy="369332"/>
          </a:xfrm>
          <a:prstGeom prst="rect">
            <a:avLst/>
          </a:prstGeom>
          <a:noFill/>
        </p:spPr>
        <p:txBody>
          <a:bodyPr wrap="square" rtlCol="0">
            <a:spAutoFit/>
          </a:bodyPr>
          <a:lstStyle/>
          <a:p>
            <a:r>
              <a:rPr lang="en-US" dirty="0"/>
              <a:t>(bac)</a:t>
            </a:r>
          </a:p>
        </p:txBody>
      </p:sp>
      <p:cxnSp>
        <p:nvCxnSpPr>
          <p:cNvPr id="12" name="AutoShape 281"/>
          <p:cNvCxnSpPr>
            <a:cxnSpLocks noChangeShapeType="1"/>
            <a:stCxn id="18" idx="6"/>
          </p:cNvCxnSpPr>
          <p:nvPr/>
        </p:nvCxnSpPr>
        <p:spPr bwMode="auto">
          <a:xfrm>
            <a:off x="9796383" y="4051966"/>
            <a:ext cx="1019759" cy="938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283"/>
          <p:cNvCxnSpPr>
            <a:cxnSpLocks noChangeShapeType="1"/>
            <a:endCxn id="17" idx="5"/>
          </p:cNvCxnSpPr>
          <p:nvPr/>
        </p:nvCxnSpPr>
        <p:spPr bwMode="auto">
          <a:xfrm flipH="1" flipV="1">
            <a:off x="9695887" y="2505650"/>
            <a:ext cx="1359060" cy="1692602"/>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84"/>
          <p:cNvCxnSpPr>
            <a:cxnSpLocks noChangeShapeType="1"/>
          </p:cNvCxnSpPr>
          <p:nvPr/>
        </p:nvCxnSpPr>
        <p:spPr bwMode="auto">
          <a:xfrm flipH="1" flipV="1">
            <a:off x="9818517" y="2276476"/>
            <a:ext cx="997625" cy="1080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289"/>
          <p:cNvCxnSpPr>
            <a:cxnSpLocks noChangeShapeType="1"/>
            <a:stCxn id="17" idx="4"/>
          </p:cNvCxnSpPr>
          <p:nvPr/>
        </p:nvCxnSpPr>
        <p:spPr bwMode="auto">
          <a:xfrm flipH="1">
            <a:off x="9426366" y="2602211"/>
            <a:ext cx="4374"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 name="AutoShape 290"/>
          <p:cNvCxnSpPr>
            <a:cxnSpLocks noChangeShapeType="1"/>
            <a:endCxn id="19" idx="3"/>
          </p:cNvCxnSpPr>
          <p:nvPr/>
        </p:nvCxnSpPr>
        <p:spPr bwMode="auto">
          <a:xfrm flipV="1">
            <a:off x="9573227" y="2509737"/>
            <a:ext cx="1352742" cy="144347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7" name="Oval 280"/>
          <p:cNvSpPr>
            <a:spLocks noChangeArrowheads="1"/>
          </p:cNvSpPr>
          <p:nvPr/>
        </p:nvSpPr>
        <p:spPr bwMode="auto">
          <a:xfrm>
            <a:off x="9055766" y="1942848"/>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Oval 280"/>
          <p:cNvSpPr>
            <a:spLocks noChangeArrowheads="1"/>
          </p:cNvSpPr>
          <p:nvPr/>
        </p:nvSpPr>
        <p:spPr bwMode="auto">
          <a:xfrm>
            <a:off x="9046435" y="3722284"/>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Oval 280"/>
          <p:cNvSpPr>
            <a:spLocks noChangeArrowheads="1"/>
          </p:cNvSpPr>
          <p:nvPr/>
        </p:nvSpPr>
        <p:spPr bwMode="auto">
          <a:xfrm>
            <a:off x="10816142" y="1946935"/>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Oval 280"/>
          <p:cNvSpPr>
            <a:spLocks noChangeArrowheads="1"/>
          </p:cNvSpPr>
          <p:nvPr/>
        </p:nvSpPr>
        <p:spPr bwMode="auto">
          <a:xfrm>
            <a:off x="10816142" y="3726019"/>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1" name="Rectangle 20"/>
          <p:cNvSpPr/>
          <p:nvPr/>
        </p:nvSpPr>
        <p:spPr>
          <a:xfrm>
            <a:off x="9127099" y="2801367"/>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22" name="Rectangle 21"/>
          <p:cNvSpPr/>
          <p:nvPr/>
        </p:nvSpPr>
        <p:spPr>
          <a:xfrm>
            <a:off x="10162882" y="1863876"/>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23" name="Rectangle 22"/>
          <p:cNvSpPr/>
          <p:nvPr/>
        </p:nvSpPr>
        <p:spPr>
          <a:xfrm>
            <a:off x="10045959" y="4058995"/>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82592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5 </a:t>
            </a:r>
            <a:r>
              <a:rPr lang="zh-CN" alt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d5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504980" y="1385566"/>
            <a:ext cx="4025461" cy="1107996"/>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no intermediate vertices</a:t>
            </a:r>
          </a:p>
          <a:p>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is simply the weight matrix).</a:t>
            </a:r>
          </a:p>
        </p:txBody>
      </p:sp>
      <p:sp>
        <p:nvSpPr>
          <p:cNvPr id="7" name="Rectangle 6"/>
          <p:cNvSpPr/>
          <p:nvPr/>
        </p:nvSpPr>
        <p:spPr>
          <a:xfrm>
            <a:off x="1819922" y="3427198"/>
            <a:ext cx="8710519" cy="2893100"/>
          </a:xfrm>
          <a:prstGeom prst="rect">
            <a:avLst/>
          </a:prstGeom>
        </p:spPr>
        <p:txBody>
          <a:bodyPr wrap="square">
            <a:spAutoFit/>
          </a:bodyPr>
          <a:lstStyle/>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=1. Applying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=3, j=1]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[3, 1],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[3,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1]}= min{</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=3, j=2]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[3, 2],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[3,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2]}= min{7,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7</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=3, j=3]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[3, 3],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[3,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3]}= min{0,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0</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=3, j=4]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[3, 4],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[3,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4]}= min{1,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1</a:t>
            </a:r>
          </a:p>
        </p:txBody>
      </p:sp>
      <p:sp>
        <p:nvSpPr>
          <p:cNvPr id="8" name="TextBox 7"/>
          <p:cNvSpPr txBox="1"/>
          <p:nvPr/>
        </p:nvSpPr>
        <p:spPr>
          <a:xfrm>
            <a:off x="3479233" y="1320161"/>
            <a:ext cx="2448982" cy="369332"/>
          </a:xfrm>
          <a:prstGeom prst="rect">
            <a:avLst/>
          </a:prstGeom>
          <a:noFill/>
          <a:ln>
            <a:solidFill>
              <a:schemeClr val="tx1"/>
            </a:solidFill>
          </a:ln>
        </p:spPr>
        <p:txBody>
          <a:bodyPr wrap="square" rtlCol="0">
            <a:spAutoFit/>
          </a:bodyPr>
          <a:lstStyle/>
          <a:p>
            <a:endParaRPr lang="en-US" dirty="0"/>
          </a:p>
        </p:txBody>
      </p:sp>
      <p:sp>
        <p:nvSpPr>
          <p:cNvPr id="9" name="TextBox 8"/>
          <p:cNvSpPr txBox="1"/>
          <p:nvPr/>
        </p:nvSpPr>
        <p:spPr>
          <a:xfrm>
            <a:off x="3420138" y="1303540"/>
            <a:ext cx="453215" cy="1338253"/>
          </a:xfrm>
          <a:prstGeom prst="rect">
            <a:avLst/>
          </a:prstGeom>
          <a:noFill/>
          <a:ln>
            <a:solidFill>
              <a:schemeClr val="tx1"/>
            </a:solidFill>
          </a:ln>
        </p:spPr>
        <p:txBody>
          <a:bodyPr wrap="square" rtlCol="0">
            <a:spAutoFit/>
          </a:bodyPr>
          <a:lstStyle/>
          <a:p>
            <a:endParaRPr lang="en-US" dirty="0"/>
          </a:p>
        </p:txBody>
      </p:sp>
      <p:pic>
        <p:nvPicPr>
          <p:cNvPr id="10" name="Picture 9" descr="Image result for smiley face images">
            <a:extLst>
              <a:ext uri="{FF2B5EF4-FFF2-40B4-BE49-F238E27FC236}">
                <a16:creationId xmlns:a16="http://schemas.microsoft.com/office/drawing/2014/main" id="{86672D0D-74A1-449E-AA94-D90F31AD84F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315" y="1689493"/>
            <a:ext cx="586105" cy="425450"/>
          </a:xfrm>
          <a:prstGeom prst="rect">
            <a:avLst/>
          </a:prstGeom>
          <a:noFill/>
        </p:spPr>
      </p:pic>
    </p:spTree>
    <p:extLst>
      <p:ext uri="{BB962C8B-B14F-4D97-AF65-F5344CB8AC3E}">
        <p14:creationId xmlns:p14="http://schemas.microsoft.com/office/powerpoint/2010/main" val="20239904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5 </a:t>
            </a:r>
            <a:r>
              <a:rPr lang="zh-CN" alt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9 </a:t>
            </a:r>
            <a:r>
              <a:rPr lang="zh-CN" alt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504980" y="1385566"/>
            <a:ext cx="4025461" cy="1107996"/>
          </a:xfrm>
          <a:prstGeom prst="rect">
            <a:avLst/>
          </a:prstGeom>
        </p:spPr>
        <p:txBody>
          <a:bodyPr wrap="non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no intermediate vertices</a:t>
            </a:r>
          </a:p>
          <a:p>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is simply the weight matrix).</a:t>
            </a:r>
          </a:p>
        </p:txBody>
      </p:sp>
      <p:sp>
        <p:nvSpPr>
          <p:cNvPr id="7" name="Rectangle 6"/>
          <p:cNvSpPr/>
          <p:nvPr/>
        </p:nvSpPr>
        <p:spPr>
          <a:xfrm>
            <a:off x="1819922" y="3302906"/>
            <a:ext cx="8710519" cy="2893100"/>
          </a:xfrm>
          <a:prstGeom prst="rect">
            <a:avLst/>
          </a:prstGeom>
        </p:spPr>
        <p:txBody>
          <a:bodyPr wrap="square">
            <a:spAutoFit/>
          </a:bodyPr>
          <a:lstStyle/>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=1. Applying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=4, j=1]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[4, 1],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[4,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1]}= min{6, 6} = 6</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=4, j=2]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[4, 2],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[4,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2]}= min{</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=4, j=3]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[4, 3],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[4,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3]}= min{</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9} = </a:t>
            </a:r>
            <a:r>
              <a:rPr lang="en-US" sz="2200" b="1" dirty="0">
                <a:latin typeface="Times New Roman" panose="02020603050405020304" pitchFamily="18" charset="0"/>
                <a:cs typeface="Times New Roman" panose="02020603050405020304" pitchFamily="18" charset="0"/>
              </a:rPr>
              <a:t>9</a:t>
            </a:r>
          </a:p>
          <a:p>
            <a:pPr>
              <a:spcAft>
                <a:spcPts val="12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=4, j=4] = min{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[4, 4],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[4, 1] +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[1, 4]}= min{0,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0</a:t>
            </a:r>
          </a:p>
        </p:txBody>
      </p:sp>
      <p:sp>
        <p:nvSpPr>
          <p:cNvPr id="8" name="TextBox 7"/>
          <p:cNvSpPr txBox="1"/>
          <p:nvPr/>
        </p:nvSpPr>
        <p:spPr>
          <a:xfrm>
            <a:off x="3479233" y="1320161"/>
            <a:ext cx="2448982" cy="369332"/>
          </a:xfrm>
          <a:prstGeom prst="rect">
            <a:avLst/>
          </a:prstGeom>
          <a:noFill/>
          <a:ln>
            <a:solidFill>
              <a:schemeClr val="tx1"/>
            </a:solidFill>
          </a:ln>
        </p:spPr>
        <p:txBody>
          <a:bodyPr wrap="square" rtlCol="0">
            <a:spAutoFit/>
          </a:bodyPr>
          <a:lstStyle/>
          <a:p>
            <a:endParaRPr lang="en-US" dirty="0"/>
          </a:p>
        </p:txBody>
      </p:sp>
      <p:sp>
        <p:nvSpPr>
          <p:cNvPr id="9" name="TextBox 8"/>
          <p:cNvSpPr txBox="1"/>
          <p:nvPr/>
        </p:nvSpPr>
        <p:spPr>
          <a:xfrm>
            <a:off x="3420138" y="1303540"/>
            <a:ext cx="453215" cy="1338253"/>
          </a:xfrm>
          <a:prstGeom prst="rect">
            <a:avLst/>
          </a:prstGeom>
          <a:noFill/>
          <a:ln>
            <a:solidFill>
              <a:schemeClr val="tx1"/>
            </a:solidFill>
          </a:ln>
        </p:spPr>
        <p:txBody>
          <a:bodyPr wrap="square" rtlCol="0">
            <a:spAutoFit/>
          </a:bodyPr>
          <a:lstStyle/>
          <a:p>
            <a:endParaRPr lang="en-US" dirty="0"/>
          </a:p>
        </p:txBody>
      </p:sp>
      <p:sp>
        <p:nvSpPr>
          <p:cNvPr id="10" name="Rectangle 9"/>
          <p:cNvSpPr/>
          <p:nvPr/>
        </p:nvSpPr>
        <p:spPr>
          <a:xfrm>
            <a:off x="1763058" y="6222640"/>
            <a:ext cx="3648756"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yields the following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1" name="Picture 10" descr="Image result for smiley face images">
            <a:extLst>
              <a:ext uri="{FF2B5EF4-FFF2-40B4-BE49-F238E27FC236}">
                <a16:creationId xmlns:a16="http://schemas.microsoft.com/office/drawing/2014/main" id="{565B46C1-B58E-4B7D-AFF3-89507D0D821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6732" y="1689493"/>
            <a:ext cx="586105" cy="425450"/>
          </a:xfrm>
          <a:prstGeom prst="rect">
            <a:avLst/>
          </a:prstGeom>
          <a:noFill/>
        </p:spPr>
      </p:pic>
      <p:sp>
        <p:nvSpPr>
          <p:cNvPr id="12" name="TextBox 11">
            <a:extLst>
              <a:ext uri="{FF2B5EF4-FFF2-40B4-BE49-F238E27FC236}">
                <a16:creationId xmlns:a16="http://schemas.microsoft.com/office/drawing/2014/main" id="{15658051-FBC6-42F4-850A-1E2BD8021C28}"/>
              </a:ext>
            </a:extLst>
          </p:cNvPr>
          <p:cNvSpPr txBox="1"/>
          <p:nvPr/>
        </p:nvSpPr>
        <p:spPr>
          <a:xfrm>
            <a:off x="10265134" y="5255812"/>
            <a:ext cx="1137036" cy="369332"/>
          </a:xfrm>
          <a:prstGeom prst="rect">
            <a:avLst/>
          </a:prstGeom>
          <a:noFill/>
        </p:spPr>
        <p:txBody>
          <a:bodyPr wrap="square" rtlCol="0">
            <a:spAutoFit/>
          </a:bodyPr>
          <a:lstStyle/>
          <a:p>
            <a:r>
              <a:rPr lang="en-US" dirty="0"/>
              <a:t>(</a:t>
            </a:r>
            <a:r>
              <a:rPr lang="en-US" dirty="0" err="1"/>
              <a:t>dac</a:t>
            </a:r>
            <a:r>
              <a:rPr lang="en-US" dirty="0"/>
              <a:t>)</a:t>
            </a:r>
          </a:p>
        </p:txBody>
      </p:sp>
    </p:spTree>
    <p:extLst>
      <p:ext uri="{BB962C8B-B14F-4D97-AF65-F5344CB8AC3E}">
        <p14:creationId xmlns:p14="http://schemas.microsoft.com/office/powerpoint/2010/main" val="11989219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519008" y="1043162"/>
            <a:ext cx="3730973" cy="2123658"/>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intermediate vertices numbered not higher than 1, i.e., just a (note two new shortest paths from b to c and from d to c)</a:t>
            </a:r>
          </a:p>
        </p:txBody>
      </p:sp>
      <p:sp>
        <p:nvSpPr>
          <p:cNvPr id="7" name="TextBox 6"/>
          <p:cNvSpPr txBox="1"/>
          <p:nvPr/>
        </p:nvSpPr>
        <p:spPr>
          <a:xfrm>
            <a:off x="3479233" y="1650404"/>
            <a:ext cx="2448982" cy="369332"/>
          </a:xfrm>
          <a:prstGeom prst="rect">
            <a:avLst/>
          </a:prstGeom>
          <a:noFill/>
          <a:ln>
            <a:solidFill>
              <a:schemeClr val="tx1"/>
            </a:solidFill>
          </a:ln>
        </p:spPr>
        <p:txBody>
          <a:bodyPr wrap="square" rtlCol="0">
            <a:spAutoFit/>
          </a:bodyPr>
          <a:lstStyle/>
          <a:p>
            <a:endParaRPr lang="en-US" dirty="0"/>
          </a:p>
        </p:txBody>
      </p:sp>
      <p:sp>
        <p:nvSpPr>
          <p:cNvPr id="8" name="TextBox 7"/>
          <p:cNvSpPr txBox="1"/>
          <p:nvPr/>
        </p:nvSpPr>
        <p:spPr>
          <a:xfrm>
            <a:off x="4070026" y="1321510"/>
            <a:ext cx="453215" cy="1338253"/>
          </a:xfrm>
          <a:prstGeom prst="rect">
            <a:avLst/>
          </a:prstGeom>
          <a:noFill/>
          <a:ln>
            <a:solidFill>
              <a:schemeClr val="tx1"/>
            </a:solidFill>
          </a:ln>
        </p:spPr>
        <p:txBody>
          <a:bodyPr wrap="square" rtlCol="0">
            <a:spAutoFit/>
          </a:bodyPr>
          <a:lstStyle/>
          <a:p>
            <a:endParaRPr lang="en-US" dirty="0"/>
          </a:p>
        </p:txBody>
      </p:sp>
      <p:sp>
        <p:nvSpPr>
          <p:cNvPr id="9" name="Rectangle 8"/>
          <p:cNvSpPr/>
          <p:nvPr/>
        </p:nvSpPr>
        <p:spPr>
          <a:xfrm>
            <a:off x="1633492" y="3427198"/>
            <a:ext cx="8966446" cy="2092881"/>
          </a:xfrm>
          <a:prstGeom prst="rect">
            <a:avLst/>
          </a:prstGeom>
        </p:spPr>
        <p:txBody>
          <a:bodyPr wrap="square">
            <a:spAutoFit/>
          </a:bodyPr>
          <a:lstStyle/>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=2. Applying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j=1] = min{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1],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1]}= min{0,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0</a:t>
            </a: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j=2] = min{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2]}= min{</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j=3] = min{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3],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3]}= min{3,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3</a:t>
            </a: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j=4] = min{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4],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2] + D</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4]}= min{</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0" name="Picture 9" descr="Image result for smiley face images">
            <a:extLst>
              <a:ext uri="{FF2B5EF4-FFF2-40B4-BE49-F238E27FC236}">
                <a16:creationId xmlns:a16="http://schemas.microsoft.com/office/drawing/2014/main" id="{BF95AADB-0B1A-42D7-BF13-E683564086B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361" y="1619759"/>
            <a:ext cx="586105" cy="425450"/>
          </a:xfrm>
          <a:prstGeom prst="rect">
            <a:avLst/>
          </a:prstGeom>
          <a:noFill/>
        </p:spPr>
      </p:pic>
    </p:spTree>
    <p:extLst>
      <p:ext uri="{BB962C8B-B14F-4D97-AF65-F5344CB8AC3E}">
        <p14:creationId xmlns:p14="http://schemas.microsoft.com/office/powerpoint/2010/main" val="39586808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519008" y="1043162"/>
            <a:ext cx="3730973" cy="2123658"/>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intermediate vertices numbered not higher than 1, i.e., just a (note two new shortest paths from b to c and from d to c)</a:t>
            </a:r>
          </a:p>
        </p:txBody>
      </p:sp>
      <p:sp>
        <p:nvSpPr>
          <p:cNvPr id="7" name="TextBox 6"/>
          <p:cNvSpPr txBox="1"/>
          <p:nvPr/>
        </p:nvSpPr>
        <p:spPr>
          <a:xfrm>
            <a:off x="3479233" y="1650404"/>
            <a:ext cx="2448982" cy="369332"/>
          </a:xfrm>
          <a:prstGeom prst="rect">
            <a:avLst/>
          </a:prstGeom>
          <a:noFill/>
          <a:ln>
            <a:solidFill>
              <a:schemeClr val="tx1"/>
            </a:solidFill>
          </a:ln>
        </p:spPr>
        <p:txBody>
          <a:bodyPr wrap="square" rtlCol="0">
            <a:spAutoFit/>
          </a:bodyPr>
          <a:lstStyle/>
          <a:p>
            <a:endParaRPr lang="en-US" dirty="0"/>
          </a:p>
        </p:txBody>
      </p:sp>
      <p:sp>
        <p:nvSpPr>
          <p:cNvPr id="8" name="TextBox 7"/>
          <p:cNvSpPr txBox="1"/>
          <p:nvPr/>
        </p:nvSpPr>
        <p:spPr>
          <a:xfrm>
            <a:off x="4070026" y="1321510"/>
            <a:ext cx="453215" cy="1338253"/>
          </a:xfrm>
          <a:prstGeom prst="rect">
            <a:avLst/>
          </a:prstGeom>
          <a:noFill/>
          <a:ln>
            <a:solidFill>
              <a:schemeClr val="tx1"/>
            </a:solidFill>
          </a:ln>
        </p:spPr>
        <p:txBody>
          <a:bodyPr wrap="square" rtlCol="0">
            <a:spAutoFit/>
          </a:bodyPr>
          <a:lstStyle/>
          <a:p>
            <a:endParaRPr lang="en-US" dirty="0"/>
          </a:p>
        </p:txBody>
      </p:sp>
      <p:sp>
        <p:nvSpPr>
          <p:cNvPr id="9" name="Rectangle 8"/>
          <p:cNvSpPr/>
          <p:nvPr/>
        </p:nvSpPr>
        <p:spPr>
          <a:xfrm>
            <a:off x="1633492" y="3427198"/>
            <a:ext cx="8966446" cy="2508379"/>
          </a:xfrm>
          <a:prstGeom prst="rect">
            <a:avLst/>
          </a:prstGeom>
        </p:spPr>
        <p:txBody>
          <a:bodyPr wrap="square">
            <a:spAutoFit/>
          </a:bodyPr>
          <a:lstStyle/>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=2. Applying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=2, j=1]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1],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1]}= min{2, 2} = 2</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=2, j=2]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2],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2]}= min{0, 0} = 0</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=2, j=3]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3],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3]}= min{5, 5} = 5</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=2, j=4]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4],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4]}= min{</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pic>
        <p:nvPicPr>
          <p:cNvPr id="10" name="Picture 9" descr="Image result for smiley face images">
            <a:extLst>
              <a:ext uri="{FF2B5EF4-FFF2-40B4-BE49-F238E27FC236}">
                <a16:creationId xmlns:a16="http://schemas.microsoft.com/office/drawing/2014/main" id="{F984FB50-0C92-4A54-B3FB-DFB05F95AC9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184" y="1689493"/>
            <a:ext cx="586105" cy="425450"/>
          </a:xfrm>
          <a:prstGeom prst="rect">
            <a:avLst/>
          </a:prstGeom>
          <a:noFill/>
        </p:spPr>
      </p:pic>
    </p:spTree>
    <p:extLst>
      <p:ext uri="{BB962C8B-B14F-4D97-AF65-F5344CB8AC3E}">
        <p14:creationId xmlns:p14="http://schemas.microsoft.com/office/powerpoint/2010/main" val="16718900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312631" y="830437"/>
            <a:ext cx="3730973" cy="2123658"/>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intermediate vertices numbered not higher than 1, i.e., just a (note two new shortest paths from b to c and from d to c)</a:t>
            </a:r>
          </a:p>
        </p:txBody>
      </p:sp>
      <p:sp>
        <p:nvSpPr>
          <p:cNvPr id="7" name="TextBox 6"/>
          <p:cNvSpPr txBox="1"/>
          <p:nvPr/>
        </p:nvSpPr>
        <p:spPr>
          <a:xfrm>
            <a:off x="3479233" y="1650404"/>
            <a:ext cx="2448982" cy="369332"/>
          </a:xfrm>
          <a:prstGeom prst="rect">
            <a:avLst/>
          </a:prstGeom>
          <a:noFill/>
          <a:ln>
            <a:solidFill>
              <a:schemeClr val="tx1"/>
            </a:solidFill>
          </a:ln>
        </p:spPr>
        <p:txBody>
          <a:bodyPr wrap="square" rtlCol="0">
            <a:spAutoFit/>
          </a:bodyPr>
          <a:lstStyle/>
          <a:p>
            <a:endParaRPr lang="en-US" dirty="0"/>
          </a:p>
        </p:txBody>
      </p:sp>
      <p:sp>
        <p:nvSpPr>
          <p:cNvPr id="8" name="TextBox 7"/>
          <p:cNvSpPr txBox="1"/>
          <p:nvPr/>
        </p:nvSpPr>
        <p:spPr>
          <a:xfrm>
            <a:off x="4070026" y="1321510"/>
            <a:ext cx="453215" cy="1338253"/>
          </a:xfrm>
          <a:prstGeom prst="rect">
            <a:avLst/>
          </a:prstGeom>
          <a:noFill/>
          <a:ln>
            <a:solidFill>
              <a:schemeClr val="tx1"/>
            </a:solidFill>
          </a:ln>
        </p:spPr>
        <p:txBody>
          <a:bodyPr wrap="square" rtlCol="0">
            <a:spAutoFit/>
          </a:bodyPr>
          <a:lstStyle/>
          <a:p>
            <a:endParaRPr lang="en-US" dirty="0"/>
          </a:p>
        </p:txBody>
      </p:sp>
      <p:sp>
        <p:nvSpPr>
          <p:cNvPr id="9" name="Rectangle 8"/>
          <p:cNvSpPr/>
          <p:nvPr/>
        </p:nvSpPr>
        <p:spPr>
          <a:xfrm>
            <a:off x="963323" y="3394759"/>
            <a:ext cx="8966446" cy="2508379"/>
          </a:xfrm>
          <a:prstGeom prst="rect">
            <a:avLst/>
          </a:prstGeom>
        </p:spPr>
        <p:txBody>
          <a:bodyPr wrap="square">
            <a:spAutoFit/>
          </a:bodyPr>
          <a:lstStyle/>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=2. Applying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=3, j=1]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[3, 1],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[3,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1]}= min{</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9} = </a:t>
            </a:r>
            <a:r>
              <a:rPr lang="en-US" sz="2200" b="1" dirty="0">
                <a:latin typeface="Times New Roman" panose="02020603050405020304" pitchFamily="18" charset="0"/>
                <a:cs typeface="Times New Roman" panose="02020603050405020304" pitchFamily="18" charset="0"/>
              </a:rPr>
              <a:t>9</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=3, j=2]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[3, 2],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[3,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2]}= min{7, 7} = 7</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=3, j=3]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[3, 3],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[3,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3]}= min{0, 5} = 0</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=3, j=4]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[3, 4],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[3,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4]}= min{1,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1</a:t>
            </a:r>
          </a:p>
        </p:txBody>
      </p:sp>
      <p:pic>
        <p:nvPicPr>
          <p:cNvPr id="10" name="Picture 9" descr="Image result for smiley face images">
            <a:extLst>
              <a:ext uri="{FF2B5EF4-FFF2-40B4-BE49-F238E27FC236}">
                <a16:creationId xmlns:a16="http://schemas.microsoft.com/office/drawing/2014/main" id="{9179FC11-01B9-433C-A399-A6AADF3B82C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6997" y="1679541"/>
            <a:ext cx="586105" cy="425450"/>
          </a:xfrm>
          <a:prstGeom prst="rect">
            <a:avLst/>
          </a:prstGeom>
          <a:noFill/>
        </p:spPr>
      </p:pic>
      <p:sp>
        <p:nvSpPr>
          <p:cNvPr id="11" name="TextBox 10">
            <a:extLst>
              <a:ext uri="{FF2B5EF4-FFF2-40B4-BE49-F238E27FC236}">
                <a16:creationId xmlns:a16="http://schemas.microsoft.com/office/drawing/2014/main" id="{CAE40855-FCD1-479E-92ED-E207568691D2}"/>
              </a:ext>
            </a:extLst>
          </p:cNvPr>
          <p:cNvSpPr txBox="1"/>
          <p:nvPr/>
        </p:nvSpPr>
        <p:spPr>
          <a:xfrm>
            <a:off x="8725822" y="4023187"/>
            <a:ext cx="1105231" cy="369332"/>
          </a:xfrm>
          <a:prstGeom prst="rect">
            <a:avLst/>
          </a:prstGeom>
          <a:noFill/>
        </p:spPr>
        <p:txBody>
          <a:bodyPr wrap="square" rtlCol="0">
            <a:spAutoFit/>
          </a:bodyPr>
          <a:lstStyle/>
          <a:p>
            <a:r>
              <a:rPr lang="en-US" dirty="0"/>
              <a:t>(cba)</a:t>
            </a:r>
          </a:p>
        </p:txBody>
      </p:sp>
      <p:cxnSp>
        <p:nvCxnSpPr>
          <p:cNvPr id="12" name="AutoShape 281"/>
          <p:cNvCxnSpPr>
            <a:cxnSpLocks noChangeShapeType="1"/>
            <a:stCxn id="18" idx="6"/>
          </p:cNvCxnSpPr>
          <p:nvPr/>
        </p:nvCxnSpPr>
        <p:spPr bwMode="auto">
          <a:xfrm>
            <a:off x="10034127" y="4948078"/>
            <a:ext cx="1019759" cy="938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283"/>
          <p:cNvCxnSpPr>
            <a:cxnSpLocks noChangeShapeType="1"/>
            <a:endCxn id="17" idx="5"/>
          </p:cNvCxnSpPr>
          <p:nvPr/>
        </p:nvCxnSpPr>
        <p:spPr bwMode="auto">
          <a:xfrm flipH="1" flipV="1">
            <a:off x="9933631" y="3401762"/>
            <a:ext cx="1359060" cy="1692602"/>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84"/>
          <p:cNvCxnSpPr>
            <a:cxnSpLocks noChangeShapeType="1"/>
          </p:cNvCxnSpPr>
          <p:nvPr/>
        </p:nvCxnSpPr>
        <p:spPr bwMode="auto">
          <a:xfrm flipH="1" flipV="1">
            <a:off x="10056261" y="3172588"/>
            <a:ext cx="997625" cy="1080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289"/>
          <p:cNvCxnSpPr>
            <a:cxnSpLocks noChangeShapeType="1"/>
            <a:stCxn id="17" idx="4"/>
          </p:cNvCxnSpPr>
          <p:nvPr/>
        </p:nvCxnSpPr>
        <p:spPr bwMode="auto">
          <a:xfrm flipH="1">
            <a:off x="9664110" y="3498323"/>
            <a:ext cx="4374"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 name="AutoShape 290"/>
          <p:cNvCxnSpPr>
            <a:cxnSpLocks noChangeShapeType="1"/>
            <a:endCxn id="19" idx="3"/>
          </p:cNvCxnSpPr>
          <p:nvPr/>
        </p:nvCxnSpPr>
        <p:spPr bwMode="auto">
          <a:xfrm flipV="1">
            <a:off x="9810971" y="3405849"/>
            <a:ext cx="1352742" cy="144347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7" name="Oval 280"/>
          <p:cNvSpPr>
            <a:spLocks noChangeArrowheads="1"/>
          </p:cNvSpPr>
          <p:nvPr/>
        </p:nvSpPr>
        <p:spPr bwMode="auto">
          <a:xfrm>
            <a:off x="9293510" y="2838960"/>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Oval 280"/>
          <p:cNvSpPr>
            <a:spLocks noChangeArrowheads="1"/>
          </p:cNvSpPr>
          <p:nvPr/>
        </p:nvSpPr>
        <p:spPr bwMode="auto">
          <a:xfrm>
            <a:off x="9284179" y="4618396"/>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Oval 280"/>
          <p:cNvSpPr>
            <a:spLocks noChangeArrowheads="1"/>
          </p:cNvSpPr>
          <p:nvPr/>
        </p:nvSpPr>
        <p:spPr bwMode="auto">
          <a:xfrm>
            <a:off x="11053886" y="2843047"/>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Oval 280"/>
          <p:cNvSpPr>
            <a:spLocks noChangeArrowheads="1"/>
          </p:cNvSpPr>
          <p:nvPr/>
        </p:nvSpPr>
        <p:spPr bwMode="auto">
          <a:xfrm>
            <a:off x="11053886" y="4622131"/>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1" name="Rectangle 20"/>
          <p:cNvSpPr/>
          <p:nvPr/>
        </p:nvSpPr>
        <p:spPr>
          <a:xfrm>
            <a:off x="9364843" y="3697479"/>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22" name="Rectangle 21"/>
          <p:cNvSpPr/>
          <p:nvPr/>
        </p:nvSpPr>
        <p:spPr>
          <a:xfrm>
            <a:off x="10400626" y="2759988"/>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23" name="Rectangle 22"/>
          <p:cNvSpPr/>
          <p:nvPr/>
        </p:nvSpPr>
        <p:spPr>
          <a:xfrm>
            <a:off x="10283703" y="4955107"/>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0404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9 </a:t>
            </a:r>
            <a:r>
              <a:rPr lang="zh-CN" alt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519008" y="1043162"/>
            <a:ext cx="3730973" cy="2123658"/>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intermediate vertices numbered not higher than 1, i.e., just a (note two new shortest paths from b to c and from d to c)</a:t>
            </a:r>
          </a:p>
        </p:txBody>
      </p:sp>
      <p:sp>
        <p:nvSpPr>
          <p:cNvPr id="7" name="TextBox 6"/>
          <p:cNvSpPr txBox="1"/>
          <p:nvPr/>
        </p:nvSpPr>
        <p:spPr>
          <a:xfrm>
            <a:off x="3479233" y="1650404"/>
            <a:ext cx="2448982" cy="369332"/>
          </a:xfrm>
          <a:prstGeom prst="rect">
            <a:avLst/>
          </a:prstGeom>
          <a:noFill/>
          <a:ln>
            <a:solidFill>
              <a:schemeClr val="tx1"/>
            </a:solidFill>
          </a:ln>
        </p:spPr>
        <p:txBody>
          <a:bodyPr wrap="square" rtlCol="0">
            <a:spAutoFit/>
          </a:bodyPr>
          <a:lstStyle/>
          <a:p>
            <a:endParaRPr lang="en-US" dirty="0"/>
          </a:p>
        </p:txBody>
      </p:sp>
      <p:sp>
        <p:nvSpPr>
          <p:cNvPr id="8" name="TextBox 7"/>
          <p:cNvSpPr txBox="1"/>
          <p:nvPr/>
        </p:nvSpPr>
        <p:spPr>
          <a:xfrm>
            <a:off x="4070026" y="1321510"/>
            <a:ext cx="453215" cy="1338253"/>
          </a:xfrm>
          <a:prstGeom prst="rect">
            <a:avLst/>
          </a:prstGeom>
          <a:noFill/>
          <a:ln>
            <a:solidFill>
              <a:schemeClr val="tx1"/>
            </a:solidFill>
          </a:ln>
        </p:spPr>
        <p:txBody>
          <a:bodyPr wrap="square" rtlCol="0">
            <a:spAutoFit/>
          </a:bodyPr>
          <a:lstStyle/>
          <a:p>
            <a:endParaRPr lang="en-US" dirty="0"/>
          </a:p>
        </p:txBody>
      </p:sp>
      <p:sp>
        <p:nvSpPr>
          <p:cNvPr id="9" name="Rectangle 8"/>
          <p:cNvSpPr/>
          <p:nvPr/>
        </p:nvSpPr>
        <p:spPr>
          <a:xfrm>
            <a:off x="1633492" y="3427198"/>
            <a:ext cx="8966446" cy="2923877"/>
          </a:xfrm>
          <a:prstGeom prst="rect">
            <a:avLst/>
          </a:prstGeom>
        </p:spPr>
        <p:txBody>
          <a:bodyPr wrap="square">
            <a:spAutoFit/>
          </a:bodyPr>
          <a:lstStyle/>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k =2. Applying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=4, j=1]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[4, 1],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[4,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1]}= min{6,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6</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=4, j=2]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[4, 2],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[4,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2]}= min{</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=4, j=3]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[4, 3],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[4,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3]}= min{9,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9</a:t>
            </a:r>
          </a:p>
          <a:p>
            <a:pPr>
              <a:spcAft>
                <a:spcPts val="600"/>
              </a:spcAft>
            </a:pPr>
            <a:r>
              <a:rPr lang="en-US" sz="2200" dirty="0">
                <a:latin typeface="Times New Roman" panose="02020603050405020304" pitchFamily="18" charset="0"/>
                <a:cs typeface="Times New Roman" panose="02020603050405020304" pitchFamily="18" charset="0"/>
              </a:rPr>
              <a:t>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=4, j=4] = min{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[4, 4],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[4, 2] + D</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[2, 4]}= min{0, </a:t>
            </a:r>
            <a:r>
              <a:rPr lang="zh-CN" altLang="en-US"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 0</a:t>
            </a:r>
          </a:p>
          <a:p>
            <a:pPr>
              <a:spcAft>
                <a:spcPts val="600"/>
              </a:spcAft>
            </a:pPr>
            <a:r>
              <a:rPr lang="en-US" sz="2200" dirty="0">
                <a:latin typeface="Times New Roman" panose="02020603050405020304" pitchFamily="18" charset="0"/>
                <a:cs typeface="Times New Roman" panose="02020603050405020304" pitchFamily="18" charset="0"/>
              </a:rPr>
              <a:t>This yields the following 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p>
        </p:txBody>
      </p:sp>
      <p:pic>
        <p:nvPicPr>
          <p:cNvPr id="10" name="Picture 9" descr="Image result for smiley face images">
            <a:extLst>
              <a:ext uri="{FF2B5EF4-FFF2-40B4-BE49-F238E27FC236}">
                <a16:creationId xmlns:a16="http://schemas.microsoft.com/office/drawing/2014/main" id="{2F2F7A73-8AE2-4A1D-A12D-3F8DE17079C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698" y="1546703"/>
            <a:ext cx="586105" cy="425450"/>
          </a:xfrm>
          <a:prstGeom prst="rect">
            <a:avLst/>
          </a:prstGeom>
          <a:noFill/>
        </p:spPr>
      </p:pic>
    </p:spTree>
    <p:extLst>
      <p:ext uri="{BB962C8B-B14F-4D97-AF65-F5344CB8AC3E}">
        <p14:creationId xmlns:p14="http://schemas.microsoft.com/office/powerpoint/2010/main" val="22473900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10</a:t>
            </a:r>
            <a:r>
              <a:rPr lang="zh-CN" alt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9</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457451" y="1074911"/>
            <a:ext cx="3730973" cy="1785104"/>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intermediate vertices numbered not higher than 2, i.e., a and b (note a new shortest paths c to a).</a:t>
            </a:r>
          </a:p>
        </p:txBody>
      </p:sp>
      <p:sp>
        <p:nvSpPr>
          <p:cNvPr id="7" name="TextBox 6"/>
          <p:cNvSpPr txBox="1"/>
          <p:nvPr/>
        </p:nvSpPr>
        <p:spPr>
          <a:xfrm>
            <a:off x="3449848" y="1967463"/>
            <a:ext cx="2448982" cy="369332"/>
          </a:xfrm>
          <a:prstGeom prst="rect">
            <a:avLst/>
          </a:prstGeom>
          <a:noFill/>
          <a:ln>
            <a:solidFill>
              <a:schemeClr val="tx1"/>
            </a:solidFill>
          </a:ln>
        </p:spPr>
        <p:txBody>
          <a:bodyPr wrap="square" rtlCol="0">
            <a:spAutoFit/>
          </a:bodyPr>
          <a:lstStyle/>
          <a:p>
            <a:endParaRPr lang="en-US" dirty="0"/>
          </a:p>
        </p:txBody>
      </p:sp>
      <p:sp>
        <p:nvSpPr>
          <p:cNvPr id="8" name="TextBox 7"/>
          <p:cNvSpPr txBox="1"/>
          <p:nvPr/>
        </p:nvSpPr>
        <p:spPr>
          <a:xfrm>
            <a:off x="4825437" y="1337932"/>
            <a:ext cx="453215" cy="1338253"/>
          </a:xfrm>
          <a:prstGeom prst="rect">
            <a:avLst/>
          </a:prstGeom>
          <a:noFill/>
          <a:ln>
            <a:solidFill>
              <a:schemeClr val="tx1"/>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9" name="Rectangle 8"/>
              <p:cNvSpPr/>
              <p:nvPr/>
            </p:nvSpPr>
            <p:spPr>
              <a:xfrm>
                <a:off x="1633492" y="3427198"/>
                <a:ext cx="8966446" cy="2123658"/>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 Consider D</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distance of (c3, a1) =  {(c 7 b) (b 2, a) </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cs typeface="Times New Roman" panose="02020603050405020304" pitchFamily="18" charset="0"/>
                  </a:rPr>
                  <a:t> (c, 9, a),</a:t>
                </a:r>
              </a:p>
              <a:p>
                <a:r>
                  <a:rPr lang="en-US" sz="2200" dirty="0">
                    <a:latin typeface="Times New Roman" panose="02020603050405020304" pitchFamily="18" charset="0"/>
                    <a:cs typeface="Times New Roman" panose="02020603050405020304" pitchFamily="18" charset="0"/>
                  </a:rPr>
                  <a:t>                                          (c 1 d) (d, 6, a) </a:t>
                </a:r>
                <a14:m>
                  <m:oMath xmlns:m="http://schemas.openxmlformats.org/officeDocument/2006/math">
                    <m:r>
                      <a:rPr lang="en-US"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cs typeface="Times New Roman" panose="02020603050405020304" pitchFamily="18" charset="0"/>
                  </a:rPr>
                  <a:t>  (c, 7, a)}</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step (c 1 d) (d, 6, a) </a:t>
                </a:r>
                <a14:m>
                  <m:oMath xmlns:m="http://schemas.openxmlformats.org/officeDocument/2006/math">
                    <m:r>
                      <a:rPr lang="en-US"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cs typeface="Times New Roman" panose="02020603050405020304" pitchFamily="18" charset="0"/>
                  </a:rPr>
                  <a:t>  (c, 7, a) will be considered</a:t>
                </a:r>
              </a:p>
              <a:p>
                <a:r>
                  <a:rPr lang="en-US" sz="2200" dirty="0">
                    <a:latin typeface="Times New Roman" panose="02020603050405020304" pitchFamily="18" charset="0"/>
                    <a:cs typeface="Times New Roman" panose="02020603050405020304" pitchFamily="18" charset="0"/>
                  </a:rPr>
                  <a:t>later after move both the column-window to d4 column</a:t>
                </a:r>
              </a:p>
              <a:p>
                <a:r>
                  <a:rPr lang="en-US" sz="2200" dirty="0">
                    <a:latin typeface="Times New Roman" panose="02020603050405020304" pitchFamily="18" charset="0"/>
                    <a:cs typeface="Times New Roman" panose="02020603050405020304" pitchFamily="18" charset="0"/>
                  </a:rPr>
                  <a:t> and the row-window to d4 row.</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633492" y="3427198"/>
                <a:ext cx="8966446" cy="2123658"/>
              </a:xfrm>
              <a:prstGeom prst="rect">
                <a:avLst/>
              </a:prstGeom>
              <a:blipFill>
                <a:blip r:embed="rId2"/>
                <a:stretch>
                  <a:fillRect l="-884" t="-2006" b="-4871"/>
                </a:stretch>
              </a:blipFill>
            </p:spPr>
            <p:txBody>
              <a:bodyPr/>
              <a:lstStyle/>
              <a:p>
                <a:r>
                  <a:rPr lang="en-US">
                    <a:noFill/>
                  </a:rPr>
                  <a:t> </a:t>
                </a:r>
              </a:p>
            </p:txBody>
          </p:sp>
        </mc:Fallback>
      </mc:AlternateContent>
      <p:pic>
        <p:nvPicPr>
          <p:cNvPr id="10" name="Picture 9" descr="Image result for smiley face images">
            <a:extLst>
              <a:ext uri="{FF2B5EF4-FFF2-40B4-BE49-F238E27FC236}">
                <a16:creationId xmlns:a16="http://schemas.microsoft.com/office/drawing/2014/main" id="{4C1BE2AE-3832-4208-ADD7-EDC7FD1AD49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45" y="1939404"/>
            <a:ext cx="586105" cy="425450"/>
          </a:xfrm>
          <a:prstGeom prst="rect">
            <a:avLst/>
          </a:prstGeom>
          <a:noFill/>
        </p:spPr>
      </p:pic>
      <p:cxnSp>
        <p:nvCxnSpPr>
          <p:cNvPr id="11" name="AutoShape 281"/>
          <p:cNvCxnSpPr>
            <a:cxnSpLocks noChangeShapeType="1"/>
            <a:stCxn id="17" idx="6"/>
          </p:cNvCxnSpPr>
          <p:nvPr/>
        </p:nvCxnSpPr>
        <p:spPr bwMode="auto">
          <a:xfrm>
            <a:off x="9284319" y="6191662"/>
            <a:ext cx="1019759" cy="938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283"/>
          <p:cNvCxnSpPr>
            <a:cxnSpLocks noChangeShapeType="1"/>
            <a:endCxn id="16" idx="5"/>
          </p:cNvCxnSpPr>
          <p:nvPr/>
        </p:nvCxnSpPr>
        <p:spPr bwMode="auto">
          <a:xfrm flipH="1" flipV="1">
            <a:off x="9183823" y="4645346"/>
            <a:ext cx="1359060" cy="1692602"/>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284"/>
          <p:cNvCxnSpPr>
            <a:cxnSpLocks noChangeShapeType="1"/>
          </p:cNvCxnSpPr>
          <p:nvPr/>
        </p:nvCxnSpPr>
        <p:spPr bwMode="auto">
          <a:xfrm flipH="1" flipV="1">
            <a:off x="9306453" y="4416172"/>
            <a:ext cx="997625" cy="1080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89"/>
          <p:cNvCxnSpPr>
            <a:cxnSpLocks noChangeShapeType="1"/>
            <a:stCxn id="16" idx="4"/>
          </p:cNvCxnSpPr>
          <p:nvPr/>
        </p:nvCxnSpPr>
        <p:spPr bwMode="auto">
          <a:xfrm flipH="1">
            <a:off x="8914302" y="4741907"/>
            <a:ext cx="4374"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290"/>
          <p:cNvCxnSpPr>
            <a:cxnSpLocks noChangeShapeType="1"/>
            <a:endCxn id="18" idx="3"/>
          </p:cNvCxnSpPr>
          <p:nvPr/>
        </p:nvCxnSpPr>
        <p:spPr bwMode="auto">
          <a:xfrm flipV="1">
            <a:off x="9061163" y="4649433"/>
            <a:ext cx="1352742" cy="144347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Oval 280"/>
          <p:cNvSpPr>
            <a:spLocks noChangeArrowheads="1"/>
          </p:cNvSpPr>
          <p:nvPr/>
        </p:nvSpPr>
        <p:spPr bwMode="auto">
          <a:xfrm>
            <a:off x="8543702" y="4082544"/>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Oval 280"/>
          <p:cNvSpPr>
            <a:spLocks noChangeArrowheads="1"/>
          </p:cNvSpPr>
          <p:nvPr/>
        </p:nvSpPr>
        <p:spPr bwMode="auto">
          <a:xfrm>
            <a:off x="8534371" y="5861980"/>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Oval 280"/>
          <p:cNvSpPr>
            <a:spLocks noChangeArrowheads="1"/>
          </p:cNvSpPr>
          <p:nvPr/>
        </p:nvSpPr>
        <p:spPr bwMode="auto">
          <a:xfrm>
            <a:off x="10304078" y="4086631"/>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Oval 280"/>
          <p:cNvSpPr>
            <a:spLocks noChangeArrowheads="1"/>
          </p:cNvSpPr>
          <p:nvPr/>
        </p:nvSpPr>
        <p:spPr bwMode="auto">
          <a:xfrm>
            <a:off x="10304078" y="5865715"/>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Rectangle 19"/>
          <p:cNvSpPr/>
          <p:nvPr/>
        </p:nvSpPr>
        <p:spPr>
          <a:xfrm>
            <a:off x="8615035" y="4941063"/>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21" name="Rectangle 20"/>
          <p:cNvSpPr/>
          <p:nvPr/>
        </p:nvSpPr>
        <p:spPr>
          <a:xfrm>
            <a:off x="9650818" y="4003572"/>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22" name="Rectangle 21"/>
          <p:cNvSpPr/>
          <p:nvPr/>
        </p:nvSpPr>
        <p:spPr>
          <a:xfrm>
            <a:off x="9533895" y="6198691"/>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660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376" y="2669268"/>
            <a:ext cx="586105" cy="425450"/>
          </a:xfrm>
          <a:prstGeom prst="rect">
            <a:avLst/>
          </a:prstGeom>
          <a:noFill/>
        </p:spPr>
      </p:pic>
      <p:sp>
        <p:nvSpPr>
          <p:cNvPr id="3" name="TextBox 2">
            <a:extLst>
              <a:ext uri="{FF2B5EF4-FFF2-40B4-BE49-F238E27FC236}">
                <a16:creationId xmlns:a16="http://schemas.microsoft.com/office/drawing/2014/main" id="{9296B421-2218-4916-A2A0-B03344CB5986}"/>
              </a:ext>
            </a:extLst>
          </p:cNvPr>
          <p:cNvSpPr txBox="1"/>
          <p:nvPr/>
        </p:nvSpPr>
        <p:spPr>
          <a:xfrm>
            <a:off x="1486799" y="982755"/>
            <a:ext cx="10095600" cy="529375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Binomial Coefficients</a:t>
            </a:r>
          </a:p>
          <a:p>
            <a:pPr marL="342900"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Compute C(n, k), using the two properties of binomial coefficients:</a:t>
            </a:r>
          </a:p>
          <a:p>
            <a:pPr marL="800100" lvl="1"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C(n, k) = C(n-1, k-1) + C(n-1, k), for n &gt; k &gt; 0.</a:t>
            </a:r>
          </a:p>
          <a:p>
            <a:pPr marL="800100" lvl="1"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C(n, 0) = C(n, n) = 1.</a:t>
            </a: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graphicFrame>
        <p:nvGraphicFramePr>
          <p:cNvPr id="2" name="Table 4">
            <a:extLst>
              <a:ext uri="{FF2B5EF4-FFF2-40B4-BE49-F238E27FC236}">
                <a16:creationId xmlns:a16="http://schemas.microsoft.com/office/drawing/2014/main" id="{1F487862-D794-4F25-B99E-2A34C8EA936E}"/>
              </a:ext>
            </a:extLst>
          </p:cNvPr>
          <p:cNvGraphicFramePr>
            <a:graphicFrameLocks noGrp="1"/>
          </p:cNvGraphicFramePr>
          <p:nvPr>
            <p:extLst>
              <p:ext uri="{D42A27DB-BD31-4B8C-83A1-F6EECF244321}">
                <p14:modId xmlns:p14="http://schemas.microsoft.com/office/powerpoint/2010/main" val="3657712015"/>
              </p:ext>
            </p:extLst>
          </p:nvPr>
        </p:nvGraphicFramePr>
        <p:xfrm>
          <a:off x="1706881" y="2756072"/>
          <a:ext cx="8392158" cy="3977640"/>
        </p:xfrm>
        <a:graphic>
          <a:graphicData uri="http://schemas.openxmlformats.org/drawingml/2006/table">
            <a:tbl>
              <a:tblPr firstRow="1" bandRow="1">
                <a:tableStyleId>{5C22544A-7EE6-4342-B048-85BDC9FD1C3A}</a:tableStyleId>
              </a:tblPr>
              <a:tblGrid>
                <a:gridCol w="679268">
                  <a:extLst>
                    <a:ext uri="{9D8B030D-6E8A-4147-A177-3AD203B41FA5}">
                      <a16:colId xmlns:a16="http://schemas.microsoft.com/office/drawing/2014/main" val="3093298665"/>
                    </a:ext>
                  </a:extLst>
                </a:gridCol>
                <a:gridCol w="1132114">
                  <a:extLst>
                    <a:ext uri="{9D8B030D-6E8A-4147-A177-3AD203B41FA5}">
                      <a16:colId xmlns:a16="http://schemas.microsoft.com/office/drawing/2014/main" val="4286792326"/>
                    </a:ext>
                  </a:extLst>
                </a:gridCol>
                <a:gridCol w="1140823">
                  <a:extLst>
                    <a:ext uri="{9D8B030D-6E8A-4147-A177-3AD203B41FA5}">
                      <a16:colId xmlns:a16="http://schemas.microsoft.com/office/drawing/2014/main" val="4163561997"/>
                    </a:ext>
                  </a:extLst>
                </a:gridCol>
                <a:gridCol w="1184365">
                  <a:extLst>
                    <a:ext uri="{9D8B030D-6E8A-4147-A177-3AD203B41FA5}">
                      <a16:colId xmlns:a16="http://schemas.microsoft.com/office/drawing/2014/main" val="2545390658"/>
                    </a:ext>
                  </a:extLst>
                </a:gridCol>
                <a:gridCol w="636586">
                  <a:extLst>
                    <a:ext uri="{9D8B030D-6E8A-4147-A177-3AD203B41FA5}">
                      <a16:colId xmlns:a16="http://schemas.microsoft.com/office/drawing/2014/main" val="2709975396"/>
                    </a:ext>
                  </a:extLst>
                </a:gridCol>
                <a:gridCol w="1496420">
                  <a:extLst>
                    <a:ext uri="{9D8B030D-6E8A-4147-A177-3AD203B41FA5}">
                      <a16:colId xmlns:a16="http://schemas.microsoft.com/office/drawing/2014/main" val="2117044417"/>
                    </a:ext>
                  </a:extLst>
                </a:gridCol>
                <a:gridCol w="1061291">
                  <a:extLst>
                    <a:ext uri="{9D8B030D-6E8A-4147-A177-3AD203B41FA5}">
                      <a16:colId xmlns:a16="http://schemas.microsoft.com/office/drawing/2014/main" val="1441873599"/>
                    </a:ext>
                  </a:extLst>
                </a:gridCol>
                <a:gridCol w="1061291">
                  <a:extLst>
                    <a:ext uri="{9D8B030D-6E8A-4147-A177-3AD203B41FA5}">
                      <a16:colId xmlns:a16="http://schemas.microsoft.com/office/drawing/2014/main" val="43619107"/>
                    </a:ext>
                  </a:extLst>
                </a:gridCol>
              </a:tblGrid>
              <a:tr h="370840">
                <a:tc>
                  <a:txBody>
                    <a:bodyPr/>
                    <a:lstStyle/>
                    <a:p>
                      <a:r>
                        <a:rPr lang="en-US" b="0" dirty="0">
                          <a:solidFill>
                            <a:schemeClr val="tx1"/>
                          </a:solidFill>
                          <a:latin typeface="Times New Roman" panose="02020603050405020304" pitchFamily="18" charset="0"/>
                          <a:cs typeface="Times New Roman" panose="02020603050405020304" pitchFamily="18" charset="0"/>
                        </a:rPr>
                        <a:t>n    </a:t>
                      </a:r>
                      <a:r>
                        <a:rPr lang="en-US" sz="2400" b="0" baseline="30000" dirty="0">
                          <a:solidFill>
                            <a:schemeClr val="tx1"/>
                          </a:solidFill>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k-1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233559"/>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3930625"/>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rgbClr val="0000FF"/>
                          </a:solidFill>
                          <a:latin typeface="Times New Roman" panose="02020603050405020304" pitchFamily="18" charset="0"/>
                          <a:cs typeface="Times New Roman" panose="02020603050405020304" pitchFamily="18" charset="0"/>
                        </a:rPr>
                        <a:t>C(1,0) = </a:t>
                      </a:r>
                      <a:r>
                        <a:rPr lang="en-US" b="0" dirty="0">
                          <a:solidFill>
                            <a:srgbClr val="0000FF"/>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7293542"/>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chemeClr val="tx1"/>
                          </a:solidFill>
                          <a:latin typeface="Times New Roman" panose="02020603050405020304" pitchFamily="18" charset="0"/>
                          <a:cs typeface="Times New Roman" panose="02020603050405020304" pitchFamily="18" charset="0"/>
                        </a:rPr>
                        <a:t>C(2, 0) =</a:t>
                      </a:r>
                      <a:r>
                        <a:rPr lang="en-US"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rgbClr val="0000FF"/>
                          </a:solidFill>
                          <a:latin typeface="Times New Roman" panose="02020603050405020304" pitchFamily="18" charset="0"/>
                          <a:cs typeface="Times New Roman" panose="02020603050405020304" pitchFamily="18" charset="0"/>
                        </a:rPr>
                        <a:t>C(2, 1) = </a:t>
                      </a:r>
                      <a:r>
                        <a:rPr lang="en-US" b="0" dirty="0">
                          <a:solidFill>
                            <a:srgbClr val="0000FF"/>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7155150"/>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rgbClr val="0000FF"/>
                          </a:solidFill>
                          <a:latin typeface="Times New Roman" panose="02020603050405020304" pitchFamily="18" charset="0"/>
                          <a:cs typeface="Times New Roman" panose="02020603050405020304" pitchFamily="18" charset="0"/>
                        </a:rPr>
                        <a:t>C(3, 1) = </a:t>
                      </a:r>
                      <a:r>
                        <a:rPr lang="en-US" sz="1800" b="0" dirty="0">
                          <a:solidFill>
                            <a:srgbClr val="0000FF"/>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rgbClr val="0000FF"/>
                          </a:solidFill>
                          <a:latin typeface="Times New Roman" panose="02020603050405020304" pitchFamily="18" charset="0"/>
                          <a:cs typeface="Times New Roman" panose="02020603050405020304" pitchFamily="18" charset="0"/>
                        </a:rPr>
                        <a:t>C(3, 2) = </a:t>
                      </a:r>
                      <a:r>
                        <a:rPr lang="en-US" b="0" dirty="0">
                          <a:solidFill>
                            <a:srgbClr val="0000FF"/>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2628197"/>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5335223"/>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C(k, 0) =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2620553"/>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926147"/>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4345509"/>
                  </a:ext>
                </a:extLst>
              </a:tr>
              <a:tr h="370840">
                <a:tc>
                  <a:txBody>
                    <a:bodyPr/>
                    <a:lstStyle/>
                    <a:p>
                      <a:r>
                        <a:rPr lang="en-US" b="0" dirty="0">
                          <a:solidFill>
                            <a:schemeClr val="tx1"/>
                          </a:solidFill>
                          <a:latin typeface="Times New Roman" panose="02020603050405020304" pitchFamily="18" charset="0"/>
                          <a:cs typeface="Times New Roman" panose="020206030504050203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1318986"/>
                  </a:ext>
                </a:extLst>
              </a:tr>
            </a:tbl>
          </a:graphicData>
        </a:graphic>
      </p:graphicFrame>
      <p:cxnSp>
        <p:nvCxnSpPr>
          <p:cNvPr id="6" name="Straight Connector 5">
            <a:extLst>
              <a:ext uri="{FF2B5EF4-FFF2-40B4-BE49-F238E27FC236}">
                <a16:creationId xmlns:a16="http://schemas.microsoft.com/office/drawing/2014/main" id="{A3F69AC1-BD46-402B-BBFE-EF5BA77D3087}"/>
              </a:ext>
            </a:extLst>
          </p:cNvPr>
          <p:cNvCxnSpPr/>
          <p:nvPr/>
        </p:nvCxnSpPr>
        <p:spPr>
          <a:xfrm>
            <a:off x="1709781" y="2782199"/>
            <a:ext cx="679269" cy="342809"/>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5C8E57-10A3-4266-8769-C3BC8EE80446}"/>
              </a:ext>
            </a:extLst>
          </p:cNvPr>
          <p:cNvSpPr txBox="1"/>
          <p:nvPr/>
        </p:nvSpPr>
        <p:spPr>
          <a:xfrm>
            <a:off x="4380411" y="3473151"/>
            <a:ext cx="230777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0000FF"/>
                </a:solidFill>
              </a:rPr>
              <a:t>C(1, 0)  =  C(n, 0) = 1</a:t>
            </a:r>
          </a:p>
        </p:txBody>
      </p:sp>
      <p:sp>
        <p:nvSpPr>
          <p:cNvPr id="8" name="TextBox 7">
            <a:extLst>
              <a:ext uri="{FF2B5EF4-FFF2-40B4-BE49-F238E27FC236}">
                <a16:creationId xmlns:a16="http://schemas.microsoft.com/office/drawing/2014/main" id="{61753F50-D4D1-4D75-B62F-5AF54D61AEC4}"/>
              </a:ext>
            </a:extLst>
          </p:cNvPr>
          <p:cNvSpPr txBox="1"/>
          <p:nvPr/>
        </p:nvSpPr>
        <p:spPr>
          <a:xfrm>
            <a:off x="5708466" y="3851581"/>
            <a:ext cx="366195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0000FF"/>
                </a:solidFill>
              </a:rPr>
              <a:t>C(2, 1)  =  C(1, 0) + C(1, 1)= 1 + 1 = 2</a:t>
            </a:r>
          </a:p>
        </p:txBody>
      </p:sp>
      <p:sp>
        <p:nvSpPr>
          <p:cNvPr id="9" name="TextBox 8">
            <a:extLst>
              <a:ext uri="{FF2B5EF4-FFF2-40B4-BE49-F238E27FC236}">
                <a16:creationId xmlns:a16="http://schemas.microsoft.com/office/drawing/2014/main" id="{70076D33-5CA8-4BF5-816D-9FBF549538E9}"/>
              </a:ext>
            </a:extLst>
          </p:cNvPr>
          <p:cNvSpPr txBox="1"/>
          <p:nvPr/>
        </p:nvSpPr>
        <p:spPr>
          <a:xfrm>
            <a:off x="5928548" y="4230011"/>
            <a:ext cx="366195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0000FF"/>
                </a:solidFill>
              </a:rPr>
              <a:t>C(3, 1)  =  C(2, 0) + C(2, 1)= 1 + 2 = 3</a:t>
            </a:r>
          </a:p>
        </p:txBody>
      </p:sp>
      <p:sp>
        <p:nvSpPr>
          <p:cNvPr id="10" name="TextBox 9">
            <a:extLst>
              <a:ext uri="{FF2B5EF4-FFF2-40B4-BE49-F238E27FC236}">
                <a16:creationId xmlns:a16="http://schemas.microsoft.com/office/drawing/2014/main" id="{15CA8B1B-144F-4B3A-BBD2-61CD30B913A9}"/>
              </a:ext>
            </a:extLst>
          </p:cNvPr>
          <p:cNvSpPr txBox="1"/>
          <p:nvPr/>
        </p:nvSpPr>
        <p:spPr>
          <a:xfrm>
            <a:off x="5920378" y="4598453"/>
            <a:ext cx="366195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0000FF"/>
                </a:solidFill>
              </a:rPr>
              <a:t>C(3, 2)  =  C(2, 1) + C(2, 2)= 2 + 1 = 3</a:t>
            </a:r>
          </a:p>
        </p:txBody>
      </p:sp>
    </p:spTree>
    <p:extLst>
      <p:ext uri="{BB962C8B-B14F-4D97-AF65-F5344CB8AC3E}">
        <p14:creationId xmlns:p14="http://schemas.microsoft.com/office/powerpoint/2010/main" val="1545484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10</a:t>
            </a:r>
            <a:r>
              <a:rPr lang="zh-CN" altLang="en-US" sz="2200" strike="sngStrike"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9</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457451" y="1074911"/>
            <a:ext cx="3730973" cy="1785104"/>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intermediate vertices numbered not higher than 2, i.e., a and b (note a new shortest paths c to a).</a:t>
            </a:r>
          </a:p>
        </p:txBody>
      </p:sp>
      <p:sp>
        <p:nvSpPr>
          <p:cNvPr id="7" name="TextBox 6"/>
          <p:cNvSpPr txBox="1"/>
          <p:nvPr/>
        </p:nvSpPr>
        <p:spPr>
          <a:xfrm>
            <a:off x="3449848" y="1967463"/>
            <a:ext cx="2448982" cy="369332"/>
          </a:xfrm>
          <a:prstGeom prst="rect">
            <a:avLst/>
          </a:prstGeom>
          <a:noFill/>
          <a:ln>
            <a:solidFill>
              <a:schemeClr val="tx1"/>
            </a:solidFill>
          </a:ln>
        </p:spPr>
        <p:txBody>
          <a:bodyPr wrap="square" rtlCol="0">
            <a:spAutoFit/>
          </a:bodyPr>
          <a:lstStyle/>
          <a:p>
            <a:endParaRPr lang="en-US" dirty="0"/>
          </a:p>
        </p:txBody>
      </p:sp>
      <p:sp>
        <p:nvSpPr>
          <p:cNvPr id="8" name="TextBox 7"/>
          <p:cNvSpPr txBox="1"/>
          <p:nvPr/>
        </p:nvSpPr>
        <p:spPr>
          <a:xfrm>
            <a:off x="4825437" y="1337932"/>
            <a:ext cx="453215" cy="1338253"/>
          </a:xfrm>
          <a:prstGeom prst="rect">
            <a:avLst/>
          </a:prstGeom>
          <a:noFill/>
          <a:ln>
            <a:solidFill>
              <a:schemeClr val="tx1"/>
            </a:solidFill>
          </a:ln>
        </p:spPr>
        <p:txBody>
          <a:bodyPr wrap="square" rtlCol="0">
            <a:spAutoFit/>
          </a:bodyPr>
          <a:lstStyle/>
          <a:p>
            <a:endParaRPr lang="en-US" dirty="0"/>
          </a:p>
        </p:txBody>
      </p:sp>
      <p:sp>
        <p:nvSpPr>
          <p:cNvPr id="9" name="Rectangle 8"/>
          <p:cNvSpPr/>
          <p:nvPr/>
        </p:nvSpPr>
        <p:spPr>
          <a:xfrm>
            <a:off x="1633492" y="3427198"/>
            <a:ext cx="8966446" cy="1107996"/>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 When k =3. Applying </a:t>
            </a:r>
            <a:r>
              <a:rPr lang="en-US" sz="2200" b="1" dirty="0">
                <a:latin typeface="Times New Roman" panose="02020603050405020304" pitchFamily="18" charset="0"/>
                <a:cs typeface="Times New Roman" panose="02020603050405020304" pitchFamily="18" charset="0"/>
              </a:rPr>
              <a:t>D[</a:t>
            </a:r>
            <a:r>
              <a:rPr lang="en-US" sz="2200" b="1" dirty="0" err="1">
                <a:latin typeface="Times New Roman" panose="02020603050405020304" pitchFamily="18" charset="0"/>
                <a:cs typeface="Times New Roman" panose="02020603050405020304" pitchFamily="18" charset="0"/>
              </a:rPr>
              <a:t>i</a:t>
            </a:r>
            <a:r>
              <a:rPr lang="en-US" sz="2200" b="1" dirty="0">
                <a:latin typeface="Times New Roman" panose="02020603050405020304" pitchFamily="18" charset="0"/>
                <a:cs typeface="Times New Roman" panose="02020603050405020304" pitchFamily="18" charset="0"/>
              </a:rPr>
              <a:t>, j] </a:t>
            </a:r>
            <a:r>
              <a:rPr lang="zh-CN" altLang="en-US" sz="2200" b="1"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 min { D[</a:t>
            </a:r>
            <a:r>
              <a:rPr lang="en-US" sz="2200" b="1" dirty="0" err="1">
                <a:latin typeface="Times New Roman" panose="02020603050405020304" pitchFamily="18" charset="0"/>
                <a:cs typeface="Times New Roman" panose="02020603050405020304" pitchFamily="18" charset="0"/>
              </a:rPr>
              <a:t>i</a:t>
            </a:r>
            <a:r>
              <a:rPr lang="en-US" sz="2200" b="1" dirty="0">
                <a:latin typeface="Times New Roman" panose="02020603050405020304" pitchFamily="18" charset="0"/>
                <a:cs typeface="Times New Roman" panose="02020603050405020304" pitchFamily="18" charset="0"/>
              </a:rPr>
              <a:t>, j],  D[</a:t>
            </a:r>
            <a:r>
              <a:rPr lang="en-US" sz="2200" b="1" dirty="0" err="1">
                <a:latin typeface="Times New Roman" panose="02020603050405020304" pitchFamily="18" charset="0"/>
                <a:cs typeface="Times New Roman" panose="02020603050405020304" pitchFamily="18" charset="0"/>
              </a:rPr>
              <a:t>i</a:t>
            </a:r>
            <a:r>
              <a:rPr lang="en-US" sz="2200" b="1" dirty="0">
                <a:latin typeface="Times New Roman" panose="02020603050405020304" pitchFamily="18" charset="0"/>
                <a:cs typeface="Times New Roman" panose="02020603050405020304" pitchFamily="18" charset="0"/>
              </a:rPr>
              <a:t>, k] + D[k, j]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0" name="Picture 9" descr="Image result for smiley face images">
            <a:extLst>
              <a:ext uri="{FF2B5EF4-FFF2-40B4-BE49-F238E27FC236}">
                <a16:creationId xmlns:a16="http://schemas.microsoft.com/office/drawing/2014/main" id="{4C1BE2AE-3832-4208-ADD7-EDC7FD1AD49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945" y="1939404"/>
            <a:ext cx="586105" cy="425450"/>
          </a:xfrm>
          <a:prstGeom prst="rect">
            <a:avLst/>
          </a:prstGeom>
          <a:noFill/>
        </p:spPr>
      </p:pic>
      <p:cxnSp>
        <p:nvCxnSpPr>
          <p:cNvPr id="11" name="AutoShape 281"/>
          <p:cNvCxnSpPr>
            <a:cxnSpLocks noChangeShapeType="1"/>
            <a:stCxn id="17" idx="6"/>
          </p:cNvCxnSpPr>
          <p:nvPr/>
        </p:nvCxnSpPr>
        <p:spPr bwMode="auto">
          <a:xfrm>
            <a:off x="9284319" y="6191662"/>
            <a:ext cx="1019759" cy="938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283"/>
          <p:cNvCxnSpPr>
            <a:cxnSpLocks noChangeShapeType="1"/>
            <a:endCxn id="16" idx="5"/>
          </p:cNvCxnSpPr>
          <p:nvPr/>
        </p:nvCxnSpPr>
        <p:spPr bwMode="auto">
          <a:xfrm flipH="1" flipV="1">
            <a:off x="9183823" y="4645346"/>
            <a:ext cx="1359060" cy="1692602"/>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284"/>
          <p:cNvCxnSpPr>
            <a:cxnSpLocks noChangeShapeType="1"/>
          </p:cNvCxnSpPr>
          <p:nvPr/>
        </p:nvCxnSpPr>
        <p:spPr bwMode="auto">
          <a:xfrm flipH="1" flipV="1">
            <a:off x="9306453" y="4416172"/>
            <a:ext cx="997625" cy="1080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89"/>
          <p:cNvCxnSpPr>
            <a:cxnSpLocks noChangeShapeType="1"/>
            <a:stCxn id="16" idx="4"/>
          </p:cNvCxnSpPr>
          <p:nvPr/>
        </p:nvCxnSpPr>
        <p:spPr bwMode="auto">
          <a:xfrm flipH="1">
            <a:off x="8914302" y="4741907"/>
            <a:ext cx="4374"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290"/>
          <p:cNvCxnSpPr>
            <a:cxnSpLocks noChangeShapeType="1"/>
            <a:endCxn id="18" idx="3"/>
          </p:cNvCxnSpPr>
          <p:nvPr/>
        </p:nvCxnSpPr>
        <p:spPr bwMode="auto">
          <a:xfrm flipV="1">
            <a:off x="9061163" y="4649433"/>
            <a:ext cx="1352742" cy="144347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Oval 280"/>
          <p:cNvSpPr>
            <a:spLocks noChangeArrowheads="1"/>
          </p:cNvSpPr>
          <p:nvPr/>
        </p:nvSpPr>
        <p:spPr bwMode="auto">
          <a:xfrm>
            <a:off x="8543702" y="4082544"/>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Oval 280"/>
          <p:cNvSpPr>
            <a:spLocks noChangeArrowheads="1"/>
          </p:cNvSpPr>
          <p:nvPr/>
        </p:nvSpPr>
        <p:spPr bwMode="auto">
          <a:xfrm>
            <a:off x="8534371" y="5861980"/>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Oval 280"/>
          <p:cNvSpPr>
            <a:spLocks noChangeArrowheads="1"/>
          </p:cNvSpPr>
          <p:nvPr/>
        </p:nvSpPr>
        <p:spPr bwMode="auto">
          <a:xfrm>
            <a:off x="10304078" y="4086631"/>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Oval 280"/>
          <p:cNvSpPr>
            <a:spLocks noChangeArrowheads="1"/>
          </p:cNvSpPr>
          <p:nvPr/>
        </p:nvSpPr>
        <p:spPr bwMode="auto">
          <a:xfrm>
            <a:off x="10304078" y="5865715"/>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Rectangle 19"/>
          <p:cNvSpPr/>
          <p:nvPr/>
        </p:nvSpPr>
        <p:spPr>
          <a:xfrm>
            <a:off x="8615035" y="4941063"/>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21" name="Rectangle 20"/>
          <p:cNvSpPr/>
          <p:nvPr/>
        </p:nvSpPr>
        <p:spPr>
          <a:xfrm>
            <a:off x="9650818" y="4003572"/>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22" name="Rectangle 21"/>
          <p:cNvSpPr/>
          <p:nvPr/>
        </p:nvSpPr>
        <p:spPr>
          <a:xfrm>
            <a:off x="9533895" y="6198691"/>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33619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0050" y="612275"/>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10</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endPar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        </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6</a:t>
            </a:r>
            <a:endPar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9</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16</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457451" y="1074911"/>
            <a:ext cx="3730973" cy="2123658"/>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intermediate vertices numbered not higher than 3, i.e., a, b and c (note four new shortest paths from a to d, from b to d, and from d to b).</a:t>
            </a:r>
          </a:p>
        </p:txBody>
      </p:sp>
      <p:sp>
        <p:nvSpPr>
          <p:cNvPr id="7" name="TextBox 6"/>
          <p:cNvSpPr txBox="1"/>
          <p:nvPr/>
        </p:nvSpPr>
        <p:spPr>
          <a:xfrm>
            <a:off x="3479233" y="2335823"/>
            <a:ext cx="2448982" cy="369332"/>
          </a:xfrm>
          <a:prstGeom prst="rect">
            <a:avLst/>
          </a:prstGeom>
          <a:noFill/>
          <a:ln>
            <a:solidFill>
              <a:schemeClr val="tx1"/>
            </a:solidFill>
          </a:ln>
        </p:spPr>
        <p:txBody>
          <a:bodyPr wrap="square" rtlCol="0">
            <a:spAutoFit/>
          </a:bodyPr>
          <a:lstStyle/>
          <a:p>
            <a:endParaRPr lang="en-US" dirty="0"/>
          </a:p>
        </p:txBody>
      </p:sp>
      <p:sp>
        <p:nvSpPr>
          <p:cNvPr id="8" name="TextBox 7"/>
          <p:cNvSpPr txBox="1"/>
          <p:nvPr/>
        </p:nvSpPr>
        <p:spPr>
          <a:xfrm>
            <a:off x="5459511" y="1397680"/>
            <a:ext cx="453215" cy="1338253"/>
          </a:xfrm>
          <a:prstGeom prst="rect">
            <a:avLst/>
          </a:prstGeom>
          <a:noFill/>
          <a:ln>
            <a:solidFill>
              <a:schemeClr val="tx1"/>
            </a:solidFill>
          </a:ln>
        </p:spPr>
        <p:txBody>
          <a:bodyPr wrap="square" rtlCol="0">
            <a:spAutoFit/>
          </a:bodyPr>
          <a:lstStyle/>
          <a:p>
            <a:endParaRPr lang="en-US" dirty="0"/>
          </a:p>
        </p:txBody>
      </p:sp>
      <p:sp>
        <p:nvSpPr>
          <p:cNvPr id="9" name="Rectangle 8"/>
          <p:cNvSpPr/>
          <p:nvPr/>
        </p:nvSpPr>
        <p:spPr>
          <a:xfrm>
            <a:off x="1633492" y="3427198"/>
            <a:ext cx="8966446" cy="1107996"/>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 When k =4. Applying </a:t>
            </a:r>
            <a:r>
              <a:rPr lang="en-US" sz="2200" b="1" dirty="0">
                <a:latin typeface="Times New Roman" panose="02020603050405020304" pitchFamily="18" charset="0"/>
                <a:cs typeface="Times New Roman" panose="02020603050405020304" pitchFamily="18" charset="0"/>
              </a:rPr>
              <a:t>D[</a:t>
            </a:r>
            <a:r>
              <a:rPr lang="en-US" sz="2200" b="1" dirty="0" err="1">
                <a:latin typeface="Times New Roman" panose="02020603050405020304" pitchFamily="18" charset="0"/>
                <a:cs typeface="Times New Roman" panose="02020603050405020304" pitchFamily="18" charset="0"/>
              </a:rPr>
              <a:t>i</a:t>
            </a:r>
            <a:r>
              <a:rPr lang="en-US" sz="2200" b="1" dirty="0">
                <a:latin typeface="Times New Roman" panose="02020603050405020304" pitchFamily="18" charset="0"/>
                <a:cs typeface="Times New Roman" panose="02020603050405020304" pitchFamily="18" charset="0"/>
              </a:rPr>
              <a:t>, j] </a:t>
            </a:r>
            <a:r>
              <a:rPr lang="zh-CN" altLang="en-US" sz="2200" b="1"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 min { D[</a:t>
            </a:r>
            <a:r>
              <a:rPr lang="en-US" sz="2200" b="1" dirty="0" err="1">
                <a:latin typeface="Times New Roman" panose="02020603050405020304" pitchFamily="18" charset="0"/>
                <a:cs typeface="Times New Roman" panose="02020603050405020304" pitchFamily="18" charset="0"/>
              </a:rPr>
              <a:t>i</a:t>
            </a:r>
            <a:r>
              <a:rPr lang="en-US" sz="2200" b="1" dirty="0">
                <a:latin typeface="Times New Roman" panose="02020603050405020304" pitchFamily="18" charset="0"/>
                <a:cs typeface="Times New Roman" panose="02020603050405020304" pitchFamily="18" charset="0"/>
              </a:rPr>
              <a:t>, j],  D[</a:t>
            </a:r>
            <a:r>
              <a:rPr lang="en-US" sz="2200" b="1" dirty="0" err="1">
                <a:latin typeface="Times New Roman" panose="02020603050405020304" pitchFamily="18" charset="0"/>
                <a:cs typeface="Times New Roman" panose="02020603050405020304" pitchFamily="18" charset="0"/>
              </a:rPr>
              <a:t>i</a:t>
            </a:r>
            <a:r>
              <a:rPr lang="en-US" sz="2200" b="1" dirty="0">
                <a:latin typeface="Times New Roman" panose="02020603050405020304" pitchFamily="18" charset="0"/>
                <a:cs typeface="Times New Roman" panose="02020603050405020304" pitchFamily="18" charset="0"/>
              </a:rPr>
              <a:t>, k] + D[k, j]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0" name="Picture 9" descr="Image result for smiley face images">
            <a:extLst>
              <a:ext uri="{FF2B5EF4-FFF2-40B4-BE49-F238E27FC236}">
                <a16:creationId xmlns:a16="http://schemas.microsoft.com/office/drawing/2014/main" id="{387F2E3C-0FAD-4CAC-8DC5-77B5C9A852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698" y="1546703"/>
            <a:ext cx="586105" cy="425450"/>
          </a:xfrm>
          <a:prstGeom prst="rect">
            <a:avLst/>
          </a:prstGeom>
          <a:noFill/>
        </p:spPr>
      </p:pic>
      <p:sp>
        <p:nvSpPr>
          <p:cNvPr id="11" name="Rectangle 10"/>
          <p:cNvSpPr/>
          <p:nvPr/>
        </p:nvSpPr>
        <p:spPr>
          <a:xfrm>
            <a:off x="1633492" y="4305593"/>
            <a:ext cx="8255992" cy="369332"/>
          </a:xfrm>
          <a:prstGeom prst="rect">
            <a:avLst/>
          </a:prstGeom>
        </p:spPr>
        <p:txBody>
          <a:bodyPr wrap="square">
            <a:spAutoFit/>
          </a:bodyPr>
          <a:lstStyle/>
          <a:p>
            <a:pPr>
              <a:spcAft>
                <a:spcPts val="600"/>
              </a:spcAft>
            </a:pPr>
            <a:r>
              <a:rPr lang="en-US" dirty="0">
                <a:latin typeface="Times New Roman" panose="02020603050405020304" pitchFamily="18" charset="0"/>
                <a:cs typeface="Times New Roman" panose="02020603050405020304" pitchFamily="18" charset="0"/>
              </a:rPr>
              <a:t>D</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=3, j=1] = min{ D</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[3, 1],  D</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[3, 4] + D</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[4, 1]}= min{</a:t>
            </a:r>
            <a:r>
              <a:rPr lang="en-US" altLang="zh-CN" dirty="0">
                <a:latin typeface="Times New Roman" panose="02020603050405020304" pitchFamily="18" charset="0"/>
                <a:cs typeface="Times New Roman" panose="02020603050405020304" pitchFamily="18" charset="0"/>
              </a:rPr>
              <a:t>9</a:t>
            </a:r>
            <a:r>
              <a:rPr lang="en-US" dirty="0">
                <a:latin typeface="Times New Roman" panose="02020603050405020304" pitchFamily="18" charset="0"/>
                <a:cs typeface="Times New Roman" panose="02020603050405020304" pitchFamily="18" charset="0"/>
              </a:rPr>
              <a:t>, 7} = </a:t>
            </a:r>
            <a:r>
              <a:rPr lang="en-US" b="1" dirty="0">
                <a:latin typeface="Times New Roman" panose="02020603050405020304" pitchFamily="18" charset="0"/>
                <a:cs typeface="Times New Roman" panose="02020603050405020304" pitchFamily="18" charset="0"/>
              </a:rPr>
              <a:t>7</a:t>
            </a:r>
          </a:p>
        </p:txBody>
      </p:sp>
      <p:cxnSp>
        <p:nvCxnSpPr>
          <p:cNvPr id="12" name="AutoShape 281"/>
          <p:cNvCxnSpPr>
            <a:cxnSpLocks noChangeShapeType="1"/>
            <a:stCxn id="18" idx="6"/>
          </p:cNvCxnSpPr>
          <p:nvPr/>
        </p:nvCxnSpPr>
        <p:spPr bwMode="auto">
          <a:xfrm>
            <a:off x="9567783" y="6182518"/>
            <a:ext cx="1019759" cy="938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283"/>
          <p:cNvCxnSpPr>
            <a:cxnSpLocks noChangeShapeType="1"/>
            <a:endCxn id="17" idx="5"/>
          </p:cNvCxnSpPr>
          <p:nvPr/>
        </p:nvCxnSpPr>
        <p:spPr bwMode="auto">
          <a:xfrm flipH="1" flipV="1">
            <a:off x="9467287" y="4636202"/>
            <a:ext cx="1359060" cy="1692602"/>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84"/>
          <p:cNvCxnSpPr>
            <a:cxnSpLocks noChangeShapeType="1"/>
          </p:cNvCxnSpPr>
          <p:nvPr/>
        </p:nvCxnSpPr>
        <p:spPr bwMode="auto">
          <a:xfrm flipH="1" flipV="1">
            <a:off x="9589917" y="4407028"/>
            <a:ext cx="997625" cy="1080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289"/>
          <p:cNvCxnSpPr>
            <a:cxnSpLocks noChangeShapeType="1"/>
            <a:stCxn id="17" idx="4"/>
          </p:cNvCxnSpPr>
          <p:nvPr/>
        </p:nvCxnSpPr>
        <p:spPr bwMode="auto">
          <a:xfrm flipH="1">
            <a:off x="9197766" y="4732763"/>
            <a:ext cx="4374"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 name="AutoShape 290"/>
          <p:cNvCxnSpPr>
            <a:cxnSpLocks noChangeShapeType="1"/>
            <a:endCxn id="19" idx="3"/>
          </p:cNvCxnSpPr>
          <p:nvPr/>
        </p:nvCxnSpPr>
        <p:spPr bwMode="auto">
          <a:xfrm flipV="1">
            <a:off x="9344627" y="4640289"/>
            <a:ext cx="1352742" cy="1443479"/>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7" name="Oval 280"/>
          <p:cNvSpPr>
            <a:spLocks noChangeArrowheads="1"/>
          </p:cNvSpPr>
          <p:nvPr/>
        </p:nvSpPr>
        <p:spPr bwMode="auto">
          <a:xfrm>
            <a:off x="8827166" y="4073400"/>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Oval 280"/>
          <p:cNvSpPr>
            <a:spLocks noChangeArrowheads="1"/>
          </p:cNvSpPr>
          <p:nvPr/>
        </p:nvSpPr>
        <p:spPr bwMode="auto">
          <a:xfrm>
            <a:off x="8817835" y="5852836"/>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Oval 280"/>
          <p:cNvSpPr>
            <a:spLocks noChangeArrowheads="1"/>
          </p:cNvSpPr>
          <p:nvPr/>
        </p:nvSpPr>
        <p:spPr bwMode="auto">
          <a:xfrm>
            <a:off x="10587542" y="4077487"/>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Oval 280"/>
          <p:cNvSpPr>
            <a:spLocks noChangeArrowheads="1"/>
          </p:cNvSpPr>
          <p:nvPr/>
        </p:nvSpPr>
        <p:spPr bwMode="auto">
          <a:xfrm>
            <a:off x="10587542" y="5856571"/>
            <a:ext cx="749948" cy="65936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1" name="Rectangle 20"/>
          <p:cNvSpPr/>
          <p:nvPr/>
        </p:nvSpPr>
        <p:spPr>
          <a:xfrm>
            <a:off x="8898499" y="4931919"/>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22" name="Rectangle 21"/>
          <p:cNvSpPr/>
          <p:nvPr/>
        </p:nvSpPr>
        <p:spPr>
          <a:xfrm>
            <a:off x="9934282" y="3994428"/>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23" name="Rectangle 22"/>
          <p:cNvSpPr/>
          <p:nvPr/>
        </p:nvSpPr>
        <p:spPr>
          <a:xfrm>
            <a:off x="9817359" y="6189547"/>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Rectangle 23"/>
              <p:cNvSpPr/>
              <p:nvPr/>
            </p:nvSpPr>
            <p:spPr>
              <a:xfrm>
                <a:off x="1633492" y="4980635"/>
                <a:ext cx="6945538"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Times New Roman" panose="02020603050405020304" pitchFamily="18" charset="0"/>
                    <a:cs typeface="Times New Roman" panose="02020603050405020304" pitchFamily="18" charset="0"/>
                  </a:rPr>
                  <a:t> Recall: Consider D</a:t>
                </a:r>
                <a:r>
                  <a:rPr lang="en-US" baseline="30000"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  distance of (c3, a1) =  {(c 7 b) (b 2, a)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 9, a),</a:t>
                </a:r>
              </a:p>
              <a:p>
                <a:r>
                  <a:rPr lang="en-US" dirty="0">
                    <a:latin typeface="Times New Roman" panose="02020603050405020304" pitchFamily="18" charset="0"/>
                    <a:cs typeface="Times New Roman" panose="02020603050405020304" pitchFamily="18" charset="0"/>
                  </a:rPr>
                  <a:t>                                          (c 1 d) (d, 6, a)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 7, 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step (c 1 d) (d, 6, a)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(c, 7, a) will be considered</a:t>
                </a:r>
              </a:p>
              <a:p>
                <a:r>
                  <a:rPr lang="en-US" dirty="0">
                    <a:latin typeface="Times New Roman" panose="02020603050405020304" pitchFamily="18" charset="0"/>
                    <a:cs typeface="Times New Roman" panose="02020603050405020304" pitchFamily="18" charset="0"/>
                  </a:rPr>
                  <a:t>later after move both the column-window to d4 column</a:t>
                </a:r>
              </a:p>
              <a:p>
                <a:r>
                  <a:rPr lang="en-US" dirty="0">
                    <a:latin typeface="Times New Roman" panose="02020603050405020304" pitchFamily="18" charset="0"/>
                    <a:cs typeface="Times New Roman" panose="02020603050405020304" pitchFamily="18" charset="0"/>
                  </a:rPr>
                  <a:t> and the row-window to d4 row.</a:t>
                </a:r>
                <a:endPar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1633492" y="4980635"/>
                <a:ext cx="6945538" cy="1754326"/>
              </a:xfrm>
              <a:prstGeom prst="rect">
                <a:avLst/>
              </a:prstGeom>
              <a:blipFill>
                <a:blip r:embed="rId3"/>
                <a:stretch>
                  <a:fillRect l="-701" t="-1379" r="-351" b="-4138"/>
                </a:stretch>
              </a:blipFill>
            </p:spPr>
            <p:txBody>
              <a:bodyPr/>
              <a:lstStyle/>
              <a:p>
                <a:r>
                  <a:rPr lang="en-US">
                    <a:noFill/>
                  </a:rPr>
                  <a:t> </a:t>
                </a:r>
              </a:p>
            </p:txBody>
          </p:sp>
        </mc:Fallback>
      </mc:AlternateContent>
    </p:spTree>
    <p:extLst>
      <p:ext uri="{BB962C8B-B14F-4D97-AF65-F5344CB8AC3E}">
        <p14:creationId xmlns:p14="http://schemas.microsoft.com/office/powerpoint/2010/main" val="42662851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072" y="583147"/>
            <a:ext cx="5993169" cy="215443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b2      c3       d4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a1      0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D</a:t>
            </a:r>
            <a:r>
              <a:rPr lang="en-US" sz="2200" baseline="30000" dirty="0">
                <a:latin typeface="Times New Roman" panose="02020603050405020304" pitchFamily="18" charset="0"/>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b2	     2	  0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5        6</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7</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7        0        1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d4	     6	16</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Microsoft YaHei" panose="020B0503020204020204" pitchFamily="34" charset="-122"/>
                <a:cs typeface="Times New Roman" panose="02020603050405020304" pitchFamily="18" charset="0"/>
              </a:rPr>
              <a:t>9</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288"/>
          <p:cNvSpPr>
            <a:spLocks/>
          </p:cNvSpPr>
          <p:nvPr/>
        </p:nvSpPr>
        <p:spPr bwMode="auto">
          <a:xfrm>
            <a:off x="5928215" y="1423035"/>
            <a:ext cx="79614"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AutoShape 288"/>
          <p:cNvSpPr>
            <a:spLocks/>
          </p:cNvSpPr>
          <p:nvPr/>
        </p:nvSpPr>
        <p:spPr bwMode="auto">
          <a:xfrm flipH="1">
            <a:off x="3361044" y="1423035"/>
            <a:ext cx="118189" cy="1193403"/>
          </a:xfrm>
          <a:prstGeom prst="righ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Rectangle 4"/>
          <p:cNvSpPr/>
          <p:nvPr/>
        </p:nvSpPr>
        <p:spPr>
          <a:xfrm>
            <a:off x="3392145" y="2735933"/>
            <a:ext cx="2802297" cy="430887"/>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   Its weight matrix</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Rectangle 5"/>
          <p:cNvSpPr/>
          <p:nvPr/>
        </p:nvSpPr>
        <p:spPr>
          <a:xfrm>
            <a:off x="6457451" y="1074911"/>
            <a:ext cx="3730973" cy="1785104"/>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Lengths of the shortest paths</a:t>
            </a:r>
          </a:p>
          <a:p>
            <a:r>
              <a:rPr lang="en-US" sz="2200" dirty="0">
                <a:latin typeface="Times New Roman" panose="02020603050405020304" pitchFamily="18" charset="0"/>
                <a:cs typeface="Times New Roman" panose="02020603050405020304" pitchFamily="18" charset="0"/>
              </a:rPr>
              <a:t>with intermediate vertices numbered not higher than 4, i.e., a, b, c and d (note a new shortest paths from c to a).</a:t>
            </a:r>
          </a:p>
        </p:txBody>
      </p:sp>
      <p:sp>
        <p:nvSpPr>
          <p:cNvPr id="9" name="Rectangle 8"/>
          <p:cNvSpPr/>
          <p:nvPr/>
        </p:nvSpPr>
        <p:spPr>
          <a:xfrm>
            <a:off x="1793290" y="4890369"/>
            <a:ext cx="8966446" cy="769441"/>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 When k =5.  End….</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0" name="Rectangle 9"/>
          <p:cNvSpPr/>
          <p:nvPr/>
        </p:nvSpPr>
        <p:spPr>
          <a:xfrm>
            <a:off x="1793290" y="3429255"/>
            <a:ext cx="8584707" cy="769441"/>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8.16   Application of Floyd’s algorithm to the diagraph shown. Updated elements are shown in bold.</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11" name="AutoShape 281">
            <a:extLst>
              <a:ext uri="{FF2B5EF4-FFF2-40B4-BE49-F238E27FC236}">
                <a16:creationId xmlns:a16="http://schemas.microsoft.com/office/drawing/2014/main" id="{44B22785-899F-435E-A687-F5FD96C8A1B8}"/>
              </a:ext>
            </a:extLst>
          </p:cNvPr>
          <p:cNvCxnSpPr>
            <a:cxnSpLocks noChangeShapeType="1"/>
            <a:stCxn id="17" idx="6"/>
            <a:endCxn id="19" idx="2"/>
          </p:cNvCxnSpPr>
          <p:nvPr/>
        </p:nvCxnSpPr>
        <p:spPr bwMode="auto">
          <a:xfrm>
            <a:off x="8255727" y="5923619"/>
            <a:ext cx="1101308" cy="1868"/>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283">
            <a:extLst>
              <a:ext uri="{FF2B5EF4-FFF2-40B4-BE49-F238E27FC236}">
                <a16:creationId xmlns:a16="http://schemas.microsoft.com/office/drawing/2014/main" id="{D3EF04B7-2C8F-47A9-89E4-1A66036E39B8}"/>
              </a:ext>
            </a:extLst>
          </p:cNvPr>
          <p:cNvCxnSpPr>
            <a:cxnSpLocks noChangeShapeType="1"/>
          </p:cNvCxnSpPr>
          <p:nvPr/>
        </p:nvCxnSpPr>
        <p:spPr bwMode="auto">
          <a:xfrm flipH="1" flipV="1">
            <a:off x="8177837" y="4410179"/>
            <a:ext cx="1433750" cy="1681486"/>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284">
            <a:extLst>
              <a:ext uri="{FF2B5EF4-FFF2-40B4-BE49-F238E27FC236}">
                <a16:creationId xmlns:a16="http://schemas.microsoft.com/office/drawing/2014/main" id="{D4AF2B6D-B788-4080-B39D-B7226B9E437F}"/>
              </a:ext>
            </a:extLst>
          </p:cNvPr>
          <p:cNvCxnSpPr>
            <a:cxnSpLocks noChangeShapeType="1"/>
            <a:endCxn id="16" idx="6"/>
          </p:cNvCxnSpPr>
          <p:nvPr/>
        </p:nvCxnSpPr>
        <p:spPr bwMode="auto">
          <a:xfrm flipH="1">
            <a:off x="8255726" y="4211011"/>
            <a:ext cx="1101310" cy="2320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89">
            <a:extLst>
              <a:ext uri="{FF2B5EF4-FFF2-40B4-BE49-F238E27FC236}">
                <a16:creationId xmlns:a16="http://schemas.microsoft.com/office/drawing/2014/main" id="{72F83E37-9E90-499B-A19B-DA7C2F44C516}"/>
              </a:ext>
            </a:extLst>
          </p:cNvPr>
          <p:cNvCxnSpPr>
            <a:cxnSpLocks noChangeShapeType="1"/>
            <a:stCxn id="16" idx="4"/>
          </p:cNvCxnSpPr>
          <p:nvPr/>
        </p:nvCxnSpPr>
        <p:spPr bwMode="auto">
          <a:xfrm>
            <a:off x="7936039" y="4525936"/>
            <a:ext cx="31221" cy="112588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290">
            <a:extLst>
              <a:ext uri="{FF2B5EF4-FFF2-40B4-BE49-F238E27FC236}">
                <a16:creationId xmlns:a16="http://schemas.microsoft.com/office/drawing/2014/main" id="{CC9D4FF9-980D-448B-ADEF-FF81652D42F5}"/>
              </a:ext>
            </a:extLst>
          </p:cNvPr>
          <p:cNvCxnSpPr>
            <a:cxnSpLocks noChangeShapeType="1"/>
            <a:endCxn id="18" idx="3"/>
          </p:cNvCxnSpPr>
          <p:nvPr/>
        </p:nvCxnSpPr>
        <p:spPr bwMode="auto">
          <a:xfrm flipV="1">
            <a:off x="8114120" y="4374659"/>
            <a:ext cx="1328318" cy="1502284"/>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Oval 280">
            <a:extLst>
              <a:ext uri="{FF2B5EF4-FFF2-40B4-BE49-F238E27FC236}">
                <a16:creationId xmlns:a16="http://schemas.microsoft.com/office/drawing/2014/main" id="{497E07C6-A75C-4054-A604-55387F9FB9FC}"/>
              </a:ext>
            </a:extLst>
          </p:cNvPr>
          <p:cNvSpPr>
            <a:spLocks noChangeArrowheads="1"/>
          </p:cNvSpPr>
          <p:nvPr/>
        </p:nvSpPr>
        <p:spPr bwMode="auto">
          <a:xfrm>
            <a:off x="7616352" y="3942495"/>
            <a:ext cx="639374" cy="58344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Oval 280">
            <a:extLst>
              <a:ext uri="{FF2B5EF4-FFF2-40B4-BE49-F238E27FC236}">
                <a16:creationId xmlns:a16="http://schemas.microsoft.com/office/drawing/2014/main" id="{11E325A2-202D-45C0-81A2-800ECE262A98}"/>
              </a:ext>
            </a:extLst>
          </p:cNvPr>
          <p:cNvSpPr>
            <a:spLocks noChangeArrowheads="1"/>
          </p:cNvSpPr>
          <p:nvPr/>
        </p:nvSpPr>
        <p:spPr bwMode="auto">
          <a:xfrm>
            <a:off x="7649941" y="5646009"/>
            <a:ext cx="605786" cy="555219"/>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Oval 280">
            <a:extLst>
              <a:ext uri="{FF2B5EF4-FFF2-40B4-BE49-F238E27FC236}">
                <a16:creationId xmlns:a16="http://schemas.microsoft.com/office/drawing/2014/main" id="{D90558B5-8A23-4BF0-9B20-B02D593EF549}"/>
              </a:ext>
            </a:extLst>
          </p:cNvPr>
          <p:cNvSpPr>
            <a:spLocks noChangeArrowheads="1"/>
          </p:cNvSpPr>
          <p:nvPr/>
        </p:nvSpPr>
        <p:spPr bwMode="auto">
          <a:xfrm>
            <a:off x="9357035" y="3870660"/>
            <a:ext cx="583171" cy="59047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Oval 280">
            <a:extLst>
              <a:ext uri="{FF2B5EF4-FFF2-40B4-BE49-F238E27FC236}">
                <a16:creationId xmlns:a16="http://schemas.microsoft.com/office/drawing/2014/main" id="{26D7C237-0E9B-4F5F-AF85-B9F5E0E9B591}"/>
              </a:ext>
            </a:extLst>
          </p:cNvPr>
          <p:cNvSpPr>
            <a:spLocks noChangeArrowheads="1"/>
          </p:cNvSpPr>
          <p:nvPr/>
        </p:nvSpPr>
        <p:spPr bwMode="auto">
          <a:xfrm>
            <a:off x="9357035" y="5649745"/>
            <a:ext cx="583171" cy="551484"/>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a:t>
            </a:r>
            <a:endParaRPr kumimoji="0" lang="en-US" altLang="zh-CN" sz="22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0652BD1A-B9E1-4422-BC07-A67FAA479A45}"/>
              </a:ext>
            </a:extLst>
          </p:cNvPr>
          <p:cNvSpPr/>
          <p:nvPr/>
        </p:nvSpPr>
        <p:spPr>
          <a:xfrm>
            <a:off x="5681590" y="5394200"/>
            <a:ext cx="1808508" cy="430887"/>
          </a:xfrm>
          <a:prstGeom prst="rect">
            <a:avLst/>
          </a:prstGeom>
        </p:spPr>
        <p:txBody>
          <a:bodyPr wrap="none">
            <a:spAutoFit/>
          </a:bodyPr>
          <a:lstStyle/>
          <a:p>
            <a:pPr marL="342900" marR="0" lvl="0" indent="-342900">
              <a:spcBef>
                <a:spcPts val="0"/>
              </a:spcBef>
              <a:spcAft>
                <a:spcPts val="0"/>
              </a:spcAft>
              <a:buFont typeface="+mj-lt"/>
              <a:buAutoNum type="alphaLcParenBoth"/>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Digraph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1" name="Rectangle 20">
            <a:extLst>
              <a:ext uri="{FF2B5EF4-FFF2-40B4-BE49-F238E27FC236}">
                <a16:creationId xmlns:a16="http://schemas.microsoft.com/office/drawing/2014/main" id="{7BB1A097-1D0D-45F4-9912-73D3E3B9FC53}"/>
              </a:ext>
            </a:extLst>
          </p:cNvPr>
          <p:cNvSpPr/>
          <p:nvPr/>
        </p:nvSpPr>
        <p:spPr>
          <a:xfrm>
            <a:off x="7667992" y="4725092"/>
            <a:ext cx="1665841" cy="430887"/>
          </a:xfrm>
          <a:prstGeom prst="rect">
            <a:avLst/>
          </a:prstGeom>
        </p:spPr>
        <p:txBody>
          <a:bodyPr wrap="non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3       6        7</a:t>
            </a:r>
            <a:endParaRPr lang="en-US" altLang="zh-CN" sz="220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5BB5E37F-78FB-4786-9B70-726CA8261CFF}"/>
              </a:ext>
            </a:extLst>
          </p:cNvPr>
          <p:cNvSpPr/>
          <p:nvPr/>
        </p:nvSpPr>
        <p:spPr>
          <a:xfrm>
            <a:off x="8703775" y="3787601"/>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endParaRPr lang="en-US" altLang="zh-CN" sz="22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52EA87A6-7039-4ED8-B0D5-D3572E4502A1}"/>
              </a:ext>
            </a:extLst>
          </p:cNvPr>
          <p:cNvSpPr/>
          <p:nvPr/>
        </p:nvSpPr>
        <p:spPr>
          <a:xfrm>
            <a:off x="8586852" y="5982720"/>
            <a:ext cx="399876" cy="430887"/>
          </a:xfrm>
          <a:prstGeom prst="rect">
            <a:avLst/>
          </a:prstGeom>
        </p:spPr>
        <p:txBody>
          <a:bodyPr wrap="square">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p:txBody>
      </p:sp>
      <p:pic>
        <p:nvPicPr>
          <p:cNvPr id="36" name="Picture 35" descr="Image result for smiley face images">
            <a:extLst>
              <a:ext uri="{FF2B5EF4-FFF2-40B4-BE49-F238E27FC236}">
                <a16:creationId xmlns:a16="http://schemas.microsoft.com/office/drawing/2014/main" id="{77ECAD76-6D56-43E6-8C13-535BE863709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062" y="1754738"/>
            <a:ext cx="586105" cy="425450"/>
          </a:xfrm>
          <a:prstGeom prst="rect">
            <a:avLst/>
          </a:prstGeom>
          <a:noFill/>
        </p:spPr>
      </p:pic>
    </p:spTree>
    <p:extLst>
      <p:ext uri="{BB962C8B-B14F-4D97-AF65-F5344CB8AC3E}">
        <p14:creationId xmlns:p14="http://schemas.microsoft.com/office/powerpoint/2010/main" val="1032215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62471" y="770548"/>
                <a:ext cx="8983609" cy="5929508"/>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Here is pseudocode of Floyd’s algorithm.  It takes advantage of the fact that the next matrix in sequence  (8.12) can be written over its predecessor.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Floyd( W[ 1 .. n, 1 .. n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//implements Floyd’s algorithm for the all-pairs shortest-paths problem</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The weight matrix W of a graph with no negative-length cycle</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distance matrix of the shortest paths’ lengths</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  //is not necessary if W can be overwritten</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k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a:t>
                </a:r>
              </a:p>
              <a:p>
                <a:pPr marL="457200" marR="0" indent="45720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to  n do</a:t>
                </a:r>
              </a:p>
              <a:p>
                <a:pPr marL="457200" marR="0" indent="45720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1"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min { D[</a:t>
                </a:r>
                <a:r>
                  <a:rPr lang="en-US" sz="2200" b="1"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D[</a:t>
                </a:r>
                <a:r>
                  <a:rPr lang="en-US" sz="2200" b="1"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k] + D[k, j] }</a:t>
                </a:r>
                <a:endPar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D</a:t>
                </a:r>
              </a:p>
              <a:p>
                <a:pPr marL="457200" marR="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Obviously, the time efficiency of Floyd’s algorithm is cubic,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𝜃</m:t>
                    </m:r>
                    <m:d>
                      <m:dPr>
                        <m:ctrlP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e>
                          <m:sup>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3</m:t>
                            </m:r>
                          </m:sup>
                        </m:sSup>
                      </m:e>
                    </m:d>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as is the time efficiency of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 </a:t>
                </a:r>
              </a:p>
            </p:txBody>
          </p:sp>
        </mc:Choice>
        <mc:Fallback xmlns="">
          <p:sp>
            <p:nvSpPr>
              <p:cNvPr id="2" name="Rectangle 1"/>
              <p:cNvSpPr>
                <a:spLocks noRot="1" noChangeAspect="1" noMove="1" noResize="1" noEditPoints="1" noAdjustHandles="1" noChangeArrowheads="1" noChangeShapeType="1" noTextEdit="1"/>
              </p:cNvSpPr>
              <p:nvPr/>
            </p:nvSpPr>
            <p:spPr>
              <a:xfrm>
                <a:off x="1562471" y="770548"/>
                <a:ext cx="8983609" cy="5929508"/>
              </a:xfrm>
              <a:prstGeom prst="rect">
                <a:avLst/>
              </a:prstGeom>
              <a:blipFill>
                <a:blip r:embed="rId2"/>
                <a:stretch>
                  <a:fillRect l="-882" t="-617"/>
                </a:stretch>
              </a:blipFill>
            </p:spPr>
            <p:txBody>
              <a:bodyPr/>
              <a:lstStyle/>
              <a:p>
                <a:r>
                  <a:rPr lang="en-US">
                    <a:noFill/>
                  </a:rPr>
                  <a:t> </a:t>
                </a:r>
              </a:p>
            </p:txBody>
          </p:sp>
        </mc:Fallback>
      </mc:AlternateContent>
      <p:pic>
        <p:nvPicPr>
          <p:cNvPr id="3" name="Picture 2" descr="Image result for smiley face images">
            <a:extLst>
              <a:ext uri="{FF2B5EF4-FFF2-40B4-BE49-F238E27FC236}">
                <a16:creationId xmlns:a16="http://schemas.microsoft.com/office/drawing/2014/main" id="{8109F3B7-7D7F-41F9-9954-55E164BF18C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516" y="4481492"/>
            <a:ext cx="586105" cy="425450"/>
          </a:xfrm>
          <a:prstGeom prst="rect">
            <a:avLst/>
          </a:prstGeom>
          <a:noFill/>
        </p:spPr>
      </p:pic>
    </p:spTree>
    <p:extLst>
      <p:ext uri="{BB962C8B-B14F-4D97-AF65-F5344CB8AC3E}">
        <p14:creationId xmlns:p14="http://schemas.microsoft.com/office/powerpoint/2010/main" val="24879197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4033" y="1784040"/>
            <a:ext cx="8790127" cy="3139321"/>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Time Complexity of Floyd’s Algorithm for all-pairs shortest-paths </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Basic operation:  The instruction in the for-j loop.</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size: n, the number of vertices in the graph.</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Analysis: There is the most inner for-j loop within the for-</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loop within the most outer for-k loop, with n passes through each loop.  Thus,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T(n) = n * n * n</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n</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l-GR"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ϴ</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p:txBody>
      </p:sp>
      <p:pic>
        <p:nvPicPr>
          <p:cNvPr id="3" name="Picture 2" descr="Image result for smiley face images">
            <a:extLst>
              <a:ext uri="{FF2B5EF4-FFF2-40B4-BE49-F238E27FC236}">
                <a16:creationId xmlns:a16="http://schemas.microsoft.com/office/drawing/2014/main" id="{8109F3B7-7D7F-41F9-9954-55E164BF18C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5914">
            <a:off x="676077" y="1571315"/>
            <a:ext cx="586105" cy="425450"/>
          </a:xfrm>
          <a:prstGeom prst="rect">
            <a:avLst/>
          </a:prstGeom>
          <a:noFill/>
        </p:spPr>
      </p:pic>
    </p:spTree>
    <p:extLst>
      <p:ext uri="{BB962C8B-B14F-4D97-AF65-F5344CB8AC3E}">
        <p14:creationId xmlns:p14="http://schemas.microsoft.com/office/powerpoint/2010/main" val="718222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33422" y="2743297"/>
            <a:ext cx="6125155" cy="1655762"/>
          </a:xfrm>
        </p:spPr>
        <p:txBody>
          <a:bodyPr/>
          <a:lstStyle/>
          <a:p>
            <a:r>
              <a:rPr lang="en-US" sz="3200" dirty="0"/>
              <a:t>Chapter 06.05</a:t>
            </a:r>
          </a:p>
          <a:p>
            <a:r>
              <a:rPr lang="en-US" sz="3200" dirty="0"/>
              <a:t>Dynamic Programming</a:t>
            </a:r>
          </a:p>
          <a:p>
            <a:r>
              <a:rPr lang="en-US" sz="2800" dirty="0">
                <a:solidFill>
                  <a:srgbClr val="000000"/>
                </a:solidFill>
                <a:ea typeface="Microsoft YaHei" panose="020B0503020204020204" pitchFamily="34" charset="-122"/>
                <a:cs typeface="Times New Roman" panose="02020603050405020304" pitchFamily="18" charset="0"/>
              </a:rPr>
              <a:t>Optimal Binary Search Trees</a:t>
            </a:r>
          </a:p>
          <a:p>
            <a:endParaRPr lang="en-US" dirty="0"/>
          </a:p>
        </p:txBody>
      </p:sp>
    </p:spTree>
    <p:extLst>
      <p:ext uri="{BB962C8B-B14F-4D97-AF65-F5344CB8AC3E}">
        <p14:creationId xmlns:p14="http://schemas.microsoft.com/office/powerpoint/2010/main" val="17527959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2795" y="843677"/>
            <a:ext cx="8854751" cy="5170646"/>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Optimal Binary Search Trees</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marR="0" lvl="0" indent="-457200">
              <a:lnSpc>
                <a:spcPct val="150000"/>
              </a:lnSpc>
              <a:spcBef>
                <a:spcPts val="0"/>
              </a:spcBef>
              <a:spcAft>
                <a:spcPts val="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binary search tree is one of the most important data structure.</a:t>
            </a:r>
          </a:p>
          <a:p>
            <a:pPr marL="457200" marR="0" lvl="0" indent="-457200">
              <a:lnSpc>
                <a:spcPct val="150000"/>
              </a:lnSpc>
              <a:spcBef>
                <a:spcPts val="0"/>
              </a:spcBef>
              <a:spcAft>
                <a:spcPts val="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 application of a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binary search tree</a:t>
            </a:r>
          </a:p>
          <a:p>
            <a:pPr marL="914400" lvl="1" indent="-4572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implementing a dictionary, </a:t>
            </a:r>
          </a:p>
          <a:p>
            <a:pPr marL="914400" lvl="1" indent="-4572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set of elements with operations of searching, insertion, and deletion.</a:t>
            </a:r>
          </a:p>
          <a:p>
            <a:pPr marL="457200" marR="0" lvl="0" indent="-457200">
              <a:lnSpc>
                <a:spcPct val="150000"/>
              </a:lnSpc>
              <a:spcBef>
                <a:spcPts val="0"/>
              </a:spcBef>
              <a:spcAft>
                <a:spcPts val="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Pose a question about an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optimal binary search tree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914400" lvl="1" indent="-4572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Average number of comparisons in a search must be the smallest possible.  </a:t>
            </a:r>
          </a:p>
          <a:p>
            <a:pPr marL="1371600" lvl="2" indent="-457200">
              <a:buFont typeface="Arial" panose="020B0604020202020204" pitchFamily="34" charset="0"/>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Minimize the average number of comparisons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 a successful search. </a:t>
            </a:r>
          </a:p>
          <a:p>
            <a:pPr marL="1371600" lvl="2" indent="-4572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Extend to include unsuccessful searches.</a:t>
            </a:r>
          </a:p>
        </p:txBody>
      </p:sp>
      <p:pic>
        <p:nvPicPr>
          <p:cNvPr id="3" name="Picture 2" descr="Emoticon making a point Stock Vector - 14709057">
            <a:extLst>
              <a:ext uri="{FF2B5EF4-FFF2-40B4-BE49-F238E27FC236}">
                <a16:creationId xmlns:a16="http://schemas.microsoft.com/office/drawing/2014/main" id="{7DB88DD0-E97C-4093-B33E-B2BA35AA28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531032" y="2142685"/>
            <a:ext cx="656296" cy="426649"/>
          </a:xfrm>
          <a:prstGeom prst="rect">
            <a:avLst/>
          </a:prstGeom>
          <a:noFill/>
          <a:ln>
            <a:noFill/>
          </a:ln>
        </p:spPr>
      </p:pic>
    </p:spTree>
    <p:extLst>
      <p:ext uri="{BB962C8B-B14F-4D97-AF65-F5344CB8AC3E}">
        <p14:creationId xmlns:p14="http://schemas.microsoft.com/office/powerpoint/2010/main" val="15464459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8391" y="559187"/>
            <a:ext cx="8892073" cy="1785104"/>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Example:  Consider four keys A, B, C, and D to be searched for with 	  	     probabilities 0.1, 0.2, 0.4 and 0.3, respectively.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Oval 27"/>
          <p:cNvSpPr>
            <a:spLocks noChangeArrowheads="1"/>
          </p:cNvSpPr>
          <p:nvPr/>
        </p:nvSpPr>
        <p:spPr bwMode="auto">
          <a:xfrm>
            <a:off x="1741908" y="2691008"/>
            <a:ext cx="652168" cy="620525"/>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4" name="Oval 28"/>
          <p:cNvSpPr>
            <a:spLocks noChangeArrowheads="1"/>
          </p:cNvSpPr>
          <p:nvPr/>
        </p:nvSpPr>
        <p:spPr bwMode="auto">
          <a:xfrm>
            <a:off x="2361216" y="3556297"/>
            <a:ext cx="662456" cy="565471"/>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5" name="Oval 29"/>
          <p:cNvSpPr>
            <a:spLocks noChangeArrowheads="1"/>
          </p:cNvSpPr>
          <p:nvPr/>
        </p:nvSpPr>
        <p:spPr bwMode="auto">
          <a:xfrm>
            <a:off x="3139138" y="4274661"/>
            <a:ext cx="635279" cy="635104"/>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6" name="Oval 30"/>
          <p:cNvSpPr>
            <a:spLocks noChangeArrowheads="1"/>
          </p:cNvSpPr>
          <p:nvPr/>
        </p:nvSpPr>
        <p:spPr bwMode="auto">
          <a:xfrm>
            <a:off x="3912042" y="5027884"/>
            <a:ext cx="633881" cy="571462"/>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7" name="Oval 31"/>
          <p:cNvSpPr>
            <a:spLocks noChangeArrowheads="1"/>
          </p:cNvSpPr>
          <p:nvPr/>
        </p:nvSpPr>
        <p:spPr bwMode="auto">
          <a:xfrm>
            <a:off x="6086782" y="3136473"/>
            <a:ext cx="558830" cy="47881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8" name="Oval 32"/>
          <p:cNvSpPr>
            <a:spLocks noChangeArrowheads="1"/>
          </p:cNvSpPr>
          <p:nvPr/>
        </p:nvSpPr>
        <p:spPr bwMode="auto">
          <a:xfrm>
            <a:off x="4804680" y="3982483"/>
            <a:ext cx="618543" cy="568546"/>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9" name="Oval 33"/>
          <p:cNvSpPr>
            <a:spLocks noChangeArrowheads="1"/>
          </p:cNvSpPr>
          <p:nvPr/>
        </p:nvSpPr>
        <p:spPr bwMode="auto">
          <a:xfrm>
            <a:off x="7121555" y="4017422"/>
            <a:ext cx="609209" cy="579788"/>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0" name="Oval 34"/>
          <p:cNvSpPr>
            <a:spLocks noChangeArrowheads="1"/>
          </p:cNvSpPr>
          <p:nvPr/>
        </p:nvSpPr>
        <p:spPr bwMode="auto">
          <a:xfrm>
            <a:off x="8048429" y="4909765"/>
            <a:ext cx="629040" cy="574055"/>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cxnSp>
        <p:nvCxnSpPr>
          <p:cNvPr id="11" name="AutoShape 35"/>
          <p:cNvCxnSpPr>
            <a:cxnSpLocks noChangeShapeType="1"/>
          </p:cNvCxnSpPr>
          <p:nvPr/>
        </p:nvCxnSpPr>
        <p:spPr bwMode="auto">
          <a:xfrm>
            <a:off x="2230984" y="3266164"/>
            <a:ext cx="311993" cy="30227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4" name="AutoShape 38"/>
          <p:cNvCxnSpPr>
            <a:cxnSpLocks noChangeShapeType="1"/>
          </p:cNvCxnSpPr>
          <p:nvPr/>
        </p:nvCxnSpPr>
        <p:spPr bwMode="auto">
          <a:xfrm flipH="1">
            <a:off x="5213673" y="3615021"/>
            <a:ext cx="1152524" cy="40240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5" name="AutoShape 39"/>
          <p:cNvCxnSpPr>
            <a:cxnSpLocks noChangeShapeType="1"/>
            <a:endCxn id="9" idx="1"/>
          </p:cNvCxnSpPr>
          <p:nvPr/>
        </p:nvCxnSpPr>
        <p:spPr bwMode="auto">
          <a:xfrm>
            <a:off x="6405022" y="3603431"/>
            <a:ext cx="805750" cy="498899"/>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6" name="AutoShape 40"/>
          <p:cNvCxnSpPr>
            <a:cxnSpLocks noChangeShapeType="1"/>
            <a:endCxn id="10" idx="0"/>
          </p:cNvCxnSpPr>
          <p:nvPr/>
        </p:nvCxnSpPr>
        <p:spPr bwMode="auto">
          <a:xfrm>
            <a:off x="7619865" y="4510892"/>
            <a:ext cx="743084" cy="398873"/>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73" name="AutoShape 35"/>
          <p:cNvCxnSpPr>
            <a:cxnSpLocks noChangeShapeType="1"/>
          </p:cNvCxnSpPr>
          <p:nvPr/>
        </p:nvCxnSpPr>
        <p:spPr bwMode="auto">
          <a:xfrm>
            <a:off x="2922302" y="4060237"/>
            <a:ext cx="311993" cy="30227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74" name="AutoShape 35"/>
          <p:cNvCxnSpPr>
            <a:cxnSpLocks noChangeShapeType="1"/>
          </p:cNvCxnSpPr>
          <p:nvPr/>
        </p:nvCxnSpPr>
        <p:spPr bwMode="auto">
          <a:xfrm>
            <a:off x="3679260" y="4809448"/>
            <a:ext cx="311993" cy="30227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78" name="Rectangle 77"/>
          <p:cNvSpPr/>
          <p:nvPr/>
        </p:nvSpPr>
        <p:spPr>
          <a:xfrm>
            <a:off x="7413218" y="5082130"/>
            <a:ext cx="655949" cy="430887"/>
          </a:xfrm>
          <a:prstGeom prst="rect">
            <a:avLst/>
          </a:prstGeom>
        </p:spPr>
        <p:txBody>
          <a:bodyPr wrap="none">
            <a:spAutoFit/>
          </a:bodyPr>
          <a:lstStyle/>
          <a:p>
            <a:r>
              <a:rPr lang="en-US" altLang="zh-CN" sz="2200" dirty="0">
                <a:solidFill>
                  <a:srgbClr val="000000"/>
                </a:solidFill>
                <a:latin typeface="Arial" panose="020B0604020202020204" pitchFamily="34" charset="0"/>
                <a:ea typeface="SimSun" panose="02010600030101010101" pitchFamily="2" charset="-122"/>
                <a:cs typeface="Microsoft YaHei" panose="020B0503020204020204" pitchFamily="34" charset="-122"/>
              </a:rPr>
              <a:t> 0.3</a:t>
            </a:r>
            <a:endParaRPr lang="en-US" sz="2200" dirty="0"/>
          </a:p>
        </p:txBody>
      </p:sp>
      <p:sp>
        <p:nvSpPr>
          <p:cNvPr id="79" name="Rectangle 78"/>
          <p:cNvSpPr/>
          <p:nvPr/>
        </p:nvSpPr>
        <p:spPr>
          <a:xfrm>
            <a:off x="1872217" y="5726597"/>
            <a:ext cx="6682912" cy="769441"/>
          </a:xfrm>
          <a:prstGeom prst="rect">
            <a:avLst/>
          </a:prstGeom>
        </p:spPr>
        <p:txBody>
          <a:bodyPr wrap="square">
            <a:spAutoFit/>
          </a:bodyPr>
          <a:lstStyle/>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6.5.1.   Two out of 14 possible binary search trees containing these keys A, B, C, and D.</a:t>
            </a:r>
          </a:p>
        </p:txBody>
      </p:sp>
      <p:pic>
        <p:nvPicPr>
          <p:cNvPr id="24" name="Picture 23" descr="Emoticon making a point Stock Vector - 14709057">
            <a:extLst>
              <a:ext uri="{FF2B5EF4-FFF2-40B4-BE49-F238E27FC236}">
                <a16:creationId xmlns:a16="http://schemas.microsoft.com/office/drawing/2014/main" id="{7DB88DD0-E97C-4093-B33E-B2BA35AA28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522214" y="2159552"/>
            <a:ext cx="504160" cy="325626"/>
          </a:xfrm>
          <a:prstGeom prst="rect">
            <a:avLst/>
          </a:prstGeom>
          <a:noFill/>
          <a:ln>
            <a:noFill/>
          </a:ln>
        </p:spPr>
      </p:pic>
      <p:graphicFrame>
        <p:nvGraphicFramePr>
          <p:cNvPr id="12" name="Table 12">
            <a:extLst>
              <a:ext uri="{FF2B5EF4-FFF2-40B4-BE49-F238E27FC236}">
                <a16:creationId xmlns:a16="http://schemas.microsoft.com/office/drawing/2014/main" id="{1F270C6A-BFA8-4202-B3CF-1AEF699DD91B}"/>
              </a:ext>
            </a:extLst>
          </p:cNvPr>
          <p:cNvGraphicFramePr>
            <a:graphicFrameLocks noGrp="1"/>
          </p:cNvGraphicFramePr>
          <p:nvPr/>
        </p:nvGraphicFramePr>
        <p:xfrm>
          <a:off x="3094763" y="1397755"/>
          <a:ext cx="4074021" cy="797406"/>
        </p:xfrm>
        <a:graphic>
          <a:graphicData uri="http://schemas.openxmlformats.org/drawingml/2006/table">
            <a:tbl>
              <a:tblPr firstRow="1" bandRow="1">
                <a:tableStyleId>{5C22544A-7EE6-4342-B048-85BDC9FD1C3A}</a:tableStyleId>
              </a:tblPr>
              <a:tblGrid>
                <a:gridCol w="1302233">
                  <a:extLst>
                    <a:ext uri="{9D8B030D-6E8A-4147-A177-3AD203B41FA5}">
                      <a16:colId xmlns:a16="http://schemas.microsoft.com/office/drawing/2014/main" val="3977006825"/>
                    </a:ext>
                  </a:extLst>
                </a:gridCol>
                <a:gridCol w="692947">
                  <a:extLst>
                    <a:ext uri="{9D8B030D-6E8A-4147-A177-3AD203B41FA5}">
                      <a16:colId xmlns:a16="http://schemas.microsoft.com/office/drawing/2014/main" val="653514355"/>
                    </a:ext>
                  </a:extLst>
                </a:gridCol>
                <a:gridCol w="692947">
                  <a:extLst>
                    <a:ext uri="{9D8B030D-6E8A-4147-A177-3AD203B41FA5}">
                      <a16:colId xmlns:a16="http://schemas.microsoft.com/office/drawing/2014/main" val="2295293674"/>
                    </a:ext>
                  </a:extLst>
                </a:gridCol>
                <a:gridCol w="692947">
                  <a:extLst>
                    <a:ext uri="{9D8B030D-6E8A-4147-A177-3AD203B41FA5}">
                      <a16:colId xmlns:a16="http://schemas.microsoft.com/office/drawing/2014/main" val="2209345701"/>
                    </a:ext>
                  </a:extLst>
                </a:gridCol>
                <a:gridCol w="692947">
                  <a:extLst>
                    <a:ext uri="{9D8B030D-6E8A-4147-A177-3AD203B41FA5}">
                      <a16:colId xmlns:a16="http://schemas.microsoft.com/office/drawing/2014/main" val="877639127"/>
                    </a:ext>
                  </a:extLst>
                </a:gridCol>
              </a:tblGrid>
              <a:tr h="398703">
                <a:tc>
                  <a:txBody>
                    <a:bodyPr/>
                    <a:lstStyle/>
                    <a:p>
                      <a:r>
                        <a:rPr lang="en-US" b="0" dirty="0">
                          <a:solidFill>
                            <a:schemeClr val="tx1"/>
                          </a:solidFill>
                          <a:latin typeface="Times New Roman" panose="02020603050405020304" pitchFamily="18" charset="0"/>
                          <a:cs typeface="Times New Roman" panose="02020603050405020304" pitchFamily="18" charset="0"/>
                        </a:rPr>
                        <a:t>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797720"/>
                  </a:ext>
                </a:extLst>
              </a:tr>
              <a:tr h="398703">
                <a:tc>
                  <a:txBody>
                    <a:bodyPr/>
                    <a:lstStyle/>
                    <a:p>
                      <a:r>
                        <a:rPr lang="en-US" b="0" dirty="0">
                          <a:solidFill>
                            <a:schemeClr val="tx1"/>
                          </a:solidFill>
                          <a:latin typeface="Times New Roman" panose="02020603050405020304" pitchFamily="18" charset="0"/>
                          <a:cs typeface="Times New Roman" panose="02020603050405020304" pitchFamily="18" charset="0"/>
                        </a:rPr>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098556"/>
                  </a:ext>
                </a:extLst>
              </a:tr>
            </a:tbl>
          </a:graphicData>
        </a:graphic>
      </p:graphicFrame>
      <p:sp>
        <p:nvSpPr>
          <p:cNvPr id="17" name="Rectangle 16">
            <a:extLst>
              <a:ext uri="{FF2B5EF4-FFF2-40B4-BE49-F238E27FC236}">
                <a16:creationId xmlns:a16="http://schemas.microsoft.com/office/drawing/2014/main" id="{DE8BCF47-4F4B-449B-B6D2-BC18965C1AA8}"/>
              </a:ext>
            </a:extLst>
          </p:cNvPr>
          <p:cNvSpPr/>
          <p:nvPr/>
        </p:nvSpPr>
        <p:spPr>
          <a:xfrm>
            <a:off x="1233210" y="2688364"/>
            <a:ext cx="577402" cy="430887"/>
          </a:xfrm>
          <a:prstGeom prst="rect">
            <a:avLst/>
          </a:prstGeom>
        </p:spPr>
        <p:txBody>
          <a:bodyPr wrap="none">
            <a:spAutoFit/>
          </a:bodyPr>
          <a:lstStyle/>
          <a:p>
            <a:r>
              <a:rPr lang="en-US" altLang="zh-CN" sz="2200" dirty="0">
                <a:solidFill>
                  <a:srgbClr val="000000"/>
                </a:solidFill>
                <a:latin typeface="Arial" panose="020B0604020202020204" pitchFamily="34" charset="0"/>
                <a:ea typeface="SimSun" panose="02010600030101010101" pitchFamily="2" charset="-122"/>
                <a:cs typeface="Microsoft YaHei" panose="020B0503020204020204" pitchFamily="34" charset="-122"/>
              </a:rPr>
              <a:t>0.1</a:t>
            </a:r>
            <a:endParaRPr lang="en-US" sz="2200" dirty="0"/>
          </a:p>
        </p:txBody>
      </p:sp>
      <p:sp>
        <p:nvSpPr>
          <p:cNvPr id="28" name="Rectangle 27">
            <a:extLst>
              <a:ext uri="{FF2B5EF4-FFF2-40B4-BE49-F238E27FC236}">
                <a16:creationId xmlns:a16="http://schemas.microsoft.com/office/drawing/2014/main" id="{C66DF3C8-762B-467E-91BD-F5DE1CD698B6}"/>
              </a:ext>
            </a:extLst>
          </p:cNvPr>
          <p:cNvSpPr/>
          <p:nvPr/>
        </p:nvSpPr>
        <p:spPr>
          <a:xfrm>
            <a:off x="5557025" y="2966604"/>
            <a:ext cx="577402" cy="430887"/>
          </a:xfrm>
          <a:prstGeom prst="rect">
            <a:avLst/>
          </a:prstGeom>
        </p:spPr>
        <p:txBody>
          <a:bodyPr wrap="none">
            <a:spAutoFit/>
          </a:bodyPr>
          <a:lstStyle/>
          <a:p>
            <a:r>
              <a:rPr lang="en-US" altLang="zh-CN" sz="2200" dirty="0">
                <a:solidFill>
                  <a:srgbClr val="000000"/>
                </a:solidFill>
                <a:latin typeface="Arial" panose="020B0604020202020204" pitchFamily="34" charset="0"/>
                <a:ea typeface="SimSun" panose="02010600030101010101" pitchFamily="2" charset="-122"/>
                <a:cs typeface="Microsoft YaHei" panose="020B0503020204020204" pitchFamily="34" charset="-122"/>
              </a:rPr>
              <a:t>0.2</a:t>
            </a:r>
            <a:endParaRPr lang="en-US" sz="2200" dirty="0"/>
          </a:p>
        </p:txBody>
      </p:sp>
      <p:sp>
        <p:nvSpPr>
          <p:cNvPr id="29" name="Rectangle 28">
            <a:extLst>
              <a:ext uri="{FF2B5EF4-FFF2-40B4-BE49-F238E27FC236}">
                <a16:creationId xmlns:a16="http://schemas.microsoft.com/office/drawing/2014/main" id="{325FBD0B-6B71-49B0-98F7-C2840F720500}"/>
              </a:ext>
            </a:extLst>
          </p:cNvPr>
          <p:cNvSpPr/>
          <p:nvPr/>
        </p:nvSpPr>
        <p:spPr>
          <a:xfrm>
            <a:off x="4305356" y="4013973"/>
            <a:ext cx="577402" cy="430887"/>
          </a:xfrm>
          <a:prstGeom prst="rect">
            <a:avLst/>
          </a:prstGeom>
        </p:spPr>
        <p:txBody>
          <a:bodyPr wrap="none">
            <a:spAutoFit/>
          </a:bodyPr>
          <a:lstStyle/>
          <a:p>
            <a:r>
              <a:rPr lang="en-US" altLang="zh-CN" sz="2200" dirty="0">
                <a:solidFill>
                  <a:srgbClr val="000000"/>
                </a:solidFill>
                <a:latin typeface="Arial" panose="020B0604020202020204" pitchFamily="34" charset="0"/>
                <a:ea typeface="SimSun" panose="02010600030101010101" pitchFamily="2" charset="-122"/>
                <a:cs typeface="Microsoft YaHei" panose="020B0503020204020204" pitchFamily="34" charset="-122"/>
              </a:rPr>
              <a:t>0.1</a:t>
            </a:r>
            <a:endParaRPr lang="en-US" sz="2200" dirty="0"/>
          </a:p>
        </p:txBody>
      </p:sp>
      <p:sp>
        <p:nvSpPr>
          <p:cNvPr id="30" name="Rectangle 29">
            <a:extLst>
              <a:ext uri="{FF2B5EF4-FFF2-40B4-BE49-F238E27FC236}">
                <a16:creationId xmlns:a16="http://schemas.microsoft.com/office/drawing/2014/main" id="{ADD8F902-70F7-4662-ADFD-E5E11F71AE9E}"/>
              </a:ext>
            </a:extLst>
          </p:cNvPr>
          <p:cNvSpPr/>
          <p:nvPr/>
        </p:nvSpPr>
        <p:spPr>
          <a:xfrm>
            <a:off x="1764402" y="3687963"/>
            <a:ext cx="577402" cy="430887"/>
          </a:xfrm>
          <a:prstGeom prst="rect">
            <a:avLst/>
          </a:prstGeom>
        </p:spPr>
        <p:txBody>
          <a:bodyPr wrap="none">
            <a:spAutoFit/>
          </a:bodyPr>
          <a:lstStyle/>
          <a:p>
            <a:r>
              <a:rPr lang="en-US" altLang="zh-CN" sz="2200" dirty="0">
                <a:solidFill>
                  <a:srgbClr val="000000"/>
                </a:solidFill>
                <a:latin typeface="Arial" panose="020B0604020202020204" pitchFamily="34" charset="0"/>
                <a:ea typeface="SimSun" panose="02010600030101010101" pitchFamily="2" charset="-122"/>
                <a:cs typeface="Microsoft YaHei" panose="020B0503020204020204" pitchFamily="34" charset="-122"/>
              </a:rPr>
              <a:t>0.2</a:t>
            </a:r>
            <a:endParaRPr lang="en-US" sz="2200" dirty="0"/>
          </a:p>
        </p:txBody>
      </p:sp>
      <p:sp>
        <p:nvSpPr>
          <p:cNvPr id="31" name="Rectangle 30">
            <a:extLst>
              <a:ext uri="{FF2B5EF4-FFF2-40B4-BE49-F238E27FC236}">
                <a16:creationId xmlns:a16="http://schemas.microsoft.com/office/drawing/2014/main" id="{E5D9EA81-97A9-45D9-B75D-CA7F477FC81C}"/>
              </a:ext>
            </a:extLst>
          </p:cNvPr>
          <p:cNvSpPr/>
          <p:nvPr/>
        </p:nvSpPr>
        <p:spPr>
          <a:xfrm>
            <a:off x="6519196" y="3995928"/>
            <a:ext cx="577402" cy="430887"/>
          </a:xfrm>
          <a:prstGeom prst="rect">
            <a:avLst/>
          </a:prstGeom>
        </p:spPr>
        <p:txBody>
          <a:bodyPr wrap="none">
            <a:spAutoFit/>
          </a:bodyPr>
          <a:lstStyle/>
          <a:p>
            <a:r>
              <a:rPr lang="en-US" altLang="zh-CN" sz="2200" dirty="0">
                <a:solidFill>
                  <a:srgbClr val="000000"/>
                </a:solidFill>
                <a:latin typeface="Arial" panose="020B0604020202020204" pitchFamily="34" charset="0"/>
                <a:ea typeface="SimSun" panose="02010600030101010101" pitchFamily="2" charset="-122"/>
                <a:cs typeface="Microsoft YaHei" panose="020B0503020204020204" pitchFamily="34" charset="-122"/>
              </a:rPr>
              <a:t>0.4</a:t>
            </a:r>
            <a:endParaRPr lang="en-US" sz="2200" dirty="0"/>
          </a:p>
        </p:txBody>
      </p:sp>
      <p:sp>
        <p:nvSpPr>
          <p:cNvPr id="32" name="Rectangle 31">
            <a:extLst>
              <a:ext uri="{FF2B5EF4-FFF2-40B4-BE49-F238E27FC236}">
                <a16:creationId xmlns:a16="http://schemas.microsoft.com/office/drawing/2014/main" id="{10CC257A-B312-44D7-9A68-8D2425540ECC}"/>
              </a:ext>
            </a:extLst>
          </p:cNvPr>
          <p:cNvSpPr/>
          <p:nvPr/>
        </p:nvSpPr>
        <p:spPr>
          <a:xfrm>
            <a:off x="2556469" y="4484875"/>
            <a:ext cx="577402" cy="430887"/>
          </a:xfrm>
          <a:prstGeom prst="rect">
            <a:avLst/>
          </a:prstGeom>
        </p:spPr>
        <p:txBody>
          <a:bodyPr wrap="none">
            <a:spAutoFit/>
          </a:bodyPr>
          <a:lstStyle/>
          <a:p>
            <a:r>
              <a:rPr lang="en-US" altLang="zh-CN" sz="2200" dirty="0">
                <a:solidFill>
                  <a:srgbClr val="000000"/>
                </a:solidFill>
                <a:latin typeface="Arial" panose="020B0604020202020204" pitchFamily="34" charset="0"/>
                <a:ea typeface="SimSun" panose="02010600030101010101" pitchFamily="2" charset="-122"/>
                <a:cs typeface="Microsoft YaHei" panose="020B0503020204020204" pitchFamily="34" charset="-122"/>
              </a:rPr>
              <a:t>0.4</a:t>
            </a:r>
            <a:endParaRPr lang="en-US" sz="2200" dirty="0"/>
          </a:p>
        </p:txBody>
      </p:sp>
      <p:sp>
        <p:nvSpPr>
          <p:cNvPr id="33" name="Rectangle 32">
            <a:extLst>
              <a:ext uri="{FF2B5EF4-FFF2-40B4-BE49-F238E27FC236}">
                <a16:creationId xmlns:a16="http://schemas.microsoft.com/office/drawing/2014/main" id="{7203DA03-0369-4AE1-93B7-D52679A61B8D}"/>
              </a:ext>
            </a:extLst>
          </p:cNvPr>
          <p:cNvSpPr/>
          <p:nvPr/>
        </p:nvSpPr>
        <p:spPr>
          <a:xfrm>
            <a:off x="3199414" y="5271086"/>
            <a:ext cx="655949" cy="430887"/>
          </a:xfrm>
          <a:prstGeom prst="rect">
            <a:avLst/>
          </a:prstGeom>
        </p:spPr>
        <p:txBody>
          <a:bodyPr wrap="none">
            <a:spAutoFit/>
          </a:bodyPr>
          <a:lstStyle/>
          <a:p>
            <a:r>
              <a:rPr lang="en-US" altLang="zh-CN" sz="2200" dirty="0">
                <a:solidFill>
                  <a:srgbClr val="000000"/>
                </a:solidFill>
                <a:latin typeface="Arial" panose="020B0604020202020204" pitchFamily="34" charset="0"/>
                <a:ea typeface="SimSun" panose="02010600030101010101" pitchFamily="2" charset="-122"/>
                <a:cs typeface="Microsoft YaHei" panose="020B0503020204020204" pitchFamily="34" charset="-122"/>
              </a:rPr>
              <a:t> 0.3</a:t>
            </a:r>
            <a:endParaRPr lang="en-US" sz="2200" dirty="0"/>
          </a:p>
        </p:txBody>
      </p:sp>
    </p:spTree>
    <p:extLst>
      <p:ext uri="{BB962C8B-B14F-4D97-AF65-F5344CB8AC3E}">
        <p14:creationId xmlns:p14="http://schemas.microsoft.com/office/powerpoint/2010/main" val="12405630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0585" y="523928"/>
            <a:ext cx="7488346" cy="4985980"/>
          </a:xfrm>
          <a:prstGeom prst="rect">
            <a:avLst/>
          </a:prstGeom>
        </p:spPr>
        <p:txBody>
          <a:bodyPr wrap="square">
            <a:spAutoFit/>
          </a:bodyPr>
          <a:lstStyle/>
          <a:p>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average number of comparisons in a successful search</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(i.e., the average search times for the trees): </a:t>
            </a:r>
          </a:p>
          <a:p>
            <a:pPr marL="914400" lvl="1" indent="-457200">
              <a:spcAft>
                <a:spcPts val="12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the first trees is</a:t>
            </a:r>
          </a:p>
          <a:p>
            <a:pPr marL="914400" lvl="1" indent="-457200">
              <a:spcAft>
                <a:spcPts val="12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0.1 *1  +0.2 * 2 + 0.4 * 3 + 0.3 * 4 = 2.9, </a:t>
            </a:r>
          </a:p>
          <a:p>
            <a:pPr marL="914400" lvl="1" indent="-457200"/>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914400" lvl="1" indent="-4572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the second tree is </a:t>
            </a:r>
          </a:p>
          <a:p>
            <a:pPr marL="914400" lvl="1" indent="-457200">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0.1 *2  +0.2 * 1 + 0.4 * 2 + 0.3 * 3 = 2.1.  </a:t>
            </a:r>
          </a:p>
          <a:p>
            <a:pPr marL="914400" lvl="1" indent="-457200"/>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914400" lvl="1" indent="-4572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Neither of these two trees is optimal. </a:t>
            </a:r>
          </a:p>
          <a:p>
            <a:pPr marL="914400" lvl="1" indent="-4572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(Then, which binary tree is optimal?)</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Emoticon making a point Stock Vector - 14709057">
            <a:extLst>
              <a:ext uri="{FF2B5EF4-FFF2-40B4-BE49-F238E27FC236}">
                <a16:creationId xmlns:a16="http://schemas.microsoft.com/office/drawing/2014/main" id="{2BA4C7C3-E2E1-4957-8CE2-D6AD53683D3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522214" y="2159552"/>
            <a:ext cx="504160" cy="325626"/>
          </a:xfrm>
          <a:prstGeom prst="rect">
            <a:avLst/>
          </a:prstGeom>
          <a:noFill/>
          <a:ln>
            <a:noFill/>
          </a:ln>
        </p:spPr>
      </p:pic>
      <p:sp>
        <p:nvSpPr>
          <p:cNvPr id="4" name="Oval 27">
            <a:extLst>
              <a:ext uri="{FF2B5EF4-FFF2-40B4-BE49-F238E27FC236}">
                <a16:creationId xmlns:a16="http://schemas.microsoft.com/office/drawing/2014/main" id="{30DC47B0-A3E3-49BC-B09A-1B6F2F14FF22}"/>
              </a:ext>
            </a:extLst>
          </p:cNvPr>
          <p:cNvSpPr>
            <a:spLocks noChangeArrowheads="1"/>
          </p:cNvSpPr>
          <p:nvPr/>
        </p:nvSpPr>
        <p:spPr bwMode="auto">
          <a:xfrm>
            <a:off x="8903052" y="667571"/>
            <a:ext cx="543559" cy="522455"/>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5" name="Oval 28">
            <a:extLst>
              <a:ext uri="{FF2B5EF4-FFF2-40B4-BE49-F238E27FC236}">
                <a16:creationId xmlns:a16="http://schemas.microsoft.com/office/drawing/2014/main" id="{F635B64F-B1B1-4487-B48D-69E9FDE9B584}"/>
              </a:ext>
            </a:extLst>
          </p:cNvPr>
          <p:cNvSpPr>
            <a:spLocks noChangeArrowheads="1"/>
          </p:cNvSpPr>
          <p:nvPr/>
        </p:nvSpPr>
        <p:spPr bwMode="auto">
          <a:xfrm>
            <a:off x="9528455" y="1351222"/>
            <a:ext cx="561086" cy="503940"/>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6" name="Oval 29">
            <a:extLst>
              <a:ext uri="{FF2B5EF4-FFF2-40B4-BE49-F238E27FC236}">
                <a16:creationId xmlns:a16="http://schemas.microsoft.com/office/drawing/2014/main" id="{C5B24812-CC33-4405-BA68-ED6C49FC4F44}"/>
              </a:ext>
            </a:extLst>
          </p:cNvPr>
          <p:cNvSpPr>
            <a:spLocks noChangeArrowheads="1"/>
          </p:cNvSpPr>
          <p:nvPr/>
        </p:nvSpPr>
        <p:spPr bwMode="auto">
          <a:xfrm>
            <a:off x="10149923" y="2090033"/>
            <a:ext cx="540122" cy="462802"/>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7" name="Oval 30">
            <a:extLst>
              <a:ext uri="{FF2B5EF4-FFF2-40B4-BE49-F238E27FC236}">
                <a16:creationId xmlns:a16="http://schemas.microsoft.com/office/drawing/2014/main" id="{0A1747A2-E496-4529-BEA1-7262EC41F042}"/>
              </a:ext>
            </a:extLst>
          </p:cNvPr>
          <p:cNvSpPr>
            <a:spLocks noChangeArrowheads="1"/>
          </p:cNvSpPr>
          <p:nvPr/>
        </p:nvSpPr>
        <p:spPr bwMode="auto">
          <a:xfrm>
            <a:off x="10690044" y="2806771"/>
            <a:ext cx="550977" cy="488290"/>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8" name="Oval 31">
            <a:extLst>
              <a:ext uri="{FF2B5EF4-FFF2-40B4-BE49-F238E27FC236}">
                <a16:creationId xmlns:a16="http://schemas.microsoft.com/office/drawing/2014/main" id="{0D61CF46-459D-4CB8-9D9F-A126C7D06557}"/>
              </a:ext>
            </a:extLst>
          </p:cNvPr>
          <p:cNvSpPr>
            <a:spLocks noChangeArrowheads="1"/>
          </p:cNvSpPr>
          <p:nvPr/>
        </p:nvSpPr>
        <p:spPr bwMode="auto">
          <a:xfrm>
            <a:off x="9300261" y="3151061"/>
            <a:ext cx="523008" cy="46422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9" name="Oval 32">
            <a:extLst>
              <a:ext uri="{FF2B5EF4-FFF2-40B4-BE49-F238E27FC236}">
                <a16:creationId xmlns:a16="http://schemas.microsoft.com/office/drawing/2014/main" id="{4F477EC8-718D-42B3-B1A2-5D15EF12CD05}"/>
              </a:ext>
            </a:extLst>
          </p:cNvPr>
          <p:cNvSpPr>
            <a:spLocks noChangeArrowheads="1"/>
          </p:cNvSpPr>
          <p:nvPr/>
        </p:nvSpPr>
        <p:spPr bwMode="auto">
          <a:xfrm>
            <a:off x="8654384" y="4060237"/>
            <a:ext cx="561086" cy="498899"/>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10" name="Oval 33">
            <a:extLst>
              <a:ext uri="{FF2B5EF4-FFF2-40B4-BE49-F238E27FC236}">
                <a16:creationId xmlns:a16="http://schemas.microsoft.com/office/drawing/2014/main" id="{33CD65D3-BE8E-404C-ADF7-71A136CF4794}"/>
              </a:ext>
            </a:extLst>
          </p:cNvPr>
          <p:cNvSpPr>
            <a:spLocks noChangeArrowheads="1"/>
          </p:cNvSpPr>
          <p:nvPr/>
        </p:nvSpPr>
        <p:spPr bwMode="auto">
          <a:xfrm>
            <a:off x="10383157" y="4017422"/>
            <a:ext cx="450187" cy="493470"/>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11" name="Oval 34">
            <a:extLst>
              <a:ext uri="{FF2B5EF4-FFF2-40B4-BE49-F238E27FC236}">
                <a16:creationId xmlns:a16="http://schemas.microsoft.com/office/drawing/2014/main" id="{B747ADD1-1DB0-4628-9F7E-9F5FFF5A40D1}"/>
              </a:ext>
            </a:extLst>
          </p:cNvPr>
          <p:cNvSpPr>
            <a:spLocks noChangeArrowheads="1"/>
          </p:cNvSpPr>
          <p:nvPr/>
        </p:nvSpPr>
        <p:spPr bwMode="auto">
          <a:xfrm>
            <a:off x="11364686" y="4909765"/>
            <a:ext cx="526262" cy="490883"/>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cxnSp>
        <p:nvCxnSpPr>
          <p:cNvPr id="12" name="AutoShape 35">
            <a:extLst>
              <a:ext uri="{FF2B5EF4-FFF2-40B4-BE49-F238E27FC236}">
                <a16:creationId xmlns:a16="http://schemas.microsoft.com/office/drawing/2014/main" id="{0CCD9C22-4DB2-4815-969A-8397C557C8A8}"/>
              </a:ext>
            </a:extLst>
          </p:cNvPr>
          <p:cNvCxnSpPr>
            <a:cxnSpLocks noChangeShapeType="1"/>
          </p:cNvCxnSpPr>
          <p:nvPr/>
        </p:nvCxnSpPr>
        <p:spPr bwMode="auto">
          <a:xfrm>
            <a:off x="9347617" y="1110231"/>
            <a:ext cx="311993" cy="30227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3" name="AutoShape 38">
            <a:extLst>
              <a:ext uri="{FF2B5EF4-FFF2-40B4-BE49-F238E27FC236}">
                <a16:creationId xmlns:a16="http://schemas.microsoft.com/office/drawing/2014/main" id="{D35F8B07-BB28-49F8-B299-DD559E9A9388}"/>
              </a:ext>
            </a:extLst>
          </p:cNvPr>
          <p:cNvCxnSpPr>
            <a:cxnSpLocks noChangeShapeType="1"/>
            <a:endCxn id="9" idx="0"/>
          </p:cNvCxnSpPr>
          <p:nvPr/>
        </p:nvCxnSpPr>
        <p:spPr bwMode="auto">
          <a:xfrm flipH="1">
            <a:off x="8934927" y="3615021"/>
            <a:ext cx="644750" cy="44521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4" name="AutoShape 39">
            <a:extLst>
              <a:ext uri="{FF2B5EF4-FFF2-40B4-BE49-F238E27FC236}">
                <a16:creationId xmlns:a16="http://schemas.microsoft.com/office/drawing/2014/main" id="{51CB1F8B-325A-4022-98DD-4B61B16F3AF0}"/>
              </a:ext>
            </a:extLst>
          </p:cNvPr>
          <p:cNvCxnSpPr>
            <a:cxnSpLocks noChangeShapeType="1"/>
            <a:endCxn id="10" idx="1"/>
          </p:cNvCxnSpPr>
          <p:nvPr/>
        </p:nvCxnSpPr>
        <p:spPr bwMode="auto">
          <a:xfrm>
            <a:off x="9618501" y="3603431"/>
            <a:ext cx="830584" cy="486258"/>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5" name="AutoShape 40">
            <a:extLst>
              <a:ext uri="{FF2B5EF4-FFF2-40B4-BE49-F238E27FC236}">
                <a16:creationId xmlns:a16="http://schemas.microsoft.com/office/drawing/2014/main" id="{664F2337-EED5-4E84-A169-DA2653B4A0C6}"/>
              </a:ext>
            </a:extLst>
          </p:cNvPr>
          <p:cNvCxnSpPr>
            <a:cxnSpLocks noChangeShapeType="1"/>
            <a:endCxn id="11" idx="1"/>
          </p:cNvCxnSpPr>
          <p:nvPr/>
        </p:nvCxnSpPr>
        <p:spPr bwMode="auto">
          <a:xfrm>
            <a:off x="10737549" y="4438781"/>
            <a:ext cx="704206" cy="542872"/>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6" name="AutoShape 35">
            <a:extLst>
              <a:ext uri="{FF2B5EF4-FFF2-40B4-BE49-F238E27FC236}">
                <a16:creationId xmlns:a16="http://schemas.microsoft.com/office/drawing/2014/main" id="{B0DB7F4F-1BC4-441C-9B9B-03D647B4B5B9}"/>
              </a:ext>
            </a:extLst>
          </p:cNvPr>
          <p:cNvCxnSpPr>
            <a:cxnSpLocks noChangeShapeType="1"/>
          </p:cNvCxnSpPr>
          <p:nvPr/>
        </p:nvCxnSpPr>
        <p:spPr bwMode="auto">
          <a:xfrm>
            <a:off x="9933544" y="1808561"/>
            <a:ext cx="311993" cy="30227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7" name="AutoShape 35">
            <a:extLst>
              <a:ext uri="{FF2B5EF4-FFF2-40B4-BE49-F238E27FC236}">
                <a16:creationId xmlns:a16="http://schemas.microsoft.com/office/drawing/2014/main" id="{DC7AB00D-2D1D-4892-8972-18AAF6087683}"/>
              </a:ext>
            </a:extLst>
          </p:cNvPr>
          <p:cNvCxnSpPr>
            <a:cxnSpLocks noChangeShapeType="1"/>
          </p:cNvCxnSpPr>
          <p:nvPr/>
        </p:nvCxnSpPr>
        <p:spPr bwMode="auto">
          <a:xfrm>
            <a:off x="10534048" y="2532036"/>
            <a:ext cx="311993" cy="30227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5" name="Rectangle 24">
            <a:extLst>
              <a:ext uri="{FF2B5EF4-FFF2-40B4-BE49-F238E27FC236}">
                <a16:creationId xmlns:a16="http://schemas.microsoft.com/office/drawing/2014/main" id="{87723B3B-AA20-403C-BF7A-8D92A2C4B7D0}"/>
              </a:ext>
            </a:extLst>
          </p:cNvPr>
          <p:cNvSpPr/>
          <p:nvPr/>
        </p:nvSpPr>
        <p:spPr>
          <a:xfrm>
            <a:off x="10690044" y="1952102"/>
            <a:ext cx="505267" cy="369332"/>
          </a:xfrm>
          <a:prstGeom prst="rect">
            <a:avLst/>
          </a:prstGeom>
        </p:spPr>
        <p:txBody>
          <a:bodyPr wrap="none">
            <a:spAutoFit/>
          </a:bodyPr>
          <a:lstStyle/>
          <a:p>
            <a:r>
              <a:rPr lang="en-US" altLang="zh-CN" dirty="0">
                <a:solidFill>
                  <a:srgbClr val="000000"/>
                </a:solidFill>
                <a:latin typeface="Arial" panose="020B0604020202020204" pitchFamily="34" charset="0"/>
                <a:ea typeface="SimSun" panose="02010600030101010101" pitchFamily="2" charset="-122"/>
                <a:cs typeface="Microsoft YaHei" panose="020B0503020204020204" pitchFamily="34" charset="-122"/>
              </a:rPr>
              <a:t>0.4</a:t>
            </a:r>
            <a:endParaRPr lang="en-US" dirty="0"/>
          </a:p>
        </p:txBody>
      </p:sp>
      <p:sp>
        <p:nvSpPr>
          <p:cNvPr id="26" name="Rectangle 25">
            <a:extLst>
              <a:ext uri="{FF2B5EF4-FFF2-40B4-BE49-F238E27FC236}">
                <a16:creationId xmlns:a16="http://schemas.microsoft.com/office/drawing/2014/main" id="{436A6FF4-65D4-459F-8E3D-2CC9D0F0D918}"/>
              </a:ext>
            </a:extLst>
          </p:cNvPr>
          <p:cNvSpPr/>
          <p:nvPr/>
        </p:nvSpPr>
        <p:spPr>
          <a:xfrm>
            <a:off x="11030224" y="2523340"/>
            <a:ext cx="505267" cy="369332"/>
          </a:xfrm>
          <a:prstGeom prst="rect">
            <a:avLst/>
          </a:prstGeom>
        </p:spPr>
        <p:txBody>
          <a:bodyPr wrap="none">
            <a:spAutoFit/>
          </a:bodyPr>
          <a:lstStyle/>
          <a:p>
            <a:r>
              <a:rPr lang="en-US" altLang="zh-CN" dirty="0">
                <a:solidFill>
                  <a:srgbClr val="000000"/>
                </a:solidFill>
                <a:latin typeface="Arial" panose="020B0604020202020204" pitchFamily="34" charset="0"/>
                <a:ea typeface="SimSun" panose="02010600030101010101" pitchFamily="2" charset="-122"/>
                <a:cs typeface="Microsoft YaHei" panose="020B0503020204020204" pitchFamily="34" charset="-122"/>
              </a:rPr>
              <a:t>0.3</a:t>
            </a:r>
            <a:endParaRPr lang="en-US" dirty="0"/>
          </a:p>
        </p:txBody>
      </p:sp>
      <p:sp>
        <p:nvSpPr>
          <p:cNvPr id="27" name="Rectangle 26">
            <a:extLst>
              <a:ext uri="{FF2B5EF4-FFF2-40B4-BE49-F238E27FC236}">
                <a16:creationId xmlns:a16="http://schemas.microsoft.com/office/drawing/2014/main" id="{C52F00EE-8339-4A39-8A86-F8A98E5FFEE2}"/>
              </a:ext>
            </a:extLst>
          </p:cNvPr>
          <p:cNvSpPr/>
          <p:nvPr/>
        </p:nvSpPr>
        <p:spPr>
          <a:xfrm>
            <a:off x="10152728" y="1329674"/>
            <a:ext cx="505267" cy="369332"/>
          </a:xfrm>
          <a:prstGeom prst="rect">
            <a:avLst/>
          </a:prstGeom>
        </p:spPr>
        <p:txBody>
          <a:bodyPr wrap="none">
            <a:spAutoFit/>
          </a:bodyPr>
          <a:lstStyle/>
          <a:p>
            <a:r>
              <a:rPr lang="en-US" altLang="zh-CN" dirty="0">
                <a:solidFill>
                  <a:srgbClr val="000000"/>
                </a:solidFill>
                <a:latin typeface="Arial" panose="020B0604020202020204" pitchFamily="34" charset="0"/>
                <a:ea typeface="SimSun" panose="02010600030101010101" pitchFamily="2" charset="-122"/>
                <a:cs typeface="Microsoft YaHei" panose="020B0503020204020204" pitchFamily="34" charset="-122"/>
              </a:rPr>
              <a:t>0.2</a:t>
            </a:r>
            <a:endParaRPr lang="en-US" dirty="0"/>
          </a:p>
        </p:txBody>
      </p:sp>
      <p:sp>
        <p:nvSpPr>
          <p:cNvPr id="28" name="Rectangle 27">
            <a:extLst>
              <a:ext uri="{FF2B5EF4-FFF2-40B4-BE49-F238E27FC236}">
                <a16:creationId xmlns:a16="http://schemas.microsoft.com/office/drawing/2014/main" id="{980D6060-5BB3-4930-8925-CB5FDC1C259C}"/>
              </a:ext>
            </a:extLst>
          </p:cNvPr>
          <p:cNvSpPr/>
          <p:nvPr/>
        </p:nvSpPr>
        <p:spPr>
          <a:xfrm>
            <a:off x="9446611" y="692930"/>
            <a:ext cx="505267" cy="369332"/>
          </a:xfrm>
          <a:prstGeom prst="rect">
            <a:avLst/>
          </a:prstGeom>
        </p:spPr>
        <p:txBody>
          <a:bodyPr wrap="none">
            <a:spAutoFit/>
          </a:bodyPr>
          <a:lstStyle/>
          <a:p>
            <a:r>
              <a:rPr lang="en-US" altLang="zh-CN" dirty="0">
                <a:solidFill>
                  <a:srgbClr val="000000"/>
                </a:solidFill>
                <a:latin typeface="Arial" panose="020B0604020202020204" pitchFamily="34" charset="0"/>
                <a:ea typeface="SimSun" panose="02010600030101010101" pitchFamily="2" charset="-122"/>
                <a:cs typeface="Microsoft YaHei" panose="020B0503020204020204" pitchFamily="34" charset="-122"/>
              </a:rPr>
              <a:t>0.1</a:t>
            </a:r>
            <a:endParaRPr lang="en-US" dirty="0"/>
          </a:p>
        </p:txBody>
      </p:sp>
      <p:sp>
        <p:nvSpPr>
          <p:cNvPr id="29" name="Rectangle 28">
            <a:extLst>
              <a:ext uri="{FF2B5EF4-FFF2-40B4-BE49-F238E27FC236}">
                <a16:creationId xmlns:a16="http://schemas.microsoft.com/office/drawing/2014/main" id="{30E91BAF-70D6-4DE4-ABCF-38C07134C665}"/>
              </a:ext>
            </a:extLst>
          </p:cNvPr>
          <p:cNvSpPr/>
          <p:nvPr/>
        </p:nvSpPr>
        <p:spPr>
          <a:xfrm>
            <a:off x="8450324" y="3695391"/>
            <a:ext cx="505267" cy="369332"/>
          </a:xfrm>
          <a:prstGeom prst="rect">
            <a:avLst/>
          </a:prstGeom>
        </p:spPr>
        <p:txBody>
          <a:bodyPr wrap="none">
            <a:spAutoFit/>
          </a:bodyPr>
          <a:lstStyle/>
          <a:p>
            <a:r>
              <a:rPr lang="en-US" altLang="zh-CN" dirty="0">
                <a:solidFill>
                  <a:srgbClr val="000000"/>
                </a:solidFill>
                <a:latin typeface="Arial" panose="020B0604020202020204" pitchFamily="34" charset="0"/>
                <a:ea typeface="SimSun" panose="02010600030101010101" pitchFamily="2" charset="-122"/>
                <a:cs typeface="Microsoft YaHei" panose="020B0503020204020204" pitchFamily="34" charset="-122"/>
              </a:rPr>
              <a:t>0.1</a:t>
            </a:r>
            <a:endParaRPr lang="en-US" dirty="0"/>
          </a:p>
        </p:txBody>
      </p:sp>
      <p:sp>
        <p:nvSpPr>
          <p:cNvPr id="30" name="Rectangle 29">
            <a:extLst>
              <a:ext uri="{FF2B5EF4-FFF2-40B4-BE49-F238E27FC236}">
                <a16:creationId xmlns:a16="http://schemas.microsoft.com/office/drawing/2014/main" id="{C0308AC5-921D-473D-B1F5-2A06F4336785}"/>
              </a:ext>
            </a:extLst>
          </p:cNvPr>
          <p:cNvSpPr/>
          <p:nvPr/>
        </p:nvSpPr>
        <p:spPr>
          <a:xfrm>
            <a:off x="9327043" y="2800736"/>
            <a:ext cx="505267" cy="369332"/>
          </a:xfrm>
          <a:prstGeom prst="rect">
            <a:avLst/>
          </a:prstGeom>
        </p:spPr>
        <p:txBody>
          <a:bodyPr wrap="none">
            <a:spAutoFit/>
          </a:bodyPr>
          <a:lstStyle/>
          <a:p>
            <a:r>
              <a:rPr lang="en-US" altLang="zh-CN" dirty="0">
                <a:solidFill>
                  <a:srgbClr val="000000"/>
                </a:solidFill>
                <a:latin typeface="Arial" panose="020B0604020202020204" pitchFamily="34" charset="0"/>
                <a:ea typeface="SimSun" panose="02010600030101010101" pitchFamily="2" charset="-122"/>
                <a:cs typeface="Microsoft YaHei" panose="020B0503020204020204" pitchFamily="34" charset="-122"/>
              </a:rPr>
              <a:t>0.2</a:t>
            </a:r>
            <a:endParaRPr lang="en-US" dirty="0"/>
          </a:p>
        </p:txBody>
      </p:sp>
      <p:sp>
        <p:nvSpPr>
          <p:cNvPr id="31" name="Rectangle 30">
            <a:extLst>
              <a:ext uri="{FF2B5EF4-FFF2-40B4-BE49-F238E27FC236}">
                <a16:creationId xmlns:a16="http://schemas.microsoft.com/office/drawing/2014/main" id="{9EC52238-CE92-4F77-8697-A56BB74F63DF}"/>
              </a:ext>
            </a:extLst>
          </p:cNvPr>
          <p:cNvSpPr/>
          <p:nvPr/>
        </p:nvSpPr>
        <p:spPr>
          <a:xfrm>
            <a:off x="10712898" y="3780398"/>
            <a:ext cx="505267" cy="369332"/>
          </a:xfrm>
          <a:prstGeom prst="rect">
            <a:avLst/>
          </a:prstGeom>
        </p:spPr>
        <p:txBody>
          <a:bodyPr wrap="none">
            <a:spAutoFit/>
          </a:bodyPr>
          <a:lstStyle/>
          <a:p>
            <a:r>
              <a:rPr lang="en-US" altLang="zh-CN" dirty="0">
                <a:solidFill>
                  <a:srgbClr val="000000"/>
                </a:solidFill>
                <a:latin typeface="Arial" panose="020B0604020202020204" pitchFamily="34" charset="0"/>
                <a:ea typeface="SimSun" panose="02010600030101010101" pitchFamily="2" charset="-122"/>
                <a:cs typeface="Microsoft YaHei" panose="020B0503020204020204" pitchFamily="34" charset="-122"/>
              </a:rPr>
              <a:t>0.4</a:t>
            </a:r>
            <a:endParaRPr lang="en-US" dirty="0"/>
          </a:p>
        </p:txBody>
      </p:sp>
      <p:sp>
        <p:nvSpPr>
          <p:cNvPr id="32" name="Rectangle 31">
            <a:extLst>
              <a:ext uri="{FF2B5EF4-FFF2-40B4-BE49-F238E27FC236}">
                <a16:creationId xmlns:a16="http://schemas.microsoft.com/office/drawing/2014/main" id="{CA4CF506-D28C-45FC-A1BE-FCAF6F4B8CA9}"/>
              </a:ext>
            </a:extLst>
          </p:cNvPr>
          <p:cNvSpPr/>
          <p:nvPr/>
        </p:nvSpPr>
        <p:spPr>
          <a:xfrm>
            <a:off x="10803826" y="4921955"/>
            <a:ext cx="505267" cy="369332"/>
          </a:xfrm>
          <a:prstGeom prst="rect">
            <a:avLst/>
          </a:prstGeom>
        </p:spPr>
        <p:txBody>
          <a:bodyPr wrap="none">
            <a:spAutoFit/>
          </a:bodyPr>
          <a:lstStyle/>
          <a:p>
            <a:r>
              <a:rPr lang="en-US" altLang="zh-CN" dirty="0">
                <a:solidFill>
                  <a:srgbClr val="000000"/>
                </a:solidFill>
                <a:latin typeface="Arial" panose="020B0604020202020204" pitchFamily="34" charset="0"/>
                <a:ea typeface="SimSun" panose="02010600030101010101" pitchFamily="2" charset="-122"/>
                <a:cs typeface="Microsoft YaHei" panose="020B0503020204020204" pitchFamily="34" charset="-122"/>
              </a:rPr>
              <a:t>0.3</a:t>
            </a:r>
            <a:endParaRPr lang="en-US" dirty="0"/>
          </a:p>
        </p:txBody>
      </p:sp>
    </p:spTree>
    <p:extLst>
      <p:ext uri="{BB962C8B-B14F-4D97-AF65-F5344CB8AC3E}">
        <p14:creationId xmlns:p14="http://schemas.microsoft.com/office/powerpoint/2010/main" val="16202496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31"/>
          <p:cNvSpPr>
            <a:spLocks noChangeArrowheads="1"/>
          </p:cNvSpPr>
          <p:nvPr/>
        </p:nvSpPr>
        <p:spPr bwMode="auto">
          <a:xfrm>
            <a:off x="5293680" y="1568928"/>
            <a:ext cx="558830" cy="47881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Arial" panose="020B0604020202020204" pitchFamily="34" charset="0"/>
                <a:ea typeface="SimSun" panose="02010600030101010101" pitchFamily="2" charset="-122"/>
              </a:rPr>
              <a:t>C</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3" name="Oval 32"/>
          <p:cNvSpPr>
            <a:spLocks noChangeArrowheads="1"/>
          </p:cNvSpPr>
          <p:nvPr/>
        </p:nvSpPr>
        <p:spPr bwMode="auto">
          <a:xfrm>
            <a:off x="4011578" y="2414938"/>
            <a:ext cx="618543" cy="568546"/>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chemeClr val="tx1"/>
                </a:solidFill>
                <a:effectLst/>
                <a:latin typeface="Arial" panose="020B0604020202020204" pitchFamily="34" charset="0"/>
              </a:rPr>
              <a:t>D</a:t>
            </a:r>
          </a:p>
        </p:txBody>
      </p:sp>
      <p:sp>
        <p:nvSpPr>
          <p:cNvPr id="4" name="Oval 33"/>
          <p:cNvSpPr>
            <a:spLocks noChangeArrowheads="1"/>
          </p:cNvSpPr>
          <p:nvPr/>
        </p:nvSpPr>
        <p:spPr bwMode="auto">
          <a:xfrm>
            <a:off x="6328453" y="2449877"/>
            <a:ext cx="609209" cy="579788"/>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Arial" panose="020B0604020202020204" pitchFamily="34" charset="0"/>
                <a:ea typeface="SimSun" panose="02010600030101010101" pitchFamily="2" charset="-122"/>
              </a:rPr>
              <a:t>B</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cxnSp>
        <p:nvCxnSpPr>
          <p:cNvPr id="5" name="AutoShape 38"/>
          <p:cNvCxnSpPr>
            <a:cxnSpLocks noChangeShapeType="1"/>
          </p:cNvCxnSpPr>
          <p:nvPr/>
        </p:nvCxnSpPr>
        <p:spPr bwMode="auto">
          <a:xfrm flipH="1">
            <a:off x="4420571" y="2047476"/>
            <a:ext cx="1152524" cy="40240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6" name="AutoShape 39"/>
          <p:cNvCxnSpPr>
            <a:cxnSpLocks noChangeShapeType="1"/>
            <a:endCxn id="4" idx="1"/>
          </p:cNvCxnSpPr>
          <p:nvPr/>
        </p:nvCxnSpPr>
        <p:spPr bwMode="auto">
          <a:xfrm>
            <a:off x="5611920" y="2035886"/>
            <a:ext cx="805750" cy="498899"/>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7" name="AutoShape 40"/>
          <p:cNvCxnSpPr>
            <a:cxnSpLocks noChangeShapeType="1"/>
          </p:cNvCxnSpPr>
          <p:nvPr/>
        </p:nvCxnSpPr>
        <p:spPr bwMode="auto">
          <a:xfrm>
            <a:off x="6826763" y="2943347"/>
            <a:ext cx="743084" cy="398873"/>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8" name="Oval 34"/>
          <p:cNvSpPr>
            <a:spLocks noChangeArrowheads="1"/>
          </p:cNvSpPr>
          <p:nvPr/>
        </p:nvSpPr>
        <p:spPr bwMode="auto">
          <a:xfrm>
            <a:off x="7439117" y="3261635"/>
            <a:ext cx="629040" cy="574055"/>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200" dirty="0">
                <a:solidFill>
                  <a:srgbClr val="000000"/>
                </a:solidFill>
                <a:latin typeface="Arial" panose="020B0604020202020204" pitchFamily="34" charset="0"/>
                <a:ea typeface="SimSun" panose="02010600030101010101" pitchFamily="2" charset="-122"/>
              </a:rPr>
              <a:t>A</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4630121" y="1384262"/>
            <a:ext cx="607859" cy="430887"/>
          </a:xfrm>
          <a:prstGeom prst="rect">
            <a:avLst/>
          </a:prstGeom>
        </p:spPr>
        <p:txBody>
          <a:bodyPr wrap="non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 0.4</a:t>
            </a:r>
            <a:endParaRPr lang="en-US" sz="2200" dirty="0">
              <a:latin typeface="Times New Roman" panose="02020603050405020304" pitchFamily="18" charset="0"/>
              <a:cs typeface="Times New Roman" panose="02020603050405020304" pitchFamily="18" charset="0"/>
            </a:endParaRPr>
          </a:p>
        </p:txBody>
      </p:sp>
      <p:sp>
        <p:nvSpPr>
          <p:cNvPr id="10" name="Rectangle 9"/>
          <p:cNvSpPr/>
          <p:nvPr/>
        </p:nvSpPr>
        <p:spPr>
          <a:xfrm>
            <a:off x="3413160" y="2370439"/>
            <a:ext cx="5790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0.3</a:t>
            </a:r>
            <a:endParaRPr lang="en-US" dirty="0"/>
          </a:p>
        </p:txBody>
      </p:sp>
      <p:sp>
        <p:nvSpPr>
          <p:cNvPr id="11" name="Rectangle 10"/>
          <p:cNvSpPr/>
          <p:nvPr/>
        </p:nvSpPr>
        <p:spPr>
          <a:xfrm>
            <a:off x="6724814" y="2165453"/>
            <a:ext cx="5790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0.2</a:t>
            </a:r>
            <a:endParaRPr lang="en-US" dirty="0"/>
          </a:p>
        </p:txBody>
      </p:sp>
      <p:sp>
        <p:nvSpPr>
          <p:cNvPr id="12" name="Rectangle 11"/>
          <p:cNvSpPr/>
          <p:nvPr/>
        </p:nvSpPr>
        <p:spPr>
          <a:xfrm>
            <a:off x="7965098" y="3261635"/>
            <a:ext cx="579005" cy="369332"/>
          </a:xfrm>
          <a:prstGeom prst="rect">
            <a:avLst/>
          </a:prstGeom>
        </p:spPr>
        <p:txBody>
          <a:bodyPr wrap="none">
            <a:spAutoFit/>
          </a:bodyPr>
          <a:lstStyle/>
          <a:p>
            <a:r>
              <a:rPr lang="en-US" dirty="0">
                <a:latin typeface="Microsoft YaHei" panose="020B0503020204020204" pitchFamily="34" charset="-122"/>
                <a:ea typeface="SimSun" panose="02010600030101010101" pitchFamily="2" charset="-122"/>
                <a:cs typeface="Microsoft YaHei" panose="020B0503020204020204" pitchFamily="34" charset="-122"/>
              </a:rPr>
              <a:t> 0.1</a:t>
            </a:r>
            <a:endParaRPr lang="en-US" dirty="0"/>
          </a:p>
        </p:txBody>
      </p:sp>
      <p:sp>
        <p:nvSpPr>
          <p:cNvPr id="13" name="Rectangle 12"/>
          <p:cNvSpPr/>
          <p:nvPr/>
        </p:nvSpPr>
        <p:spPr>
          <a:xfrm>
            <a:off x="1964445" y="4086987"/>
            <a:ext cx="7945910"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optimal number of comparisons in a successful search of these trees is:</a:t>
            </a:r>
          </a:p>
          <a:p>
            <a:pPr indent="457200"/>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indent="457200"/>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0.4 * 1 + 0.3 * 2 + 0.2 * 2 + 0.1 * 3 = 1.7.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4" name="Picture 13" descr="Emoticon making a point Stock Vector - 14709057">
            <a:extLst>
              <a:ext uri="{FF2B5EF4-FFF2-40B4-BE49-F238E27FC236}">
                <a16:creationId xmlns:a16="http://schemas.microsoft.com/office/drawing/2014/main" id="{3E360625-ABB9-4638-AAD7-80536ECF7F0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626717" y="2287064"/>
            <a:ext cx="504160" cy="325626"/>
          </a:xfrm>
          <a:prstGeom prst="rect">
            <a:avLst/>
          </a:prstGeom>
          <a:noFill/>
          <a:ln>
            <a:noFill/>
          </a:ln>
        </p:spPr>
      </p:pic>
    </p:spTree>
    <p:extLst>
      <p:ext uri="{BB962C8B-B14F-4D97-AF65-F5344CB8AC3E}">
        <p14:creationId xmlns:p14="http://schemas.microsoft.com/office/powerpoint/2010/main" val="3967835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97050" y="951398"/>
                <a:ext cx="10098641" cy="5015732"/>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Binomial(n, k)</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//Computes binomial coefficient C(n, k) using Dynamic Programming</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nonnegative integers n and k where 0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binomial coefficient C(n, k); that is, </a:t>
                </a:r>
                <a14:m>
                  <m:oMath xmlns:m="http://schemas.openxmlformats.org/officeDocument/2006/math">
                    <m:d>
                      <m:dPr>
                        <m:ctrlPr>
                          <a:rPr lang="en-US" sz="2000" i="1" smtClean="0">
                            <a:solidFill>
                              <a:srgbClr val="3333FF"/>
                            </a:solidFill>
                            <a:latin typeface="Cambria Math" panose="02040503050406030204" pitchFamily="18" charset="0"/>
                            <a:cs typeface="Times New Roman" panose="02020603050405020304" pitchFamily="18" charset="0"/>
                          </a:rPr>
                        </m:ctrlPr>
                      </m:dPr>
                      <m:e>
                        <m:f>
                          <m:fPr>
                            <m:ctrlPr>
                              <a:rPr lang="en-US" sz="2000" i="1" smtClean="0">
                                <a:solidFill>
                                  <a:srgbClr val="3333FF"/>
                                </a:solidFill>
                                <a:latin typeface="Cambria Math" panose="02040503050406030204" pitchFamily="18" charset="0"/>
                                <a:cs typeface="Times New Roman" panose="02020603050405020304" pitchFamily="18" charset="0"/>
                              </a:rPr>
                            </m:ctrlPr>
                          </m:fPr>
                          <m:num>
                            <m:r>
                              <a:rPr lang="en-US" sz="2000" b="0" i="1" smtClean="0">
                                <a:solidFill>
                                  <a:srgbClr val="3333FF"/>
                                </a:solidFill>
                                <a:latin typeface="Cambria Math" panose="02040503050406030204" pitchFamily="18" charset="0"/>
                                <a:cs typeface="Times New Roman" panose="02020603050405020304" pitchFamily="18" charset="0"/>
                              </a:rPr>
                              <m:t>𝑛</m:t>
                            </m:r>
                          </m:num>
                          <m:den>
                            <m:r>
                              <a:rPr lang="en-US" sz="2000" b="0" i="1" smtClean="0">
                                <a:solidFill>
                                  <a:srgbClr val="3333FF"/>
                                </a:solidFill>
                                <a:latin typeface="Cambria Math" panose="02040503050406030204" pitchFamily="18" charset="0"/>
                                <a:cs typeface="Times New Roman" panose="02020603050405020304" pitchFamily="18" charset="0"/>
                              </a:rPr>
                              <m:t>𝑘</m:t>
                            </m:r>
                          </m:den>
                        </m:f>
                      </m:e>
                    </m:d>
                    <m:r>
                      <a:rPr lang="en-US" sz="2000" b="0" i="1" smtClean="0">
                        <a:solidFill>
                          <a:srgbClr val="3333FF"/>
                        </a:solidFill>
                        <a:latin typeface="Cambria Math" panose="02040503050406030204" pitchFamily="18" charset="0"/>
                        <a:cs typeface="Times New Roman" panose="02020603050405020304" pitchFamily="18" charset="0"/>
                      </a:rPr>
                      <m:t>.</m:t>
                    </m:r>
                  </m:oMath>
                </a14:m>
                <a:r>
                  <a:rPr lang="en-US" sz="2000" dirty="0">
                    <a:solidFill>
                      <a:srgbClr val="3333FF"/>
                    </a:solidFill>
                    <a:latin typeface="Times New Roman" panose="02020603050405020304" pitchFamily="18" charset="0"/>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create C[0 .. n, 0 .. k];</a:t>
                </a:r>
              </a:p>
              <a:p>
                <a:r>
                  <a:rPr lang="en-US" sz="2200" b="1" dirty="0">
                    <a:latin typeface="Times New Roman" panose="02020603050405020304" pitchFamily="18" charset="0"/>
                    <a:ea typeface="Microsoft YaHei" panose="020B0503020204020204" pitchFamily="34" charset="-122"/>
                    <a:cs typeface="Times New Roman" panose="02020603050405020304" pitchFamily="18" charset="0"/>
                  </a:rPr>
                  <a:t>for</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to n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do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to min(</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a:t>
                </a:r>
                <a:r>
                  <a:rPr lang="en-US" sz="2200" b="1" dirty="0">
                    <a:latin typeface="Times New Roman" panose="02020603050405020304" pitchFamily="18" charset="0"/>
                    <a:ea typeface="Microsoft YaHei" panose="020B0503020204020204" pitchFamily="34" charset="-122"/>
                    <a:cs typeface="Times New Roman" panose="02020603050405020304" pitchFamily="18" charset="0"/>
                  </a:rPr>
                  <a:t>do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0 or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latin typeface="Times New Roman" panose="02020603050405020304" pitchFamily="18" charset="0"/>
                    <a:ea typeface="Microsoft YaHei" panose="020B0503020204020204" pitchFamily="34" charset="-122"/>
                    <a:cs typeface="Times New Roman" panose="02020603050405020304" pitchFamily="18" charset="0"/>
                  </a:rPr>
                  <a:t>else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1] +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397050" y="951398"/>
                <a:ext cx="10098641" cy="5015732"/>
              </a:xfrm>
              <a:prstGeom prst="rect">
                <a:avLst/>
              </a:prstGeom>
              <a:blipFill>
                <a:blip r:embed="rId2"/>
                <a:stretch>
                  <a:fillRect l="-905" t="-972"/>
                </a:stretch>
              </a:blipFill>
            </p:spPr>
            <p:txBody>
              <a:bodyPr/>
              <a:lstStyle/>
              <a:p>
                <a:r>
                  <a:rPr lang="en-US">
                    <a:noFill/>
                  </a:rPr>
                  <a:t> </a:t>
                </a:r>
              </a:p>
            </p:txBody>
          </p:sp>
        </mc:Fallback>
      </mc:AlternateContent>
      <p:sp>
        <p:nvSpPr>
          <p:cNvPr id="3" name="Cloud Callout 2"/>
          <p:cNvSpPr/>
          <p:nvPr/>
        </p:nvSpPr>
        <p:spPr>
          <a:xfrm>
            <a:off x="696308" y="2083243"/>
            <a:ext cx="520242" cy="293612"/>
          </a:xfrm>
          <a:prstGeom prst="cloudCallout">
            <a:avLst>
              <a:gd name="adj1" fmla="val 63347"/>
              <a:gd name="adj2" fmla="val 137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54B7345F-1755-43FC-B6F7-29B25F1D6AA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720" y="2083243"/>
            <a:ext cx="417830" cy="281940"/>
          </a:xfrm>
          <a:prstGeom prst="rect">
            <a:avLst/>
          </a:prstGeom>
          <a:noFill/>
          <a:ln>
            <a:noFill/>
          </a:ln>
        </p:spPr>
      </p:pic>
    </p:spTree>
    <p:extLst>
      <p:ext uri="{BB962C8B-B14F-4D97-AF65-F5344CB8AC3E}">
        <p14:creationId xmlns:p14="http://schemas.microsoft.com/office/powerpoint/2010/main" val="14491552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38542" y="581513"/>
                <a:ext cx="8427409" cy="6163354"/>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example(Brute force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Wingdings" panose="05000000000000000000" pitchFamily="2" charset="2"/>
                  </a:rPr>
                  <a:t>-exhaustive-search):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 could find the optimal tree by generating all 14 binary search trees with these keys.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his exhaustive-search approach is unrealistic: </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number of search trees is at least exponential in n.</a:t>
                </a:r>
              </a:p>
              <a:p>
                <a:pPr marL="342900" indent="-342900">
                  <a:buFont typeface="Arial" panose="020B0604020202020204" pitchFamily="34" charset="0"/>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he total number of binary search trees with n keys is equal to the nth Catalan number,</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a14:m>
                  <m:oMathPara xmlns:m="http://schemas.openxmlformats.org/officeDocument/2006/math">
                    <m:oMathParaPr>
                      <m:jc m:val="centerGroup"/>
                    </m:oMathParaPr>
                    <m:oMath xmlns:m="http://schemas.openxmlformats.org/officeDocument/2006/math">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𝑐</m:t>
                      </m:r>
                      <m:d>
                        <m:d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𝑛</m:t>
                          </m:r>
                        </m:e>
                      </m:d>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f>
                        <m:f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fPr>
                        <m:num>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num>
                        <m:den>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𝑛</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den>
                      </m:f>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d>
                        <m:d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f>
                            <m:fPr>
                              <m:type m:val="noBa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fPr>
                            <m:num>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2</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𝑛</m:t>
                              </m:r>
                            </m:num>
                            <m:den>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𝑛</m:t>
                              </m:r>
                            </m:den>
                          </m:f>
                        </m:e>
                      </m:d>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𝑓𝑜𝑟</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𝑛</m:t>
                      </m:r>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0,  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𝑐</m:t>
                      </m:r>
                      <m:d>
                        <m:d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0</m:t>
                          </m:r>
                        </m:e>
                      </m:d>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oMath>
                  </m:oMathPara>
                </a14:m>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f>
                      <m:f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fPr>
                      <m:num>
                        <m:d>
                          <m:dPr>
                            <m:ctrlP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e>
                        </m:d>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num>
                      <m:den>
                        <m:d>
                          <m:dPr>
                            <m:ctrlP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d>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den>
                    </m:f>
                  </m:oMath>
                </a14:m>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nary>
                      <m:naryPr>
                        <m:chr m:val="∏"/>
                        <m:ctrlPr>
                          <a:rPr lang="en-US" sz="220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2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𝑘</m:t>
                        </m:r>
                        <m:r>
                          <a:rPr lang="en-US" sz="22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=2</m:t>
                        </m:r>
                      </m:sub>
                      <m:sup>
                        <m:r>
                          <a:rPr lang="en-US" sz="22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𝑛</m:t>
                        </m:r>
                      </m:sup>
                      <m:e>
                        <m:f>
                          <m:fPr>
                            <m:ctrlPr>
                              <a:rPr lang="en-US" sz="220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ctrlPr>
                          </m:fPr>
                          <m:num>
                            <m:r>
                              <a:rPr lang="en-US" sz="22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𝑛</m:t>
                            </m:r>
                            <m:r>
                              <a:rPr lang="en-US" sz="22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𝑘</m:t>
                            </m:r>
                          </m:num>
                          <m:den>
                            <m:r>
                              <a:rPr lang="en-US" sz="22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𝑘</m:t>
                            </m:r>
                          </m:den>
                        </m:f>
                      </m:e>
                    </m:nary>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for n </a:t>
                </a:r>
                <a14:m>
                  <m:oMath xmlns:m="http://schemas.openxmlformats.org/officeDocument/2006/math">
                    <m:r>
                      <a:rPr lang="en-US" sz="22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0.</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339725"/>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which grows to infinity as fast as  </a:t>
                </a:r>
                <a14:m>
                  <m:oMath xmlns:m="http://schemas.openxmlformats.org/officeDocument/2006/math">
                    <m:f>
                      <m:fPr>
                        <m:ctrlPr>
                          <a:rPr lang="en-US" sz="240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ctrlPr>
                      </m:fPr>
                      <m:num>
                        <m:sSup>
                          <m:sSupPr>
                            <m:ctrlPr>
                              <a:rPr lang="en-US" sz="240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4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4</m:t>
                            </m:r>
                          </m:e>
                          <m:sup>
                            <m:r>
                              <a:rPr lang="en-US" sz="24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𝑛</m:t>
                            </m:r>
                          </m:sup>
                        </m:sSup>
                      </m:num>
                      <m:den>
                        <m:sSup>
                          <m:sSupPr>
                            <m:ctrlPr>
                              <a:rPr lang="en-US" sz="240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4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𝑛</m:t>
                            </m:r>
                          </m:e>
                          <m:sup>
                            <m:r>
                              <a:rPr lang="en-US" sz="24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1.5</m:t>
                            </m:r>
                          </m:sup>
                        </m:sSup>
                      </m:den>
                    </m:f>
                    <m:r>
                      <a:rPr lang="en-US" sz="2400" b="0" i="1"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first Catalan numbers for n = 0, 1, 2, 3,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9, …, 19</a:t>
                </a:r>
              </a:p>
              <a:p>
                <a:pPr marL="339725"/>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1, 1, 2, 5,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14</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42, 132, 429, 1439, 4862, …., 1767263190, …</a:t>
                </a:r>
              </a:p>
            </p:txBody>
          </p:sp>
        </mc:Choice>
        <mc:Fallback xmlns="">
          <p:sp>
            <p:nvSpPr>
              <p:cNvPr id="2" name="Rectangle 1"/>
              <p:cNvSpPr>
                <a:spLocks noRot="1" noChangeAspect="1" noMove="1" noResize="1" noEditPoints="1" noAdjustHandles="1" noChangeArrowheads="1" noChangeShapeType="1" noTextEdit="1"/>
              </p:cNvSpPr>
              <p:nvPr/>
            </p:nvSpPr>
            <p:spPr>
              <a:xfrm>
                <a:off x="1738542" y="581513"/>
                <a:ext cx="8427409" cy="6163354"/>
              </a:xfrm>
              <a:prstGeom prst="rect">
                <a:avLst/>
              </a:prstGeom>
              <a:blipFill>
                <a:blip r:embed="rId2"/>
                <a:stretch>
                  <a:fillRect l="-795" t="-593" r="-578" b="-1187"/>
                </a:stretch>
              </a:blipFill>
            </p:spPr>
            <p:txBody>
              <a:bodyPr/>
              <a:lstStyle/>
              <a:p>
                <a:r>
                  <a:rPr lang="en-US">
                    <a:noFill/>
                  </a:rPr>
                  <a:t> </a:t>
                </a:r>
              </a:p>
            </p:txBody>
          </p:sp>
        </mc:Fallback>
      </mc:AlternateContent>
      <p:pic>
        <p:nvPicPr>
          <p:cNvPr id="3" name="Picture 2" descr="Emoticon making a point Stock Vector - 14709057">
            <a:extLst>
              <a:ext uri="{FF2B5EF4-FFF2-40B4-BE49-F238E27FC236}">
                <a16:creationId xmlns:a16="http://schemas.microsoft.com/office/drawing/2014/main" id="{40FA0253-F84B-4B32-9776-4576AE2DDCE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082148" flipH="1" flipV="1">
            <a:off x="1131814" y="2246637"/>
            <a:ext cx="504160" cy="325626"/>
          </a:xfrm>
          <a:prstGeom prst="rect">
            <a:avLst/>
          </a:prstGeom>
          <a:noFill/>
          <a:ln>
            <a:noFill/>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18001F-2402-4C90-ADA7-B0B0A1E024BF}"/>
                  </a:ext>
                </a:extLst>
              </p:cNvPr>
              <p:cNvSpPr txBox="1"/>
              <p:nvPr/>
            </p:nvSpPr>
            <p:spPr>
              <a:xfrm>
                <a:off x="7964700" y="2777028"/>
                <a:ext cx="2488758" cy="675826"/>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 </m:t>
                      </m:r>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𝑛</m:t>
                              </m:r>
                            </m:e>
                          </m:d>
                          <m:r>
                            <a:rPr lang="en-US" b="0" i="1" smtClean="0">
                              <a:latin typeface="Cambria Math" panose="02040503050406030204" pitchFamily="18" charset="0"/>
                            </a:rPr>
                            <m:t>!</m:t>
                          </m:r>
                        </m:num>
                        <m:den>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𝑛</m:t>
                              </m:r>
                            </m:e>
                          </m:d>
                          <m:r>
                            <a:rPr lang="en-US"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5618001F-2402-4C90-ADA7-B0B0A1E024BF}"/>
                  </a:ext>
                </a:extLst>
              </p:cNvPr>
              <p:cNvSpPr txBox="1">
                <a:spLocks noRot="1" noChangeAspect="1" noMove="1" noResize="1" noEditPoints="1" noAdjustHandles="1" noChangeArrowheads="1" noChangeShapeType="1" noTextEdit="1"/>
              </p:cNvSpPr>
              <p:nvPr/>
            </p:nvSpPr>
            <p:spPr>
              <a:xfrm>
                <a:off x="7964700" y="2777028"/>
                <a:ext cx="2488758" cy="67582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86701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8657" y="505122"/>
            <a:ext cx="9545782" cy="584775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2200" dirty="0">
                <a:latin typeface="Times New Roman" panose="02020603050405020304" pitchFamily="18" charset="0"/>
                <a:cs typeface="Times New Roman" panose="02020603050405020304" pitchFamily="18" charset="0"/>
              </a:rPr>
              <a:t>n = 0: 	* 								1 way </a:t>
            </a:r>
          </a:p>
          <a:p>
            <a:r>
              <a:rPr lang="en-US" sz="2200" dirty="0">
                <a:latin typeface="Times New Roman" panose="02020603050405020304" pitchFamily="18" charset="0"/>
                <a:cs typeface="Times New Roman" panose="02020603050405020304" pitchFamily="18" charset="0"/>
              </a:rPr>
              <a:t>n = 1: 	() 								1 way </a:t>
            </a:r>
          </a:p>
          <a:p>
            <a:r>
              <a:rPr lang="en-US" sz="2200" dirty="0">
                <a:latin typeface="Times New Roman" panose="02020603050405020304" pitchFamily="18" charset="0"/>
                <a:cs typeface="Times New Roman" panose="02020603050405020304" pitchFamily="18" charset="0"/>
              </a:rPr>
              <a:t>n = 2: 	()(), (()) 							2 ways </a:t>
            </a:r>
          </a:p>
          <a:p>
            <a:r>
              <a:rPr lang="en-US" sz="2200" dirty="0">
                <a:latin typeface="Times New Roman" panose="02020603050405020304" pitchFamily="18" charset="0"/>
                <a:cs typeface="Times New Roman" panose="02020603050405020304" pitchFamily="18" charset="0"/>
              </a:rPr>
              <a:t>n = 3: 	()()(), ()(()), (())(), (()()), ((())) 					5 ways </a:t>
            </a:r>
          </a:p>
          <a:p>
            <a:r>
              <a:rPr lang="en-US" sz="2200" dirty="0">
                <a:latin typeface="Times New Roman" panose="02020603050405020304" pitchFamily="18" charset="0"/>
                <a:cs typeface="Times New Roman" panose="02020603050405020304" pitchFamily="18" charset="0"/>
              </a:rPr>
              <a:t>n = 4: 	()()()(), ()()(()), ()(())(), ()(()()), ()((())), 				14 ways </a:t>
            </a:r>
          </a:p>
          <a:p>
            <a:r>
              <a:rPr lang="en-US" sz="2200" dirty="0">
                <a:latin typeface="Times New Roman" panose="02020603050405020304" pitchFamily="18" charset="0"/>
                <a:cs typeface="Times New Roman" panose="02020603050405020304" pitchFamily="18" charset="0"/>
              </a:rPr>
              <a:t>	(())()(), (())(()), (()())(), ((()))(), (()()()), </a:t>
            </a:r>
          </a:p>
          <a:p>
            <a:r>
              <a:rPr lang="en-US" sz="2200" dirty="0">
                <a:latin typeface="Times New Roman" panose="02020603050405020304" pitchFamily="18" charset="0"/>
                <a:cs typeface="Times New Roman" panose="02020603050405020304" pitchFamily="18" charset="0"/>
              </a:rPr>
              <a:t>	(()(())), ((())()), ((()())), (((()))) </a:t>
            </a:r>
          </a:p>
          <a:p>
            <a:r>
              <a:rPr lang="en-US" sz="2200" dirty="0">
                <a:latin typeface="Times New Roman" panose="02020603050405020304" pitchFamily="18" charset="0"/>
                <a:cs typeface="Times New Roman" panose="02020603050405020304" pitchFamily="18" charset="0"/>
              </a:rPr>
              <a:t>n = 5: 	()()()()(), ()()()(()), ()()(())(), ()()(()()), ()()((())), 			42 ways </a:t>
            </a:r>
          </a:p>
          <a:p>
            <a:r>
              <a:rPr lang="en-US" sz="2200" dirty="0">
                <a:latin typeface="Times New Roman" panose="02020603050405020304" pitchFamily="18" charset="0"/>
                <a:cs typeface="Times New Roman" panose="02020603050405020304" pitchFamily="18" charset="0"/>
              </a:rPr>
              <a:t>	()(())()(), ()(())(()), ()(()())(), ()((()))(), ()(()()()), </a:t>
            </a:r>
          </a:p>
          <a:p>
            <a:r>
              <a:rPr lang="en-US" sz="2200" dirty="0">
                <a:latin typeface="Times New Roman" panose="02020603050405020304" pitchFamily="18" charset="0"/>
                <a:cs typeface="Times New Roman" panose="02020603050405020304" pitchFamily="18" charset="0"/>
              </a:rPr>
              <a:t>	()(()(())), ()((())()), ()((()())), ()(((()))), (())()()(), </a:t>
            </a:r>
          </a:p>
          <a:p>
            <a:r>
              <a:rPr lang="en-US" sz="2200" dirty="0">
                <a:latin typeface="Times New Roman" panose="02020603050405020304" pitchFamily="18" charset="0"/>
                <a:cs typeface="Times New Roman" panose="02020603050405020304" pitchFamily="18" charset="0"/>
              </a:rPr>
              <a:t>	(())()(()), (())(())(), (())(()()), (())((())), (()())()(), </a:t>
            </a:r>
          </a:p>
          <a:p>
            <a:r>
              <a:rPr lang="en-US" sz="2200" dirty="0">
                <a:latin typeface="Times New Roman" panose="02020603050405020304" pitchFamily="18" charset="0"/>
                <a:cs typeface="Times New Roman" panose="02020603050405020304" pitchFamily="18" charset="0"/>
              </a:rPr>
              <a:t>	(()())(()), ((()))()(), ((()))(()), (()()())(), (()(()))(), </a:t>
            </a:r>
          </a:p>
          <a:p>
            <a:r>
              <a:rPr lang="en-US" sz="2200" dirty="0">
                <a:latin typeface="Times New Roman" panose="02020603050405020304" pitchFamily="18" charset="0"/>
                <a:cs typeface="Times New Roman" panose="02020603050405020304" pitchFamily="18" charset="0"/>
              </a:rPr>
              <a:t>	((())())(), ((()()))(), (((())))(), (()()()()), (()()(())), </a:t>
            </a:r>
          </a:p>
          <a:p>
            <a:r>
              <a:rPr lang="en-US" sz="2200" dirty="0">
                <a:latin typeface="Times New Roman" panose="02020603050405020304" pitchFamily="18" charset="0"/>
                <a:cs typeface="Times New Roman" panose="02020603050405020304" pitchFamily="18" charset="0"/>
              </a:rPr>
              <a:t>	(()(())()), (()(()())), (()((()))), ((())()()), ((())(())), </a:t>
            </a:r>
          </a:p>
          <a:p>
            <a:r>
              <a:rPr lang="en-US" sz="2200" dirty="0">
                <a:latin typeface="Times New Roman" panose="02020603050405020304" pitchFamily="18" charset="0"/>
                <a:cs typeface="Times New Roman" panose="02020603050405020304" pitchFamily="18" charset="0"/>
              </a:rPr>
              <a:t>	((()())()), (((()))()), ((()()())), ((()(()))), (((())())), </a:t>
            </a:r>
          </a:p>
          <a:p>
            <a:r>
              <a:rPr lang="en-US" sz="2200" dirty="0">
                <a:latin typeface="Times New Roman" panose="02020603050405020304" pitchFamily="18" charset="0"/>
                <a:cs typeface="Times New Roman" panose="02020603050405020304" pitchFamily="18" charset="0"/>
              </a:rPr>
              <a:t>	(((()()))), ((((())))) </a:t>
            </a:r>
          </a:p>
          <a:p>
            <a:r>
              <a:rPr lang="en-US" sz="2200" dirty="0">
                <a:latin typeface="Times New Roman" panose="02020603050405020304" pitchFamily="18" charset="0"/>
                <a:cs typeface="Times New Roman" panose="02020603050405020304" pitchFamily="18" charset="0"/>
              </a:rPr>
              <a:t>Table 1: Balanced Parentheses</a:t>
            </a:r>
          </a:p>
        </p:txBody>
      </p:sp>
    </p:spTree>
    <p:extLst>
      <p:ext uri="{BB962C8B-B14F-4D97-AF65-F5344CB8AC3E}">
        <p14:creationId xmlns:p14="http://schemas.microsoft.com/office/powerpoint/2010/main" val="40495808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5037" y="105013"/>
            <a:ext cx="9331671" cy="6432530"/>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Binary Trees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rooted binary tree is a binary tree with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special node (the root) and two branches for each internal node and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zero branch for the leaf nodes.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Internal nodes are the ones that connect to two nodes below.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Catalan numbers can </a:t>
            </a:r>
            <a:r>
              <a:rPr lang="en-US" sz="2000" dirty="0">
                <a:solidFill>
                  <a:srgbClr val="0000FF"/>
                </a:solidFill>
                <a:latin typeface="Times New Roman" panose="02020603050405020304" pitchFamily="18" charset="0"/>
                <a:cs typeface="Times New Roman" panose="02020603050405020304" pitchFamily="18" charset="0"/>
              </a:rPr>
              <a:t>count the number of rooted binary trees with n internal nodes.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Illustrated in Figure 6.5.2 are the trees corresponding to 0 ≤ n ≤ 3.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1, 1, 2, and 5 of them with the internal nodes n = 0, 1, 2, and 3 respectively.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Try to draw the 14 trees with n = 4 internal nodes. </a:t>
            </a:r>
          </a:p>
          <a:p>
            <a:endParaRPr lang="en-US" sz="2000" dirty="0">
              <a:latin typeface="Times New Roman" panose="02020603050405020304" pitchFamily="18" charset="0"/>
              <a:cs typeface="Times New Roman" panose="02020603050405020304" pitchFamily="18" charset="0"/>
            </a:endParaRPr>
          </a:p>
          <a:p>
            <a:r>
              <a:rPr lang="en-US" dirty="0"/>
              <a:t>                   0 internal node                       1 internal node                                                    2 internal 									           nodes</a:t>
            </a:r>
          </a:p>
          <a:p>
            <a:endParaRPr lang="en-US" dirty="0"/>
          </a:p>
          <a:p>
            <a:endParaRPr lang="en-US" dirty="0"/>
          </a:p>
          <a:p>
            <a:endParaRPr lang="en-US" dirty="0"/>
          </a:p>
          <a:p>
            <a:endParaRPr lang="en-US" dirty="0"/>
          </a:p>
          <a:p>
            <a:endParaRPr lang="en-US" dirty="0"/>
          </a:p>
          <a:p>
            <a:r>
              <a:rPr lang="en-US" dirty="0"/>
              <a:t>				n = 3 internal nodes</a:t>
            </a:r>
          </a:p>
          <a:p>
            <a:r>
              <a:rPr lang="en-US" sz="2000" dirty="0">
                <a:latin typeface="Times New Roman" panose="02020603050405020304" pitchFamily="18" charset="0"/>
                <a:cs typeface="Times New Roman" panose="02020603050405020304" pitchFamily="18" charset="0"/>
              </a:rPr>
              <a:t>			     Figure 6.5.2.  Binary Trees</a:t>
            </a:r>
          </a:p>
        </p:txBody>
      </p:sp>
      <p:sp>
        <p:nvSpPr>
          <p:cNvPr id="3" name="Oval 2"/>
          <p:cNvSpPr/>
          <p:nvPr/>
        </p:nvSpPr>
        <p:spPr>
          <a:xfrm>
            <a:off x="2834640" y="38404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696968" y="385572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913376" y="415442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71416" y="416052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4" idx="1"/>
            <a:endCxn id="6" idx="0"/>
          </p:cNvCxnSpPr>
          <p:nvPr/>
        </p:nvCxnSpPr>
        <p:spPr>
          <a:xfrm flipH="1">
            <a:off x="4494276" y="3862415"/>
            <a:ext cx="209387" cy="29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 idx="6"/>
          </p:cNvCxnSpPr>
          <p:nvPr/>
        </p:nvCxnSpPr>
        <p:spPr>
          <a:xfrm>
            <a:off x="4742687" y="3878580"/>
            <a:ext cx="184405" cy="27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996684" y="3905086"/>
            <a:ext cx="209387" cy="29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22236" y="3901439"/>
            <a:ext cx="184405" cy="275844"/>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202424" y="3901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400544" y="417271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67728" y="417880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36080" y="448665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162800" y="449275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H="1">
            <a:off x="6756815" y="4203191"/>
            <a:ext cx="209387" cy="29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998967" y="4218431"/>
            <a:ext cx="184405" cy="27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934447" y="4160519"/>
            <a:ext cx="184405" cy="27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737092" y="3880103"/>
            <a:ext cx="184405" cy="27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8502396" y="3847174"/>
            <a:ext cx="209387" cy="298105"/>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8692896" y="383743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884920" y="412089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461248" y="413613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107424" y="44348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H="1">
            <a:off x="8691372" y="4155022"/>
            <a:ext cx="209387" cy="298105"/>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647176" y="444093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703576" y="480699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493265" y="512825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980943" y="507492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52216" y="537362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761489" y="540867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018282" y="57037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552444" y="570982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2749295" y="4834425"/>
            <a:ext cx="854040" cy="910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526493" y="4833199"/>
            <a:ext cx="209387" cy="29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775665" y="5107518"/>
            <a:ext cx="209387" cy="29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065688" y="5396483"/>
            <a:ext cx="209387" cy="298105"/>
          </a:xfrm>
          <a:prstGeom prst="line">
            <a:avLst/>
          </a:prstGeom>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286249" y="568529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536947" y="53888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770581" y="506179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312920" y="507187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090416" y="53888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03904" y="572414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541520" y="47792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H="1">
            <a:off x="3867911" y="4800599"/>
            <a:ext cx="676657" cy="903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600955" y="4818886"/>
            <a:ext cx="184405" cy="27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358639" y="5126435"/>
            <a:ext cx="184405" cy="27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128514" y="5418744"/>
            <a:ext cx="184405" cy="275844"/>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6181943" y="485271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858855" y="513342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602568" y="515568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546136" y="542878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156634" y="54516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345936" y="545163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987539" y="545163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6216833" y="4885045"/>
            <a:ext cx="816425" cy="612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573786" y="4847078"/>
            <a:ext cx="635807" cy="576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6" idx="5"/>
            <a:endCxn id="59" idx="6"/>
          </p:cNvCxnSpPr>
          <p:nvPr/>
        </p:nvCxnSpPr>
        <p:spPr>
          <a:xfrm>
            <a:off x="5897879" y="5172450"/>
            <a:ext cx="304474" cy="302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60" idx="7"/>
          </p:cNvCxnSpPr>
          <p:nvPr/>
        </p:nvCxnSpPr>
        <p:spPr>
          <a:xfrm flipH="1">
            <a:off x="6384960" y="5173975"/>
            <a:ext cx="254183" cy="284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78" idx="7"/>
          </p:cNvCxnSpPr>
          <p:nvPr/>
        </p:nvCxnSpPr>
        <p:spPr>
          <a:xfrm flipH="1">
            <a:off x="7388539" y="4875572"/>
            <a:ext cx="243954" cy="252386"/>
          </a:xfrm>
          <a:prstGeom prst="line">
            <a:avLst/>
          </a:prstGeom>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7632492" y="48457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681559" y="540331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937292" y="51505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355449" y="570373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968070" y="573754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216483" y="54257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349515" y="512126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921497" y="543841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74" idx="0"/>
            <a:endCxn id="75" idx="3"/>
          </p:cNvCxnSpPr>
          <p:nvPr/>
        </p:nvCxnSpPr>
        <p:spPr>
          <a:xfrm flipH="1">
            <a:off x="7362144" y="5150521"/>
            <a:ext cx="598008" cy="592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2" idx="0"/>
            <a:endCxn id="77" idx="6"/>
          </p:cNvCxnSpPr>
          <p:nvPr/>
        </p:nvCxnSpPr>
        <p:spPr>
          <a:xfrm>
            <a:off x="7655352" y="4845721"/>
            <a:ext cx="606850" cy="602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76" idx="7"/>
          </p:cNvCxnSpPr>
          <p:nvPr/>
        </p:nvCxnSpPr>
        <p:spPr>
          <a:xfrm>
            <a:off x="7691997" y="5396483"/>
            <a:ext cx="315097" cy="347761"/>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473484" y="482988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9242594" y="577809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9817907" y="574700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9204498" y="515568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9836194" y="512553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9492070" y="546127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a:stCxn id="89" idx="7"/>
            <a:endCxn id="79" idx="6"/>
          </p:cNvCxnSpPr>
          <p:nvPr/>
        </p:nvCxnSpPr>
        <p:spPr>
          <a:xfrm flipH="1">
            <a:off x="8967216" y="4836576"/>
            <a:ext cx="545292" cy="62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9484151" y="4852713"/>
            <a:ext cx="348995" cy="309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9281618" y="5458828"/>
            <a:ext cx="249476" cy="316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9204498" y="5187692"/>
            <a:ext cx="636269" cy="5684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642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77684" y="1406835"/>
                <a:ext cx="9029898" cy="4236288"/>
              </a:xfrm>
              <a:prstGeom prst="rect">
                <a:avLst/>
              </a:prstGeom>
            </p:spPr>
            <p:txBody>
              <a:bodyPr wrap="square">
                <a:spAutoFit/>
              </a:bodyPr>
              <a:lstStyle/>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Consider</a:t>
                </a:r>
              </a:p>
              <a:p>
                <a:pPr marL="457200" indent="-457200">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be distinct keys ordered from the smallest to the largest.  </a:t>
                </a:r>
              </a:p>
              <a:p>
                <a:pPr marL="457200" indent="-457200">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p</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p</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 . .,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p</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be the probabilities of searching  from them. </a:t>
                </a:r>
              </a:p>
              <a:p>
                <a:pPr marL="457200" indent="-4572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to be the smallest average number of comparisons made in a successful search in a binary search tree </a:t>
                </a:r>
                <a14:m>
                  <m:oMath xmlns:m="http://schemas.openxmlformats.org/officeDocument/2006/math">
                    <m:sSubSup>
                      <m:sSubSup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sSub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made up of keys a</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p>
              <a:p>
                <a:pPr marL="457200" indent="-457200">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Following the dynamic programming approach, find values of C[</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for all smaller instances of the problem, although we are interested just in  C[1, n]. </a:t>
                </a:r>
              </a:p>
              <a:p>
                <a:pPr marL="457200" indent="-457200">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To derive a recurrence underlying a dynamic programming algorithm, consider all possible ways to choose a root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among the keys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457200" indent="-457200">
                  <a:buFont typeface="Arial" panose="020B0604020202020204" pitchFamily="34" charset="0"/>
                  <a:buChar char="•"/>
                </a:pP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477684" y="1406835"/>
                <a:ext cx="9029898" cy="4236288"/>
              </a:xfrm>
              <a:prstGeom prst="rect">
                <a:avLst/>
              </a:prstGeom>
              <a:blipFill>
                <a:blip r:embed="rId2"/>
                <a:stretch>
                  <a:fillRect l="-877" t="-1007" r="-2497"/>
                </a:stretch>
              </a:blipFill>
            </p:spPr>
            <p:txBody>
              <a:bodyPr/>
              <a:lstStyle/>
              <a:p>
                <a:r>
                  <a:rPr lang="en-US">
                    <a:noFill/>
                  </a:rPr>
                  <a:t> </a:t>
                </a:r>
              </a:p>
            </p:txBody>
          </p:sp>
        </mc:Fallback>
      </mc:AlternateContent>
    </p:spTree>
    <p:extLst>
      <p:ext uri="{BB962C8B-B14F-4D97-AF65-F5344CB8AC3E}">
        <p14:creationId xmlns:p14="http://schemas.microsoft.com/office/powerpoint/2010/main" val="2736393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10422" y="114104"/>
                <a:ext cx="9797144" cy="1891159"/>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a binary search tree in Figure 6.5.3, taking advantage of the principle of optimality,</a:t>
                </a:r>
              </a:p>
              <a:p>
                <a:pPr marL="800100" lvl="1"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root contains key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800100" lvl="1" indent="-342900">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left subtree </a:t>
                </a:r>
                <a14:m>
                  <m:oMath xmlns:m="http://schemas.openxmlformats.org/officeDocument/2006/math">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contains keys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k-1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optimally arranged, and </a:t>
                </a:r>
              </a:p>
              <a:p>
                <a:pPr marL="800100" lvl="1" indent="-342900">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right  </a:t>
                </a:r>
                <a14:m>
                  <m:oMath xmlns:m="http://schemas.openxmlformats.org/officeDocument/2006/math">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contains keys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k+2</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also optimally arranged. </a:t>
                </a:r>
              </a:p>
            </p:txBody>
          </p:sp>
        </mc:Choice>
        <mc:Fallback xmlns="">
          <p:sp>
            <p:nvSpPr>
              <p:cNvPr id="2" name="Rectangle 1"/>
              <p:cNvSpPr>
                <a:spLocks noRot="1" noChangeAspect="1" noMove="1" noResize="1" noEditPoints="1" noAdjustHandles="1" noChangeArrowheads="1" noChangeShapeType="1" noTextEdit="1"/>
              </p:cNvSpPr>
              <p:nvPr/>
            </p:nvSpPr>
            <p:spPr>
              <a:xfrm>
                <a:off x="1310422" y="114104"/>
                <a:ext cx="9797144" cy="1891159"/>
              </a:xfrm>
              <a:prstGeom prst="rect">
                <a:avLst/>
              </a:prstGeom>
              <a:blipFill>
                <a:blip r:embed="rId2"/>
                <a:stretch>
                  <a:fillRect l="-809" t="-2258" b="-4516"/>
                </a:stretch>
              </a:blipFill>
            </p:spPr>
            <p:txBody>
              <a:bodyPr/>
              <a:lstStyle/>
              <a:p>
                <a:r>
                  <a:rPr lang="en-US">
                    <a:noFill/>
                  </a:rPr>
                  <a:t> </a:t>
                </a:r>
              </a:p>
            </p:txBody>
          </p:sp>
        </mc:Fallback>
      </mc:AlternateContent>
      <p:sp>
        <p:nvSpPr>
          <p:cNvPr id="3" name="Oval 2"/>
          <p:cNvSpPr>
            <a:spLocks noChangeArrowheads="1"/>
          </p:cNvSpPr>
          <p:nvPr/>
        </p:nvSpPr>
        <p:spPr bwMode="auto">
          <a:xfrm>
            <a:off x="5381657" y="2799362"/>
            <a:ext cx="755779" cy="681134"/>
          </a:xfrm>
          <a:prstGeom prst="ellipse">
            <a:avLst/>
          </a:prstGeom>
          <a:solidFill>
            <a:srgbClr val="FFFFFF"/>
          </a:solidFill>
          <a:ln w="28575">
            <a:solidFill>
              <a:srgbClr val="00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2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a:t>
            </a:r>
            <a:r>
              <a:rPr lang="en-US" sz="2200" baseline="-25000" dirty="0" err="1">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rPr>
              <a:t>k</a:t>
            </a:r>
            <a:endParaRPr lang="en-US" sz="2200"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4" name="AutoShape 52"/>
          <p:cNvSpPr>
            <a:spLocks noChangeArrowheads="1"/>
          </p:cNvSpPr>
          <p:nvPr/>
        </p:nvSpPr>
        <p:spPr bwMode="auto">
          <a:xfrm>
            <a:off x="2099148" y="3924797"/>
            <a:ext cx="3474719" cy="2357926"/>
          </a:xfrm>
          <a:prstGeom prst="triangle">
            <a:avLst>
              <a:gd name="adj" fmla="val 50000"/>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Optimal BST for</a:t>
            </a:r>
          </a:p>
          <a:p>
            <a:pPr marL="0" marR="0" algn="ctr">
              <a:spcBef>
                <a:spcPts val="0"/>
              </a:spcBef>
              <a:spcAft>
                <a:spcPts val="0"/>
              </a:spcAft>
            </a:pP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en-US"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a:t>
            </a:r>
            <a:r>
              <a:rPr lang="en-US"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i+1</a:t>
            </a: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 a</a:t>
            </a:r>
            <a:r>
              <a:rPr lang="en-US"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k-1 </a:t>
            </a: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p:txBody>
      </p:sp>
      <p:sp>
        <p:nvSpPr>
          <p:cNvPr id="5" name="AutoShape 53"/>
          <p:cNvSpPr>
            <a:spLocks noChangeArrowheads="1"/>
          </p:cNvSpPr>
          <p:nvPr/>
        </p:nvSpPr>
        <p:spPr bwMode="auto">
          <a:xfrm>
            <a:off x="5875245" y="3838738"/>
            <a:ext cx="3658535" cy="2426570"/>
          </a:xfrm>
          <a:prstGeom prst="triangle">
            <a:avLst>
              <a:gd name="adj" fmla="val 50000"/>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R="0">
              <a:spcBef>
                <a:spcPts val="0"/>
              </a:spcBef>
              <a:spcAft>
                <a:spcPts val="0"/>
              </a:spcAft>
            </a:pP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Optimal BST for a</a:t>
            </a:r>
            <a:r>
              <a:rPr lang="en-US"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a:t>
            </a:r>
            <a:r>
              <a:rPr lang="en-US"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k+2</a:t>
            </a: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 </a:t>
            </a:r>
            <a:r>
              <a:rPr lang="en-US"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en-US"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endPar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6" name="AutoShape 55"/>
          <p:cNvCxnSpPr>
            <a:cxnSpLocks noChangeShapeType="1"/>
            <a:stCxn id="3" idx="4"/>
          </p:cNvCxnSpPr>
          <p:nvPr/>
        </p:nvCxnSpPr>
        <p:spPr bwMode="auto">
          <a:xfrm flipH="1">
            <a:off x="3837443" y="3480496"/>
            <a:ext cx="1922104" cy="45746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8" name="AutoShape 55"/>
          <p:cNvCxnSpPr>
            <a:cxnSpLocks noChangeShapeType="1"/>
            <a:stCxn id="5" idx="0"/>
            <a:endCxn id="3" idx="4"/>
          </p:cNvCxnSpPr>
          <p:nvPr/>
        </p:nvCxnSpPr>
        <p:spPr bwMode="auto">
          <a:xfrm flipH="1" flipV="1">
            <a:off x="5759547" y="3480496"/>
            <a:ext cx="1944966" cy="358242"/>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0" name="Rectangle 9"/>
              <p:cNvSpPr/>
              <p:nvPr/>
            </p:nvSpPr>
            <p:spPr>
              <a:xfrm>
                <a:off x="8917957" y="4542087"/>
                <a:ext cx="2733872" cy="1808380"/>
              </a:xfrm>
              <a:prstGeom prst="rect">
                <a:avLst/>
              </a:prstGeom>
            </p:spPr>
            <p:txBody>
              <a:bodyPr wrap="square">
                <a:spAutoFit/>
              </a:bodyPr>
              <a:lstStyle/>
              <a:p>
                <a:pPr algn="ct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6.5.3.  Binary search tree (BST) with root  </a:t>
                </a:r>
                <a:r>
                  <a:rPr lang="en-US" sz="2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en-US" sz="20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two optimal binary search subtrees </a:t>
                </a:r>
                <a14:m>
                  <m:oMath xmlns:m="http://schemas.openxmlformats.org/officeDocument/2006/math">
                    <m:sSubSup>
                      <m:sSubSupPr>
                        <m:ctrlP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oMath>
                </a14:m>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and  </a:t>
                </a:r>
                <a14:m>
                  <m:oMath xmlns:m="http://schemas.openxmlformats.org/officeDocument/2006/math">
                    <m:sSubSup>
                      <m:sSubSupPr>
                        <m:ctrlP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4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sSubSup>
                  </m:oMath>
                </a14:m>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p:txBody>
          </p:sp>
        </mc:Choice>
        <mc:Fallback xmlns="">
          <p:sp>
            <p:nvSpPr>
              <p:cNvPr id="10" name="Rectangle 9"/>
              <p:cNvSpPr>
                <a:spLocks noRot="1" noChangeAspect="1" noMove="1" noResize="1" noEditPoints="1" noAdjustHandles="1" noChangeArrowheads="1" noChangeShapeType="1" noTextEdit="1"/>
              </p:cNvSpPr>
              <p:nvPr/>
            </p:nvSpPr>
            <p:spPr>
              <a:xfrm>
                <a:off x="8917957" y="4542087"/>
                <a:ext cx="2733872" cy="1808380"/>
              </a:xfrm>
              <a:prstGeom prst="rect">
                <a:avLst/>
              </a:prstGeom>
              <a:blipFill>
                <a:blip r:embed="rId3"/>
                <a:stretch>
                  <a:fillRect l="-1786" t="-1684" r="-3795" b="-2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411902" y="4641100"/>
                <a:ext cx="724493"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p>
                      </m:sSubSup>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411902" y="4641100"/>
                <a:ext cx="724493" cy="391582"/>
              </a:xfrm>
              <a:prstGeom prst="rect">
                <a:avLst/>
              </a:prstGeom>
              <a:blipFill>
                <a:blip r:embed="rId4"/>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495322" y="4490191"/>
                <a:ext cx="680571" cy="433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sSubSup>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495322" y="4490191"/>
                <a:ext cx="680571" cy="433773"/>
              </a:xfrm>
              <a:prstGeom prst="rect">
                <a:avLst/>
              </a:prstGeom>
              <a:blipFill>
                <a:blip r:embed="rId5"/>
                <a:stretch>
                  <a:fillRect b="-281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DA7F7AC-89F1-4407-B10B-137CF9FA136E}"/>
              </a:ext>
            </a:extLst>
          </p:cNvPr>
          <p:cNvCxnSpPr>
            <a:endCxn id="3" idx="0"/>
          </p:cNvCxnSpPr>
          <p:nvPr/>
        </p:nvCxnSpPr>
        <p:spPr>
          <a:xfrm>
            <a:off x="5759546" y="2350174"/>
            <a:ext cx="1" cy="449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95CC6-7CC4-4DF9-8392-832B58408FDA}"/>
              </a:ext>
            </a:extLst>
          </p:cNvPr>
          <p:cNvSpPr txBox="1"/>
          <p:nvPr/>
        </p:nvSpPr>
        <p:spPr>
          <a:xfrm>
            <a:off x="5863741" y="1977903"/>
            <a:ext cx="263495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 each key, there is one additional comparison at the root</a:t>
            </a:r>
          </a:p>
        </p:txBody>
      </p:sp>
      <p:sp>
        <p:nvSpPr>
          <p:cNvPr id="16" name="TextBox 15">
            <a:extLst>
              <a:ext uri="{FF2B5EF4-FFF2-40B4-BE49-F238E27FC236}">
                <a16:creationId xmlns:a16="http://schemas.microsoft.com/office/drawing/2014/main" id="{CD6129CD-F0A2-4FAC-AA9C-593ED0854726}"/>
              </a:ext>
            </a:extLst>
          </p:cNvPr>
          <p:cNvSpPr txBox="1"/>
          <p:nvPr/>
        </p:nvSpPr>
        <p:spPr>
          <a:xfrm>
            <a:off x="1013540" y="3783747"/>
            <a:ext cx="199129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Average search time in this subtree is C[1, k-1]</a:t>
            </a:r>
          </a:p>
        </p:txBody>
      </p:sp>
      <p:sp>
        <p:nvSpPr>
          <p:cNvPr id="17" name="TextBox 16">
            <a:extLst>
              <a:ext uri="{FF2B5EF4-FFF2-40B4-BE49-F238E27FC236}">
                <a16:creationId xmlns:a16="http://schemas.microsoft.com/office/drawing/2014/main" id="{0C4A0AFF-F48F-4CD6-A1E3-AD3BBF3BC595}"/>
              </a:ext>
            </a:extLst>
          </p:cNvPr>
          <p:cNvSpPr txBox="1"/>
          <p:nvPr/>
        </p:nvSpPr>
        <p:spPr>
          <a:xfrm>
            <a:off x="7835607" y="2864501"/>
            <a:ext cx="199129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Average search time in this subtree is C[k+1, j]</a:t>
            </a:r>
          </a:p>
        </p:txBody>
      </p:sp>
      <p:cxnSp>
        <p:nvCxnSpPr>
          <p:cNvPr id="18" name="Straight Arrow Connector 17">
            <a:extLst>
              <a:ext uri="{FF2B5EF4-FFF2-40B4-BE49-F238E27FC236}">
                <a16:creationId xmlns:a16="http://schemas.microsoft.com/office/drawing/2014/main" id="{A0556618-0B23-4821-89B6-FE9A2CBB812F}"/>
              </a:ext>
            </a:extLst>
          </p:cNvPr>
          <p:cNvCxnSpPr>
            <a:cxnSpLocks/>
            <a:endCxn id="4" idx="1"/>
          </p:cNvCxnSpPr>
          <p:nvPr/>
        </p:nvCxnSpPr>
        <p:spPr>
          <a:xfrm>
            <a:off x="2585272" y="4376167"/>
            <a:ext cx="382556" cy="727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8AF096A-C3EE-4D1C-86CB-3935464C37D1}"/>
              </a:ext>
            </a:extLst>
          </p:cNvPr>
          <p:cNvCxnSpPr>
            <a:cxnSpLocks/>
            <a:endCxn id="5" idx="5"/>
          </p:cNvCxnSpPr>
          <p:nvPr/>
        </p:nvCxnSpPr>
        <p:spPr>
          <a:xfrm flipH="1">
            <a:off x="8619146" y="3805575"/>
            <a:ext cx="33202" cy="1246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9490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97630" y="1454542"/>
                <a:ext cx="8966288" cy="3294363"/>
              </a:xfrm>
              <a:prstGeom prst="rect">
                <a:avLst/>
              </a:prstGeom>
            </p:spPr>
            <p:txBody>
              <a:bodyPr wrap="square">
                <a:spAutoFit/>
              </a:bodyPr>
              <a:lstStyle/>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Consider</a:t>
                </a:r>
              </a:p>
              <a:p>
                <a:pPr marL="457200" indent="-457200">
                  <a:buFont typeface="Arial" panose="020B0604020202020204" pitchFamily="34" charset="0"/>
                  <a:buChar char="•"/>
                </a:pP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indent="-4572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14:m>
                  <m:oMath xmlns:m="http://schemas.openxmlformats.org/officeDocument/2006/math">
                    <m:sSub>
                      <m:sSub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sub>
                    </m:sSub>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the number of comparisons needed to find a</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 a given tree, the average search time for the tree is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e>
                        <m:sSub>
                          <m:sSub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sub>
                        </m:sSub>
                        <m:sSub>
                          <m:sSub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𝑝</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sub>
                        </m:sSub>
                      </m:e>
                    </m:nary>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How to minimize this value.</a:t>
                </a:r>
              </a:p>
              <a:p>
                <a:pPr marL="457200" indent="-457200">
                  <a:spcBef>
                    <a:spcPts val="600"/>
                  </a:spcBef>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 is impossible to find an optimal binary search by considering all binary search trees of depth n-1, because </a:t>
                </a:r>
              </a:p>
              <a:p>
                <a:pPr marL="914400" lvl="1" indent="-457200">
                  <a:spcBef>
                    <a:spcPts val="600"/>
                  </a:spcBef>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number of different binary search trees with depth n-1 is </a:t>
                </a:r>
                <a14:m>
                  <m:oMath xmlns:m="http://schemas.openxmlformats.org/officeDocument/2006/math">
                    <m:sSup>
                      <m:sSup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p>
                    </m:s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an exponential number of trees.</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497630" y="1454542"/>
                <a:ext cx="8966288" cy="3294363"/>
              </a:xfrm>
              <a:prstGeom prst="rect">
                <a:avLst/>
              </a:prstGeom>
              <a:blipFill>
                <a:blip r:embed="rId2"/>
                <a:stretch>
                  <a:fillRect l="-884" t="-1296" r="-204"/>
                </a:stretch>
              </a:blipFill>
            </p:spPr>
            <p:txBody>
              <a:bodyPr/>
              <a:lstStyle/>
              <a:p>
                <a:r>
                  <a:rPr lang="en-US">
                    <a:noFill/>
                  </a:rPr>
                  <a:t> </a:t>
                </a:r>
              </a:p>
            </p:txBody>
          </p:sp>
        </mc:Fallback>
      </mc:AlternateContent>
    </p:spTree>
    <p:extLst>
      <p:ext uri="{BB962C8B-B14F-4D97-AF65-F5344CB8AC3E}">
        <p14:creationId xmlns:p14="http://schemas.microsoft.com/office/powerpoint/2010/main" val="8044177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40793" y="922941"/>
                <a:ext cx="8656944" cy="5619102"/>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457200" indent="-457200">
                  <a:spcAft>
                    <a:spcPts val="600"/>
                  </a:spcAft>
                  <a:buFont typeface="Arial" panose="020B0604020202020204" pitchFamily="34" charset="0"/>
                  <a:buChar char="•"/>
                </a:pPr>
                <a14:m>
                  <m:oMath xmlns:m="http://schemas.openxmlformats.org/officeDocument/2006/math">
                    <m:sSubSup>
                      <m:sSubSupPr>
                        <m:ctrlPr>
                          <a:rPr lang="en-US" sz="220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be a binary search tree which makes up of keys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where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are some integer indices,  1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  </a:t>
                </a:r>
              </a:p>
              <a:p>
                <a:pPr marL="457200" indent="-457200">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Suppose that keys a</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through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are arranged in a tree that minimizes </a:t>
                </a:r>
                <a14:m>
                  <m:oMath xmlns:m="http://schemas.openxmlformats.org/officeDocument/2006/math">
                    <m:nary>
                      <m:naryPr>
                        <m:chr m:val="∑"/>
                        <m:limLoc m:val="subSup"/>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5"/>
                          </m:rP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sub>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𝑗</m:t>
                        </m:r>
                      </m:sup>
                      <m:e>
                        <m:sSub>
                          <m:sSub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sSub>
                          <m:sSub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𝑝</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e>
                    </m:nary>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where </a:t>
                </a:r>
                <a14:m>
                  <m:oMath xmlns:m="http://schemas.openxmlformats.org/officeDocument/2006/math">
                    <m:sSub>
                      <m:sSub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the number of comparisons needed to locate a</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 the tree. </a:t>
                </a: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457200" indent="-457200">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be the smallest average number of comparisons made in a successful search in a binary search tree </a:t>
                </a:r>
                <a14:m>
                  <m:oMath xmlns:m="http://schemas.openxmlformats.org/officeDocument/2006/math">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914400" lvl="1" indent="-457200">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is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 value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has the minimum value of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5"/>
                          </m:r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sub>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𝑗</m:t>
                        </m:r>
                      </m:sup>
                      <m:e>
                        <m:sSub>
                          <m:sSub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sSub>
                          <m:sSub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𝑝</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e>
                    </m:nary>
                    <m:r>
                      <a:rPr lang="en-US" sz="2200" b="0" i="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oMath>
                </a14:m>
                <a:endParaRPr lang="en-US" sz="2200" b="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914400" lvl="1" indent="-457200">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Call such a tree an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optimal</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tree for those keys, and denote the optimal value by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p>
              <a:p>
                <a:pPr marL="457200" indent="-457200">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Because it takes one comparison to locate a key in a tree containing one key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40793" y="922941"/>
                <a:ext cx="8656944" cy="5619102"/>
              </a:xfrm>
              <a:prstGeom prst="rect">
                <a:avLst/>
              </a:prstGeom>
              <a:blipFill>
                <a:blip r:embed="rId2"/>
                <a:stretch>
                  <a:fillRect l="-915" t="-651" b="-1302"/>
                </a:stretch>
              </a:blipFill>
            </p:spPr>
            <p:txBody>
              <a:bodyPr/>
              <a:lstStyle/>
              <a:p>
                <a:r>
                  <a:rPr lang="en-US">
                    <a:noFill/>
                  </a:rPr>
                  <a:t> </a:t>
                </a:r>
              </a:p>
            </p:txBody>
          </p:sp>
        </mc:Fallback>
      </mc:AlternateContent>
    </p:spTree>
    <p:extLst>
      <p:ext uri="{BB962C8B-B14F-4D97-AF65-F5344CB8AC3E}">
        <p14:creationId xmlns:p14="http://schemas.microsoft.com/office/powerpoint/2010/main" val="1032410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93045" y="670392"/>
                <a:ext cx="9339945" cy="5755422"/>
              </a:xfrm>
              <a:prstGeom prst="rect">
                <a:avLst/>
              </a:prstGeom>
            </p:spPr>
            <p:txBody>
              <a:bodyPr wrap="square">
                <a:spAutoFit/>
              </a:bodyPr>
              <a:lstStyle/>
              <a:p>
                <a:pPr marL="342900" indent="-342900">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average search time C[1, n]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is </a:t>
                </a: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n] = C[1, k-1] + 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 . +  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C[k+1, n] +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here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C[1, k-1] is the average search time in left subtree, </a:t>
                </a:r>
              </a:p>
              <a:p>
                <a:pPr lvl="2">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 . +  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the additional time comparing at root,</a:t>
                </a:r>
              </a:p>
              <a:p>
                <a:pPr lvl="2">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the average search time searching for the root,</a:t>
                </a:r>
              </a:p>
              <a:p>
                <a:pPr lvl="2">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C[k+1, n] is the average search time in right subtree, and </a:t>
                </a:r>
              </a:p>
              <a:p>
                <a:pPr lvl="2">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p</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the additional time comparing at root.</a:t>
                </a:r>
              </a:p>
              <a:p>
                <a:pPr>
                  <a:spcAft>
                    <a:spcPts val="600"/>
                  </a:spcAft>
                </a:pP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n] = C[1, k-1] + C[k+1, n] + </a:t>
                </a:r>
                <a14:m>
                  <m:oMath xmlns:m="http://schemas.openxmlformats.org/officeDocument/2006/math">
                    <m:nary>
                      <m:naryPr>
                        <m:chr m:val="∑"/>
                        <m:limLoc m:val="subSup"/>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5"/>
                          </m:rP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e>
                        <m:sSub>
                          <m:sSub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sSub>
                          <m:sSub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𝑝</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e>
                    </m:nary>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where the number of 		  	comparisons needed to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find a</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in a given tree </a:t>
                </a:r>
                <a14:m>
                  <m:oMath xmlns:m="http://schemas.openxmlformats.org/officeDocument/2006/math">
                    <m:sSub>
                      <m:sSub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1.</a:t>
                </a:r>
              </a:p>
              <a:p>
                <a:pPr>
                  <a:spcAft>
                    <a:spcPts val="60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C[1, n] = C[1, k-1] + C[k+1, n] +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5"/>
                          </m:r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e>
                        <m:sSub>
                          <m:sSub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𝑝</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e>
                    </m:nary>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a:p>
                <a:pPr marL="342900" indent="-342900">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Because one of the k trees must be optimal, the average search time for the optimal tree is given by </a:t>
                </a: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n] =  </a:t>
                </a:r>
                <a14:m>
                  <m:oMath xmlns:m="http://schemas.openxmlformats.org/officeDocument/2006/math">
                    <m:sSub>
                      <m:sSub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𝑚𝑖𝑛𝑖𝑚𝑢𝑚</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1 </m:t>
                        </m:r>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𝑘</m:t>
                        </m:r>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sub>
                    </m:sSub>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(C[1, k-1] + C[k+1, n]) +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5"/>
                          </m:r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e>
                        <m:sSub>
                          <m:sSub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𝑝</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𝑚</m:t>
                            </m:r>
                          </m:sub>
                        </m:sSub>
                      </m:e>
                    </m:nary>
                  </m:oMath>
                </a14:m>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93045" y="670392"/>
                <a:ext cx="9339945" cy="5755422"/>
              </a:xfrm>
              <a:prstGeom prst="rect">
                <a:avLst/>
              </a:prstGeom>
              <a:blipFill>
                <a:blip r:embed="rId2"/>
                <a:stretch>
                  <a:fillRect l="-718" t="-742" b="-12182"/>
                </a:stretch>
              </a:blipFill>
            </p:spPr>
            <p:txBody>
              <a:bodyPr/>
              <a:lstStyle/>
              <a:p>
                <a:r>
                  <a:rPr lang="en-US">
                    <a:noFill/>
                  </a:rPr>
                  <a:t> </a:t>
                </a:r>
              </a:p>
            </p:txBody>
          </p:sp>
        </mc:Fallback>
      </mc:AlternateContent>
    </p:spTree>
    <p:extLst>
      <p:ext uri="{BB962C8B-B14F-4D97-AF65-F5344CB8AC3E}">
        <p14:creationId xmlns:p14="http://schemas.microsoft.com/office/powerpoint/2010/main" val="29269623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B90B3A-7AE4-4023-9F0F-4E0AD97A0407}"/>
              </a:ext>
            </a:extLst>
          </p:cNvPr>
          <p:cNvSpPr/>
          <p:nvPr/>
        </p:nvSpPr>
        <p:spPr>
          <a:xfrm>
            <a:off x="1603891" y="1515895"/>
            <a:ext cx="8577943" cy="4457952"/>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Recalled</a:t>
            </a:r>
          </a:p>
          <a:p>
            <a:pPr marL="457200" indent="-4572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Following the dynamic programming approach,  </a:t>
            </a:r>
          </a:p>
          <a:p>
            <a:pPr marL="914400" lvl="1" indent="-4572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find values of C[</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for all smaller instances of the problem, although we are interested just in C[1, n]. </a:t>
            </a:r>
          </a:p>
          <a:p>
            <a:pPr marL="457200" indent="-4572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derive a recurrence underlying a dynamic programming algorithm, </a:t>
            </a:r>
          </a:p>
          <a:p>
            <a:pPr marL="914400" lvl="1" indent="-4572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consider all possible ways to choose a root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among the keys   a</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p:txBody>
      </p:sp>
    </p:spTree>
    <p:extLst>
      <p:ext uri="{BB962C8B-B14F-4D97-AF65-F5344CB8AC3E}">
        <p14:creationId xmlns:p14="http://schemas.microsoft.com/office/powerpoint/2010/main" val="24021622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03310" y="481095"/>
                <a:ext cx="8985380" cy="5229252"/>
              </a:xfrm>
              <a:prstGeom prst="rect">
                <a:avLst/>
              </a:prstGeom>
            </p:spPr>
            <p:txBody>
              <a:bodyPr wrap="square">
                <a:spAutoFit/>
              </a:bodyPr>
              <a:lstStyle/>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we count tree levels starting with 1 to make the comparison numbers equal the keys</a:t>
                </a: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levels, the following recurrence relation is obtained:</a:t>
                </a:r>
              </a:p>
              <a:p>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func>
                        <m:func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sub>
                              </m:s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∗1+   </m:t>
                              </m:r>
                              <m:nary>
                                <m:naryPr>
                                  <m:chr m:val="∑"/>
                                  <m:limLoc m:val="undOv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e>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𝑙𝑒𝑣𝑒𝑙</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𝑜𝑓</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m:rPr>
                                      <m:sty m:val="p"/>
                                    </m:rP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a</m:t>
                                  </m:r>
                                </m:e>
                                <m:sub>
                                  <m:r>
                                    <m:rPr>
                                      <m:sty m:val="p"/>
                                    </m:rPr>
                                    <a:rPr lang="en-US" sz="2000" b="0" i="0"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m:t>
                                  </m:r>
                                </m:sub>
                              </m:sSub>
                              <m: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𝑖𝑛</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       </m:t>
                              </m:r>
                            </m:e>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d>
                        <m:d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𝑙𝑒𝑣𝑒𝑙</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𝑜𝑓</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𝑖𝑛</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sSub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+1 </m:t>
                          </m:r>
                        </m:e>
                      </m:d>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oMath>
                  </m:oMathPara>
                </a14:m>
                <a:endPar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oMath>
                </a14:m>
                <a:endParaRPr lang="en-US" sz="2000" i="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sub>
                              </m:s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nary>
                                <m:naryPr>
                                  <m:chr m:val="∑"/>
                                  <m:limLoc m:val="undOv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e>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d>
                                <m:d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𝑙𝑒𝑣𝑒𝑙</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𝑜𝑓</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m:rPr>
                                          <m:sty m:val="p"/>
                                        </m:rP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a</m:t>
                                      </m:r>
                                    </m:e>
                                    <m:sub>
                                      <m:r>
                                        <m:rPr>
                                          <m:sty m:val="p"/>
                                        </m:rPr>
                                        <a:rPr lang="en-US" sz="2000" b="0" i="0"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m:t>
                                      </m:r>
                                    </m:sub>
                                  </m:sSub>
                                  <m: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𝑖𝑛</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d>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e>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nary>
                        <m:naryPr>
                          <m:chr m:val="∑"/>
                          <m:limLoc m:val="undOv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d>
                        <m:d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𝑙𝑒𝑣𝑒𝑙</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𝑜𝑓</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𝑖𝑛</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sSubSup>
                        </m:e>
                      </m:d>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nary>
                        <m:naryPr>
                          <m:chr m:val="∑"/>
                          <m:limLoc m:val="undOv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oMath>
                  </m:oMathPara>
                </a14:m>
                <a:endPar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endPar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603310" y="481095"/>
                <a:ext cx="8985380" cy="5229252"/>
              </a:xfrm>
              <a:prstGeom prst="rect">
                <a:avLst/>
              </a:prstGeom>
              <a:blipFill>
                <a:blip r:embed="rId2"/>
                <a:stretch>
                  <a:fillRect l="-678" t="-699"/>
                </a:stretch>
              </a:blipFill>
            </p:spPr>
            <p:txBody>
              <a:bodyPr/>
              <a:lstStyle/>
              <a:p>
                <a:r>
                  <a:rPr lang="en-US">
                    <a:noFill/>
                  </a:rPr>
                  <a:t> </a:t>
                </a:r>
              </a:p>
            </p:txBody>
          </p:sp>
        </mc:Fallback>
      </mc:AlternateContent>
    </p:spTree>
    <p:extLst>
      <p:ext uri="{BB962C8B-B14F-4D97-AF65-F5344CB8AC3E}">
        <p14:creationId xmlns:p14="http://schemas.microsoft.com/office/powerpoint/2010/main" val="103654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05758" y="1134278"/>
                <a:ext cx="9131613" cy="4779065"/>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Time efficiency of this algorithm:</a:t>
                </a:r>
              </a:p>
              <a:p>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12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A(n, k) be the total number of additions made by this algorithm in computing C(n, k).</a:t>
                </a:r>
              </a:p>
              <a:p>
                <a:pPr>
                  <a:spcAft>
                    <a:spcPts val="12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size is </a:t>
                </a:r>
                <a:r>
                  <a:rPr lang="en-US" sz="2400"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log</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a:t>
                </a:r>
                <a:r>
                  <a:rPr lang="en-US" sz="2400"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and </a:t>
                </a:r>
                <a:r>
                  <a:rPr lang="en-US" sz="2400"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log</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a:t>
                </a:r>
                <a:r>
                  <a:rPr lang="en-US" sz="2400" baseline="-250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a:t>
                </a:r>
              </a:p>
              <a:p>
                <a:pPr>
                  <a:spcAft>
                    <a:spcPts val="12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 k) = </a:t>
                </a:r>
                <a14:m>
                  <m:oMath xmlns:m="http://schemas.openxmlformats.org/officeDocument/2006/math">
                    <m:nary>
                      <m:naryPr>
                        <m:chr m:val="∑"/>
                        <m:ctrlPr>
                          <a:rPr lang="en-US" sz="24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sup>
                      <m:e>
                        <m:nary>
                          <m:naryPr>
                            <m:chr m:val="∑"/>
                            <m:ctrlPr>
                              <a:rPr lang="en-US" sz="2400" i="1" dirty="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4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𝑗</m:t>
                            </m:r>
                            <m:r>
                              <a:rPr lang="en-US" sz="24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4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r>
                              <a:rPr lang="en-US" sz="24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p>
                          <m:e>
                            <m:r>
                              <a:rPr lang="en-US" sz="24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nary>
                      </m:e>
                    </m:nary>
                    <m:r>
                      <a:rPr lang="en-US" sz="22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nary>
                      <m:naryPr>
                        <m:chr m:val="∑"/>
                        <m:ctrl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e>
                        <m:nary>
                          <m:naryPr>
                            <m:chr m:val="∑"/>
                            <m:ctrlPr>
                              <a:rPr lang="en-US" sz="2400" i="1" dirty="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400" i="1" dirty="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𝑗</m:t>
                            </m:r>
                            <m:r>
                              <a:rPr lang="en-US" sz="2400" i="1" dirty="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4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sup>
                          <m:e>
                            <m:r>
                              <a:rPr lang="en-US" sz="2400" i="1" dirty="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nary>
                      </m:e>
                    </m:nary>
                    <m:r>
                      <a:rPr lang="en-US" sz="2400" i="1" dirty="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nary>
                      <m:naryPr>
                        <m:chr m:val="∑"/>
                        <m:ctrlPr>
                          <a:rPr lang="en-US" sz="24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sup>
                      <m:e>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nary>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nary>
                      <m:naryPr>
                        <m:chr m:val="∑"/>
                        <m:ctrl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e>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nary>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spcAft>
                    <a:spcPts val="12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f>
                      <m:fPr>
                        <m:ctrlPr>
                          <a:rPr lang="en-US" sz="24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fPr>
                      <m:num>
                        <m:d>
                          <m:dPr>
                            <m:ctrlP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dPr>
                          <m:e>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d>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num>
                      <m:den>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den>
                    </m:f>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d>
                      <m:dPr>
                        <m:ctrl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dPr>
                      <m:e>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d>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400" b="0" i="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   </m:t>
                    </m:r>
                    <m:r>
                      <a:rPr 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l-GR"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ϴ</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nk</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405758" y="1134278"/>
                <a:ext cx="9131613" cy="4779065"/>
              </a:xfrm>
              <a:prstGeom prst="rect">
                <a:avLst/>
              </a:prstGeom>
              <a:blipFill>
                <a:blip r:embed="rId2"/>
                <a:stretch>
                  <a:fillRect l="-1068" t="-1020"/>
                </a:stretch>
              </a:blipFill>
            </p:spPr>
            <p:txBody>
              <a:bodyPr/>
              <a:lstStyle/>
              <a:p>
                <a:r>
                  <a:rPr lang="en-US">
                    <a:noFill/>
                  </a:rPr>
                  <a:t> </a:t>
                </a:r>
              </a:p>
            </p:txBody>
          </p:sp>
        </mc:Fallback>
      </mc:AlternateContent>
      <p:sp>
        <p:nvSpPr>
          <p:cNvPr id="3" name="Cloud Callout 2"/>
          <p:cNvSpPr/>
          <p:nvPr/>
        </p:nvSpPr>
        <p:spPr>
          <a:xfrm>
            <a:off x="696308" y="2083243"/>
            <a:ext cx="520242" cy="293612"/>
          </a:xfrm>
          <a:prstGeom prst="cloudCallout">
            <a:avLst>
              <a:gd name="adj1" fmla="val 63347"/>
              <a:gd name="adj2" fmla="val 137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54B7345F-1755-43FC-B6F7-29B25F1D6AA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720" y="2083243"/>
            <a:ext cx="417830" cy="281940"/>
          </a:xfrm>
          <a:prstGeom prst="rect">
            <a:avLst/>
          </a:prstGeom>
          <a:noFill/>
          <a:ln>
            <a:noFill/>
          </a:ln>
        </p:spPr>
      </p:pic>
    </p:spTree>
    <p:extLst>
      <p:ext uri="{BB962C8B-B14F-4D97-AF65-F5344CB8AC3E}">
        <p14:creationId xmlns:p14="http://schemas.microsoft.com/office/powerpoint/2010/main" val="3340350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03039" y="781608"/>
                <a:ext cx="8985380" cy="5294783"/>
              </a:xfrm>
              <a:prstGeom prst="rect">
                <a:avLst/>
              </a:prstGeom>
            </p:spPr>
            <p:txBody>
              <a:bodyPr wrap="square">
                <a:spAutoFit/>
              </a:bodyPr>
              <a:lstStyle/>
              <a:p>
                <a:r>
                  <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func>
                        <m:func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sSub>
                                <m:sSubPr>
                                  <m:ctrlPr>
                                    <a:rPr lang="en-US" sz="2000" i="1" smtClean="0">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𝑘</m:t>
                                  </m:r>
                                </m:sub>
                              </m:s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nary>
                                <m:naryPr>
                                  <m:chr m:val="∑"/>
                                  <m:limLoc m:val="undOv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  </m:t>
                              </m:r>
                              <m:d>
                                <m:d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𝑙𝑒𝑣𝑒𝑙</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𝑜𝑓</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m:rPr>
                                          <m:sty m:val="p"/>
                                        </m:rP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a</m:t>
                                      </m:r>
                                    </m:e>
                                    <m:sub>
                                      <m:r>
                                        <m:rPr>
                                          <m:sty m:val="p"/>
                                        </m:rP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m:t>
                                      </m:r>
                                    </m:sub>
                                  </m:sSub>
                                  <m: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𝑖𝑛</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p>
                                  </m:sSub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d>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smtClean="0">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−1</m:t>
                                  </m:r>
                                </m:sup>
                                <m:e>
                                  <m:sSub>
                                    <m:sSubPr>
                                      <m:ctrlP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e>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 </m:t>
                      </m:r>
                      <m:nary>
                        <m:naryPr>
                          <m:chr m:val="∑"/>
                          <m:limLoc m:val="undOv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d>
                        <m:d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𝑙𝑒𝑣𝑒𝑙</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𝑜𝑓</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𝑎</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𝑖𝑛</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sSubSup>
                        </m:e>
                      </m:d>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nary>
                        <m:naryPr>
                          <m:chr m:val="∑"/>
                          <m:limLoc m:val="undOvr"/>
                          <m:ctrlPr>
                            <a:rPr lang="en-US" sz="2000" i="1" smtClean="0">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oMath>
                  </m:oMathPara>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oMath>
                </a14:m>
                <a:endParaRPr lang="en-US" sz="2000" i="1" dirty="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e>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d>
                                <m:d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𝑙𝑒𝑣𝑒𝑙</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𝑜𝑓</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m:rPr>
                                          <m:sty m:val="p"/>
                                        </m:rP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a</m:t>
                                      </m:r>
                                    </m:e>
                                    <m:sub>
                                      <m:r>
                                        <m:rPr>
                                          <m:sty m:val="p"/>
                                        </m:rPr>
                                        <a:rPr lang="en-US" sz="2000" b="0" i="0"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m:t>
                                      </m:r>
                                    </m:sub>
                                  </m:sSub>
                                  <m: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𝑖𝑛</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sSub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d>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e>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nary>
                        <m:naryPr>
                          <m:chr m:val="∑"/>
                          <m:limLoc m:val="undOv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d>
                        <m:d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𝑙𝑒𝑣𝑒𝑙</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𝑜𝑓</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𝑎</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𝑖𝑛</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sSubSup>
                            <m:sSubSup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𝑇</m:t>
                              </m:r>
                            </m:e>
                            <m:sub>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sSub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d>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smtClean="0">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b="0" i="1" smtClean="0">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b="0" i="1" smtClean="0">
                                  <a:solidFill>
                                    <a:srgbClr val="0000FF"/>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r>
                        <a:rPr lang="en-US" sz="200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oMath>
                  </m:oMathPara>
                </a14:m>
                <a:endPar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+1, </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 </m:t>
                              </m:r>
                              <m:nary>
                                <m:naryPr>
                                  <m:chr m:val="∑"/>
                                  <m:limLoc m:val="undOv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e>
                              <m:r>
                                <a:rPr lang="en-US" sz="20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03039" y="781608"/>
                <a:ext cx="8985380" cy="52947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75701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00930" y="1240364"/>
                <a:ext cx="8985380" cy="5208862"/>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we count tree levels starting with 1 to make the comparison numbers equal the keys</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levels, the following recurrence relation is obtained:</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a14:m>
                  <m:oMathPara xmlns:m="http://schemas.openxmlformats.org/officeDocument/2006/math">
                    <m:oMathParaPr>
                      <m:jc m:val="centerGroup"/>
                    </m:oMathParaPr>
                    <m:oMath xmlns:m="http://schemas.openxmlformats.org/officeDocument/2006/math">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oMath>
                  </m:oMathPara>
                </a14:m>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Thus, we have the recurrence </a:t>
                </a:r>
              </a:p>
              <a:p>
                <a:pPr/>
                <a14:m>
                  <m:oMathPara xmlns:m="http://schemas.openxmlformats.org/officeDocument/2006/math">
                    <m:oMathParaPr>
                      <m:jc m:val="centerGroup"/>
                    </m:oMathParaPr>
                    <m:oMath xmlns:m="http://schemas.openxmlformats.org/officeDocument/2006/math">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func>
                        <m:func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2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eqArrPr>
                            <m:e>
                              <m:d>
                                <m:dPr>
                                  <m:begChr m:val="{"/>
                                  <m:endChr m:val="}"/>
                                  <m:ctrlPr>
                                    <a:rPr lang="en-US" sz="2200" b="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d>
                                    <m:dPr>
                                      <m:begChr m:val="["/>
                                      <m:endChr m:val="]"/>
                                      <m:ctrlP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e>
                                  </m:d>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d>
                                    <m:dPr>
                                      <m:begChr m:val="["/>
                                      <m:endChr m:val="]"/>
                                      <m:ctrlP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dPr>
                                    <m:e>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+1, </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e>
                                  </m:d>
                                </m:e>
                              </m:d>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nary>
                                <m:naryPr>
                                  <m:chr m:val="∑"/>
                                  <m:limLoc m:val="undOv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for</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1 </m:t>
                              </m:r>
                              <m:r>
                                <m:rPr>
                                  <m:nor/>
                                </m:rP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i</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n</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e>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1027113"/>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(1.1(8.11)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1027113"/>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61963"/>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i-1] and C[j+1, j] are defined to be 0, for</a:t>
                </a:r>
                <a:r>
                  <a:rPr lang="en-US" sz="2200" dirty="0">
                    <a:solidFill>
                      <a:srgbClr val="000000"/>
                    </a:solidFill>
                    <a:ea typeface="Microsoft YaHei" panose="020B0503020204020204" pitchFamily="34" charset="-122"/>
                    <a:cs typeface="Times New Roman" panose="02020603050405020304" pitchFamily="18" charset="0"/>
                  </a:rPr>
                  <a:t> </a:t>
                </a:r>
                <a14:m>
                  <m:oMath xmlns:m="http://schemas.openxmlformats.org/officeDocument/2006/math">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1 </m:t>
                    </m:r>
                    <m:r>
                      <m:rPr>
                        <m:nor/>
                      </m:rP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i</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n</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for interpreted as the number of comparisons in the empty tree.</a:t>
                </a:r>
              </a:p>
              <a:p>
                <a:pPr marL="461963"/>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61963"/>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 = </a:t>
                </a:r>
                <a14:m>
                  <m:oMath xmlns:m="http://schemas.openxmlformats.org/officeDocument/2006/math">
                    <m:sSub>
                      <m:sSub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Sub>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for </a:t>
                </a:r>
                <a14:m>
                  <m:oMath xmlns:m="http://schemas.openxmlformats.org/officeDocument/2006/math">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1 </m:t>
                    </m:r>
                    <m:r>
                      <m:rPr>
                        <m:nor/>
                      </m:rP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i</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n</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for one-node binary search tree containing </a:t>
                </a:r>
                <a14:m>
                  <m:oMath xmlns:m="http://schemas.openxmlformats.org/officeDocument/2006/math">
                    <m:sSub>
                      <m:sSub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𝑎</m:t>
                        </m:r>
                      </m:e>
                      <m:sub>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Sub>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00930" y="1240364"/>
                <a:ext cx="8985380" cy="5208862"/>
              </a:xfrm>
              <a:prstGeom prst="rect">
                <a:avLst/>
              </a:prstGeom>
              <a:blipFill>
                <a:blip r:embed="rId2"/>
                <a:stretch>
                  <a:fillRect l="-882" t="-702" r="-407" b="-1404"/>
                </a:stretch>
              </a:blipFill>
            </p:spPr>
            <p:txBody>
              <a:bodyPr/>
              <a:lstStyle/>
              <a:p>
                <a:r>
                  <a:rPr lang="en-US">
                    <a:noFill/>
                  </a:rPr>
                  <a:t> </a:t>
                </a:r>
              </a:p>
            </p:txBody>
          </p:sp>
        </mc:Fallback>
      </mc:AlternateContent>
    </p:spTree>
    <p:extLst>
      <p:ext uri="{BB962C8B-B14F-4D97-AF65-F5344CB8AC3E}">
        <p14:creationId xmlns:p14="http://schemas.microsoft.com/office/powerpoint/2010/main" val="28069563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304661" y="1258094"/>
          <a:ext cx="8014994" cy="3017520"/>
        </p:xfrm>
        <a:graphic>
          <a:graphicData uri="http://schemas.openxmlformats.org/drawingml/2006/table">
            <a:tbl>
              <a:tblPr firstRow="1" firstCol="1" bandRow="1">
                <a:tableStyleId>{5C22544A-7EE6-4342-B048-85BDC9FD1C3A}</a:tableStyleId>
              </a:tblPr>
              <a:tblGrid>
                <a:gridCol w="1007706">
                  <a:extLst>
                    <a:ext uri="{9D8B030D-6E8A-4147-A177-3AD203B41FA5}">
                      <a16:colId xmlns:a16="http://schemas.microsoft.com/office/drawing/2014/main" val="20000"/>
                    </a:ext>
                  </a:extLst>
                </a:gridCol>
                <a:gridCol w="875911">
                  <a:extLst>
                    <a:ext uri="{9D8B030D-6E8A-4147-A177-3AD203B41FA5}">
                      <a16:colId xmlns:a16="http://schemas.microsoft.com/office/drawing/2014/main" val="20001"/>
                    </a:ext>
                  </a:extLst>
                </a:gridCol>
                <a:gridCol w="875911">
                  <a:extLst>
                    <a:ext uri="{9D8B030D-6E8A-4147-A177-3AD203B41FA5}">
                      <a16:colId xmlns:a16="http://schemas.microsoft.com/office/drawing/2014/main" val="20002"/>
                    </a:ext>
                  </a:extLst>
                </a:gridCol>
                <a:gridCol w="875911">
                  <a:extLst>
                    <a:ext uri="{9D8B030D-6E8A-4147-A177-3AD203B41FA5}">
                      <a16:colId xmlns:a16="http://schemas.microsoft.com/office/drawing/2014/main" val="20003"/>
                    </a:ext>
                  </a:extLst>
                </a:gridCol>
                <a:gridCol w="875911">
                  <a:extLst>
                    <a:ext uri="{9D8B030D-6E8A-4147-A177-3AD203B41FA5}">
                      <a16:colId xmlns:a16="http://schemas.microsoft.com/office/drawing/2014/main" val="20004"/>
                    </a:ext>
                  </a:extLst>
                </a:gridCol>
                <a:gridCol w="875911">
                  <a:extLst>
                    <a:ext uri="{9D8B030D-6E8A-4147-A177-3AD203B41FA5}">
                      <a16:colId xmlns:a16="http://schemas.microsoft.com/office/drawing/2014/main" val="20005"/>
                    </a:ext>
                  </a:extLst>
                </a:gridCol>
                <a:gridCol w="875911">
                  <a:extLst>
                    <a:ext uri="{9D8B030D-6E8A-4147-A177-3AD203B41FA5}">
                      <a16:colId xmlns:a16="http://schemas.microsoft.com/office/drawing/2014/main" val="20006"/>
                    </a:ext>
                  </a:extLst>
                </a:gridCol>
                <a:gridCol w="875911">
                  <a:extLst>
                    <a:ext uri="{9D8B030D-6E8A-4147-A177-3AD203B41FA5}">
                      <a16:colId xmlns:a16="http://schemas.microsoft.com/office/drawing/2014/main" val="20007"/>
                    </a:ext>
                  </a:extLst>
                </a:gridCol>
                <a:gridCol w="875911">
                  <a:extLst>
                    <a:ext uri="{9D8B030D-6E8A-4147-A177-3AD203B41FA5}">
                      <a16:colId xmlns:a16="http://schemas.microsoft.com/office/drawing/2014/main" val="20008"/>
                    </a:ext>
                  </a:extLst>
                </a:gridCol>
              </a:tblGrid>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n</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p</a:t>
                      </a:r>
                      <a:r>
                        <a:rPr lang="en-US" sz="2200" baseline="-250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goal</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p</a:t>
                      </a:r>
                      <a:r>
                        <a:rPr lang="en-US" sz="2200" baseline="-25000" dirty="0">
                          <a:solidFill>
                            <a:schemeClr val="tx1"/>
                          </a:solidFill>
                          <a:effectLst/>
                          <a:latin typeface="Times New Roman" panose="02020603050405020304" pitchFamily="18" charset="0"/>
                          <a:cs typeface="Times New Roman" panose="02020603050405020304" pitchFamily="18" charset="0"/>
                        </a:rPr>
                        <a:t>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i</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a:spcBef>
                          <a:spcPts val="0"/>
                        </a:spcBef>
                        <a:spcAft>
                          <a:spcPts val="0"/>
                        </a:spcAft>
                      </a:pP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C[</a:t>
                      </a:r>
                      <a:r>
                        <a:rPr lang="en-US" sz="2200" dirty="0" err="1">
                          <a:solidFill>
                            <a:schemeClr val="tx1"/>
                          </a:solidFill>
                          <a:effectLst/>
                          <a:latin typeface="Times New Roman" panose="02020603050405020304" pitchFamily="18" charset="0"/>
                          <a:cs typeface="Times New Roman" panose="02020603050405020304" pitchFamily="18" charset="0"/>
                        </a:rPr>
                        <a:t>i,j</a:t>
                      </a: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gridSpan="3">
                  <a:txBody>
                    <a:bodyPr/>
                    <a:lstStyle/>
                    <a:p>
                      <a:pPr marL="0" marR="0">
                        <a:spcBef>
                          <a:spcPts val="0"/>
                        </a:spcBef>
                        <a:spcAft>
                          <a:spcPts val="0"/>
                        </a:spcAft>
                      </a:pP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hMerge="1">
                  <a:txBody>
                    <a:bodyPr/>
                    <a:lstStyle/>
                    <a:p>
                      <a:endParaRPr lang="en-US"/>
                    </a:p>
                  </a:txBody>
                  <a:tcPr/>
                </a:tc>
                <a:tc rowSpan="5" hMerge="1">
                  <a:txBody>
                    <a:bodyPr/>
                    <a:lstStyle/>
                    <a:p>
                      <a:endParaRPr lang="en-US"/>
                    </a:p>
                  </a:txBody>
                  <a:tcPr/>
                </a:tc>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vMerge="1">
                  <a:txBody>
                    <a:bodyPr/>
                    <a:lstStyle/>
                    <a:p>
                      <a:pPr marL="0" marR="0">
                        <a:spcBef>
                          <a:spcPts val="0"/>
                        </a:spcBef>
                        <a:spcAft>
                          <a:spcPts val="0"/>
                        </a:spcAft>
                      </a:pP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vMerge="1">
                  <a:txBody>
                    <a:bodyPr/>
                    <a:lstStyle/>
                    <a:p>
                      <a:endParaRPr lang="en-US"/>
                    </a:p>
                  </a:txBody>
                  <a:tcPr/>
                </a:tc>
                <a:tc hMerge="1" vMerge="1">
                  <a:txBody>
                    <a:bodyPr/>
                    <a:lstStyle/>
                    <a:p>
                      <a:endParaRPr lang="en-US"/>
                    </a:p>
                  </a:txBody>
                  <a:tcPr/>
                </a:tc>
                <a:tc>
                  <a:txBody>
                    <a:bodyPr/>
                    <a:lstStyle/>
                    <a:p>
                      <a:pPr marL="0" marR="0">
                        <a:spcBef>
                          <a:spcPts val="0"/>
                        </a:spcBef>
                        <a:spcAft>
                          <a:spcPts val="0"/>
                        </a:spcAft>
                      </a:pP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2">
                  <a:txBody>
                    <a:bodyPr/>
                    <a:lstStyle/>
                    <a:p>
                      <a:pPr marL="0" marR="0">
                        <a:spcBef>
                          <a:spcPts val="0"/>
                        </a:spcBef>
                        <a:spcAft>
                          <a:spcPts val="0"/>
                        </a:spcAft>
                      </a:pP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0">
                <a:tc>
                  <a:txBody>
                    <a:bodyPr/>
                    <a:lstStyle/>
                    <a:p>
                      <a:pPr marL="0" marR="0" algn="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3">
                  <a:txBody>
                    <a:bodyPr/>
                    <a:lstStyle/>
                    <a:p>
                      <a:pPr marL="0" marR="0">
                        <a:spcBef>
                          <a:spcPts val="0"/>
                        </a:spcBef>
                        <a:spcAft>
                          <a:spcPts val="0"/>
                        </a:spcAft>
                      </a:pP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p</a:t>
                      </a:r>
                      <a:r>
                        <a:rPr lang="en-US" sz="2200" baseline="-25000" dirty="0" err="1">
                          <a:solidFill>
                            <a:schemeClr val="tx1"/>
                          </a:solidFill>
                          <a:effectLst/>
                          <a:latin typeface="Times New Roman" panose="02020603050405020304" pitchFamily="18" charset="0"/>
                          <a:cs typeface="Times New Roman" panose="02020603050405020304" pitchFamily="18" charset="0"/>
                        </a:rPr>
                        <a:t>n</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0">
                <a:tc>
                  <a:txBody>
                    <a:bodyPr/>
                    <a:lstStyle/>
                    <a:p>
                      <a:pPr marL="0" marR="0" algn="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n+1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4">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grpSp>
        <p:nvGrpSpPr>
          <p:cNvPr id="3" name="Canvas 58"/>
          <p:cNvGrpSpPr/>
          <p:nvPr/>
        </p:nvGrpSpPr>
        <p:grpSpPr>
          <a:xfrm>
            <a:off x="3889375" y="3087688"/>
            <a:ext cx="949325" cy="568325"/>
            <a:chOff x="0" y="0"/>
            <a:chExt cx="948690" cy="568960"/>
          </a:xfrm>
        </p:grpSpPr>
        <p:sp>
          <p:nvSpPr>
            <p:cNvPr id="4" name="Rectangle 3"/>
            <p:cNvSpPr/>
            <p:nvPr/>
          </p:nvSpPr>
          <p:spPr>
            <a:xfrm>
              <a:off x="0" y="0"/>
              <a:ext cx="948690" cy="568960"/>
            </a:xfrm>
            <a:prstGeom prst="rect">
              <a:avLst/>
            </a:prstGeom>
            <a:noFill/>
          </p:spPr>
        </p:sp>
      </p:grpSp>
      <p:cxnSp>
        <p:nvCxnSpPr>
          <p:cNvPr id="5" name="AutoShape 61"/>
          <p:cNvCxnSpPr>
            <a:cxnSpLocks noChangeShapeType="1"/>
          </p:cNvCxnSpPr>
          <p:nvPr/>
        </p:nvCxnSpPr>
        <p:spPr bwMode="auto">
          <a:xfrm flipV="1">
            <a:off x="7215572" y="2415039"/>
            <a:ext cx="0" cy="103728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 name="AutoShape 63"/>
          <p:cNvCxnSpPr>
            <a:cxnSpLocks noChangeShapeType="1"/>
          </p:cNvCxnSpPr>
          <p:nvPr/>
        </p:nvCxnSpPr>
        <p:spPr bwMode="auto">
          <a:xfrm flipV="1">
            <a:off x="6381639" y="2397968"/>
            <a:ext cx="0" cy="75245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AutoShape 65"/>
          <p:cNvCxnSpPr>
            <a:cxnSpLocks noChangeShapeType="1"/>
          </p:cNvCxnSpPr>
          <p:nvPr/>
        </p:nvCxnSpPr>
        <p:spPr bwMode="auto">
          <a:xfrm flipV="1">
            <a:off x="8034722" y="2397968"/>
            <a:ext cx="10979" cy="13622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AutoShape 69"/>
          <p:cNvCxnSpPr>
            <a:cxnSpLocks noChangeShapeType="1"/>
          </p:cNvCxnSpPr>
          <p:nvPr/>
        </p:nvCxnSpPr>
        <p:spPr bwMode="auto">
          <a:xfrm flipV="1">
            <a:off x="5487141" y="2397968"/>
            <a:ext cx="0" cy="40759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 name="AutoShape 70"/>
          <p:cNvCxnSpPr>
            <a:cxnSpLocks noChangeShapeType="1"/>
          </p:cNvCxnSpPr>
          <p:nvPr/>
        </p:nvCxnSpPr>
        <p:spPr bwMode="auto">
          <a:xfrm>
            <a:off x="5487141" y="2805564"/>
            <a:ext cx="336761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 name="AutoShape 64"/>
          <p:cNvCxnSpPr>
            <a:cxnSpLocks noChangeShapeType="1"/>
          </p:cNvCxnSpPr>
          <p:nvPr/>
        </p:nvCxnSpPr>
        <p:spPr bwMode="auto">
          <a:xfrm>
            <a:off x="6381640" y="3124266"/>
            <a:ext cx="2473111" cy="2615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 name="AutoShape 62"/>
          <p:cNvCxnSpPr>
            <a:cxnSpLocks noChangeShapeType="1"/>
          </p:cNvCxnSpPr>
          <p:nvPr/>
        </p:nvCxnSpPr>
        <p:spPr bwMode="auto">
          <a:xfrm flipV="1">
            <a:off x="7196522" y="3452327"/>
            <a:ext cx="1658229" cy="365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68"/>
          <p:cNvCxnSpPr>
            <a:cxnSpLocks noChangeShapeType="1"/>
          </p:cNvCxnSpPr>
          <p:nvPr/>
        </p:nvCxnSpPr>
        <p:spPr bwMode="auto">
          <a:xfrm>
            <a:off x="8025636" y="3760237"/>
            <a:ext cx="82911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3" name="Rectangle 22"/>
          <p:cNvSpPr/>
          <p:nvPr/>
        </p:nvSpPr>
        <p:spPr>
          <a:xfrm>
            <a:off x="2161591" y="4609272"/>
            <a:ext cx="8158063" cy="769441"/>
          </a:xfrm>
          <a:prstGeom prst="rect">
            <a:avLst/>
          </a:prstGeom>
        </p:spPr>
        <p:txBody>
          <a:bodyPr wrap="square">
            <a:spAutoFit/>
          </a:bodyPr>
          <a:lstStyle/>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6.5.4. Table of the dynamic programming algorithm for constructing an optimal binary search tree.</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499476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32857" y="540390"/>
                <a:ext cx="9050694" cy="5885970"/>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two-dimensional table in Figure 6.5.4 shows the values needed for computing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by formula (1.1): </a:t>
                </a:r>
              </a:p>
              <a:p>
                <a:pPr/>
                <a14:m>
                  <m:oMathPara xmlns:m="http://schemas.openxmlformats.org/officeDocument/2006/math">
                    <m:oMathParaPr>
                      <m:jc m:val="centerGroup"/>
                    </m:oMathParaPr>
                    <m:oMath xmlns:m="http://schemas.openxmlformats.org/officeDocument/2006/math">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20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𝐶</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200" b="0" i="1" smtClean="0">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1027113"/>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for 1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 		      … (1.1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They are </a:t>
                </a:r>
              </a:p>
              <a:p>
                <a:pPr marL="457200" marR="0" lvl="0" indent="-457200">
                  <a:spcBef>
                    <a:spcPts val="0"/>
                  </a:spcBef>
                  <a:spcAft>
                    <a:spcPts val="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in row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the columns to the left of column j and </a:t>
                </a:r>
              </a:p>
              <a:p>
                <a:pPr marL="457200" marR="0" lvl="0" indent="-457200">
                  <a:spcBef>
                    <a:spcPts val="0"/>
                  </a:spcBef>
                  <a:spcAft>
                    <a:spcPts val="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in column j and the rows below row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arrows point to the pairs of entries whose sums are computed in order to find the smallest one to the recorded as the value of C[</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This suggests filling the table along its diagonals starting with all zeros and the main diagonal and given probabilities p</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1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 right above it and moving toward the upper right corner.</a:t>
                </a:r>
              </a:p>
            </p:txBody>
          </p:sp>
        </mc:Choice>
        <mc:Fallback xmlns="">
          <p:sp>
            <p:nvSpPr>
              <p:cNvPr id="2" name="Rectangle 1"/>
              <p:cNvSpPr>
                <a:spLocks noRot="1" noChangeAspect="1" noMove="1" noResize="1" noEditPoints="1" noAdjustHandles="1" noChangeArrowheads="1" noChangeShapeType="1" noTextEdit="1"/>
              </p:cNvSpPr>
              <p:nvPr/>
            </p:nvSpPr>
            <p:spPr>
              <a:xfrm>
                <a:off x="1632857" y="540390"/>
                <a:ext cx="9050694" cy="5885970"/>
              </a:xfrm>
              <a:prstGeom prst="rect">
                <a:avLst/>
              </a:prstGeom>
              <a:blipFill>
                <a:blip r:embed="rId2"/>
                <a:stretch>
                  <a:fillRect l="-875" t="-725" r="-1077" b="-1140"/>
                </a:stretch>
              </a:blipFill>
            </p:spPr>
            <p:txBody>
              <a:bodyPr/>
              <a:lstStyle/>
              <a:p>
                <a:r>
                  <a:rPr lang="en-US">
                    <a:noFill/>
                  </a:rPr>
                  <a:t> </a:t>
                </a:r>
              </a:p>
            </p:txBody>
          </p:sp>
        </mc:Fallback>
      </mc:AlternateContent>
    </p:spTree>
    <p:extLst>
      <p:ext uri="{BB962C8B-B14F-4D97-AF65-F5344CB8AC3E}">
        <p14:creationId xmlns:p14="http://schemas.microsoft.com/office/powerpoint/2010/main" val="31326630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1558" y="1137391"/>
            <a:ext cx="9097347" cy="5678478"/>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sketched algorithm computes C[1, n] – the average number of comparisons for successful searches in the optimal binary tree.  </a:t>
            </a:r>
          </a:p>
          <a:p>
            <a:pPr marL="457200" marR="0" lvl="0" indent="-457200">
              <a:lnSpc>
                <a:spcPct val="150000"/>
              </a:lnSpc>
              <a:spcBef>
                <a:spcPts val="0"/>
              </a:spcBef>
              <a:spcAft>
                <a:spcPts val="0"/>
              </a:spcAft>
              <a:buFont typeface="Courier New" panose="02070309020205020404" pitchFamily="49" charset="0"/>
              <a:buChar char="o"/>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getting the optimal tree itself, this needs to maintain another two-dimensional table to record the value of k for which the minimum in (1.1) is achieved. </a:t>
            </a:r>
          </a:p>
          <a:p>
            <a:pPr marL="457200" marR="0" lvl="0" indent="-457200">
              <a:lnSpc>
                <a:spcPct val="150000"/>
              </a:lnSpc>
              <a:spcBef>
                <a:spcPts val="0"/>
              </a:spcBef>
              <a:spcAft>
                <a:spcPts val="0"/>
              </a:spcAft>
              <a:buFont typeface="Courier New" panose="02070309020205020404" pitchFamily="49" charset="0"/>
              <a:buChar char="o"/>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table has the same shape as the table in Figure 6.5.4 and is filled in the same manner, starting with entries R[</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a:t>
            </a:r>
          </a:p>
          <a:p>
            <a:pPr marL="457200" indent="-457200">
              <a:lnSpc>
                <a:spcPct val="150000"/>
              </a:lnSpc>
              <a:buFont typeface="Courier New" panose="02070309020205020404" pitchFamily="49" charset="0"/>
              <a:buChar char="o"/>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the table is filled, its entries indicate indices of the roots of the optimal subtrees, which makes it possible to reconstruct an optimal tree for the entire set given.</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478836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1519" y="1241172"/>
            <a:ext cx="8976049" cy="769441"/>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Example    Let illustrate the algorithm by applying it to the four-key set we used at the beginning of this section:</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Table 2"/>
          <p:cNvGraphicFramePr>
            <a:graphicFrameLocks noGrp="1"/>
          </p:cNvGraphicFramePr>
          <p:nvPr/>
        </p:nvGraphicFramePr>
        <p:xfrm>
          <a:off x="3321697" y="2260202"/>
          <a:ext cx="4842588" cy="670560"/>
        </p:xfrm>
        <a:graphic>
          <a:graphicData uri="http://schemas.openxmlformats.org/drawingml/2006/table">
            <a:tbl>
              <a:tblPr firstRow="1" firstCol="1" bandRow="1">
                <a:tableStyleId>{5C22544A-7EE6-4342-B048-85BDC9FD1C3A}</a:tableStyleId>
              </a:tblPr>
              <a:tblGrid>
                <a:gridCol w="1644653">
                  <a:extLst>
                    <a:ext uri="{9D8B030D-6E8A-4147-A177-3AD203B41FA5}">
                      <a16:colId xmlns:a16="http://schemas.microsoft.com/office/drawing/2014/main" val="20000"/>
                    </a:ext>
                  </a:extLst>
                </a:gridCol>
                <a:gridCol w="822326">
                  <a:extLst>
                    <a:ext uri="{9D8B030D-6E8A-4147-A177-3AD203B41FA5}">
                      <a16:colId xmlns:a16="http://schemas.microsoft.com/office/drawing/2014/main" val="20001"/>
                    </a:ext>
                  </a:extLst>
                </a:gridCol>
                <a:gridCol w="822326">
                  <a:extLst>
                    <a:ext uri="{9D8B030D-6E8A-4147-A177-3AD203B41FA5}">
                      <a16:colId xmlns:a16="http://schemas.microsoft.com/office/drawing/2014/main" val="20002"/>
                    </a:ext>
                  </a:extLst>
                </a:gridCol>
                <a:gridCol w="822326">
                  <a:extLst>
                    <a:ext uri="{9D8B030D-6E8A-4147-A177-3AD203B41FA5}">
                      <a16:colId xmlns:a16="http://schemas.microsoft.com/office/drawing/2014/main" val="20003"/>
                    </a:ext>
                  </a:extLst>
                </a:gridCol>
                <a:gridCol w="730957">
                  <a:extLst>
                    <a:ext uri="{9D8B030D-6E8A-4147-A177-3AD203B41FA5}">
                      <a16:colId xmlns:a16="http://schemas.microsoft.com/office/drawing/2014/main" val="20004"/>
                    </a:ext>
                  </a:extLst>
                </a:gridCol>
              </a:tblGrid>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Key</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B</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C</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D</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Probability</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 name="Rectangle 3"/>
          <p:cNvSpPr/>
          <p:nvPr/>
        </p:nvSpPr>
        <p:spPr>
          <a:xfrm>
            <a:off x="1651519" y="3180351"/>
            <a:ext cx="3703258"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initial tables look like this:</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5" name="Table 4"/>
          <p:cNvGraphicFramePr>
            <a:graphicFrameLocks noGrp="1"/>
          </p:cNvGraphicFramePr>
          <p:nvPr/>
        </p:nvGraphicFramePr>
        <p:xfrm>
          <a:off x="1651519" y="3767521"/>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main table C</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6139543" y="3767521"/>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root table R</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830111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08720" y="1793510"/>
                <a:ext cx="7847354" cy="466858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us compute C[1, 2]:</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1: C[1, 0] + C[2, 2]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C[1, 2] =   min                                             +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alnAt="1"/>
                          </m:r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2</m:t>
                        </m:r>
                      </m:sup>
                      <m:e>
                        <m:sSub>
                          <m:sSub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oMath>
                </a14:m>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 = 2: C[1, 1] + C[3, 2]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min { 0 + 0.2,  </a:t>
                </a:r>
                <a:r>
                  <a:rPr lang="en-US" sz="2200" u="sng"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0.1 + 0</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(0.1 + 0.2)</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min {0.5, </a:t>
                </a:r>
                <a:r>
                  <a:rPr lang="en-US" sz="2200" dirty="0">
                    <a:solidFill>
                      <a:schemeClr val="accent6">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0.4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chemeClr val="accent6">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0.4</a:t>
                </a:r>
              </a:p>
              <a:p>
                <a:pPr>
                  <a:lnSpc>
                    <a:spcPct val="150000"/>
                  </a:lnSpc>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where index k =2.</a:t>
                </a:r>
              </a:p>
              <a:p>
                <a:pPr>
                  <a:spcAft>
                    <a:spcPts val="60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Thus, out of two possible binary trees containing the first two keys, A and B,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the root of the optimal tree has index 2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(i.e., it contains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B</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the average number of comparisons in a successful search in this tree is 0.4.</a:t>
                </a:r>
              </a:p>
            </p:txBody>
          </p:sp>
        </mc:Choice>
        <mc:Fallback xmlns="">
          <p:sp>
            <p:nvSpPr>
              <p:cNvPr id="2" name="Rectangle 1"/>
              <p:cNvSpPr>
                <a:spLocks noRot="1" noChangeAspect="1" noMove="1" noResize="1" noEditPoints="1" noAdjustHandles="1" noChangeArrowheads="1" noChangeShapeType="1" noTextEdit="1"/>
              </p:cNvSpPr>
              <p:nvPr/>
            </p:nvSpPr>
            <p:spPr>
              <a:xfrm>
                <a:off x="1508720" y="1793510"/>
                <a:ext cx="7847354" cy="4668586"/>
              </a:xfrm>
              <a:prstGeom prst="rect">
                <a:avLst/>
              </a:prstGeom>
              <a:blipFill>
                <a:blip r:embed="rId2"/>
                <a:stretch>
                  <a:fillRect l="-1009" t="-914" r="-1087" b="-1828"/>
                </a:stretch>
              </a:blipFill>
            </p:spPr>
            <p:txBody>
              <a:bodyPr/>
              <a:lstStyle/>
              <a:p>
                <a:r>
                  <a:rPr lang="en-US">
                    <a:noFill/>
                  </a:rPr>
                  <a:t> </a:t>
                </a:r>
              </a:p>
            </p:txBody>
          </p:sp>
        </mc:Fallback>
      </mc:AlternateContent>
      <p:sp>
        <p:nvSpPr>
          <p:cNvPr id="4" name="AutoShape 73"/>
          <p:cNvSpPr>
            <a:spLocks/>
          </p:cNvSpPr>
          <p:nvPr/>
        </p:nvSpPr>
        <p:spPr bwMode="auto">
          <a:xfrm>
            <a:off x="3426597" y="2577776"/>
            <a:ext cx="70285" cy="85122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aphicFrame>
        <p:nvGraphicFramePr>
          <p:cNvPr id="5" name="Table 4">
            <a:extLst>
              <a:ext uri="{FF2B5EF4-FFF2-40B4-BE49-F238E27FC236}">
                <a16:creationId xmlns:a16="http://schemas.microsoft.com/office/drawing/2014/main" id="{E5128891-98B8-407D-920F-5C9BB79B2563}"/>
              </a:ext>
            </a:extLst>
          </p:cNvPr>
          <p:cNvGraphicFramePr>
            <a:graphicFrameLocks noGrp="1"/>
          </p:cNvGraphicFramePr>
          <p:nvPr/>
        </p:nvGraphicFramePr>
        <p:xfrm>
          <a:off x="7889983" y="441924"/>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main table C</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0.1</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rPr>
                        <a:t>0.4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0.2</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126E11D-E2CB-4999-9878-B6FF528EA673}"/>
                  </a:ext>
                </a:extLst>
              </p:cNvPr>
              <p:cNvSpPr/>
              <p:nvPr/>
            </p:nvSpPr>
            <p:spPr>
              <a:xfrm>
                <a:off x="1108011" y="187120"/>
                <a:ext cx="7075170" cy="13581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1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 (1.1)</a:t>
                </a:r>
              </a:p>
            </p:txBody>
          </p:sp>
        </mc:Choice>
        <mc:Fallback xmlns="">
          <p:sp>
            <p:nvSpPr>
              <p:cNvPr id="6" name="Rectangle 5">
                <a:extLst>
                  <a:ext uri="{FF2B5EF4-FFF2-40B4-BE49-F238E27FC236}">
                    <a16:creationId xmlns:a16="http://schemas.microsoft.com/office/drawing/2014/main" id="{A126E11D-E2CB-4999-9878-B6FF528EA673}"/>
                  </a:ext>
                </a:extLst>
              </p:cNvPr>
              <p:cNvSpPr>
                <a:spLocks noRot="1" noChangeAspect="1" noMove="1" noResize="1" noEditPoints="1" noAdjustHandles="1" noChangeArrowheads="1" noChangeShapeType="1" noTextEdit="1"/>
              </p:cNvSpPr>
              <p:nvPr/>
            </p:nvSpPr>
            <p:spPr>
              <a:xfrm>
                <a:off x="1108011" y="187120"/>
                <a:ext cx="7075170" cy="1358192"/>
              </a:xfrm>
              <a:prstGeom prst="rect">
                <a:avLst/>
              </a:prstGeom>
              <a:blipFill>
                <a:blip r:embed="rId3"/>
                <a:stretch>
                  <a:fillRect b="-7658"/>
                </a:stretch>
              </a:blipFill>
            </p:spPr>
            <p:txBody>
              <a:bodyPr/>
              <a:lstStyle/>
              <a:p>
                <a:r>
                  <a:rPr lang="en-US">
                    <a:noFill/>
                  </a:rPr>
                  <a:t> </a:t>
                </a:r>
              </a:p>
            </p:txBody>
          </p:sp>
        </mc:Fallback>
      </mc:AlternateContent>
      <p:sp>
        <p:nvSpPr>
          <p:cNvPr id="7" name="AutoShape 73">
            <a:extLst>
              <a:ext uri="{FF2B5EF4-FFF2-40B4-BE49-F238E27FC236}">
                <a16:creationId xmlns:a16="http://schemas.microsoft.com/office/drawing/2014/main" id="{F06D29CC-94D0-43C6-AE6B-761705F9FBF4}"/>
              </a:ext>
            </a:extLst>
          </p:cNvPr>
          <p:cNvSpPr>
            <a:spLocks/>
          </p:cNvSpPr>
          <p:nvPr/>
        </p:nvSpPr>
        <p:spPr bwMode="auto">
          <a:xfrm rot="10800000">
            <a:off x="6294118" y="2543486"/>
            <a:ext cx="67881" cy="95409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Oval 7">
            <a:extLst>
              <a:ext uri="{FF2B5EF4-FFF2-40B4-BE49-F238E27FC236}">
                <a16:creationId xmlns:a16="http://schemas.microsoft.com/office/drawing/2014/main" id="{A836597D-68F0-41A7-9C5D-6576DCCC7055}"/>
              </a:ext>
            </a:extLst>
          </p:cNvPr>
          <p:cNvSpPr/>
          <p:nvPr/>
        </p:nvSpPr>
        <p:spPr>
          <a:xfrm>
            <a:off x="8722582" y="2997642"/>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8622B917-0488-4770-8F1C-9100F294AF57}"/>
              </a:ext>
            </a:extLst>
          </p:cNvPr>
          <p:cNvSpPr/>
          <p:nvPr/>
        </p:nvSpPr>
        <p:spPr>
          <a:xfrm>
            <a:off x="8372191" y="3791602"/>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10" name="Straight Connector 9">
            <a:extLst>
              <a:ext uri="{FF2B5EF4-FFF2-40B4-BE49-F238E27FC236}">
                <a16:creationId xmlns:a16="http://schemas.microsoft.com/office/drawing/2014/main" id="{692602AF-21C6-4B9B-8C33-8C17F8158484}"/>
              </a:ext>
            </a:extLst>
          </p:cNvPr>
          <p:cNvCxnSpPr>
            <a:stCxn id="8" idx="4"/>
            <a:endCxn id="9" idx="0"/>
          </p:cNvCxnSpPr>
          <p:nvPr/>
        </p:nvCxnSpPr>
        <p:spPr>
          <a:xfrm flipH="1">
            <a:off x="8586876" y="3387256"/>
            <a:ext cx="350391" cy="4043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B9224A-4538-4A32-BA53-5A71A364EB67}"/>
              </a:ext>
            </a:extLst>
          </p:cNvPr>
          <p:cNvSpPr txBox="1"/>
          <p:nvPr/>
        </p:nvSpPr>
        <p:spPr>
          <a:xfrm>
            <a:off x="9115975" y="3446183"/>
            <a:ext cx="2488758" cy="646331"/>
          </a:xfrm>
          <a:prstGeom prst="rect">
            <a:avLst/>
          </a:prstGeom>
          <a:noFill/>
        </p:spPr>
        <p:txBody>
          <a:bodyPr wrap="square" rtlCol="0">
            <a:spAutoFit/>
          </a:bodyPr>
          <a:lstStyle/>
          <a:p>
            <a:r>
              <a:rPr lang="en-US" dirty="0"/>
              <a:t>1*0.2 + 2*0.1 = 0.4, or 0.1 + 0 + 0.3 = 0.4 …(1.1)</a:t>
            </a:r>
          </a:p>
        </p:txBody>
      </p:sp>
      <p:sp>
        <p:nvSpPr>
          <p:cNvPr id="12" name="Oval 11">
            <a:extLst>
              <a:ext uri="{FF2B5EF4-FFF2-40B4-BE49-F238E27FC236}">
                <a16:creationId xmlns:a16="http://schemas.microsoft.com/office/drawing/2014/main" id="{74ECD000-8ECA-4650-840B-82F8D52C6E32}"/>
              </a:ext>
            </a:extLst>
          </p:cNvPr>
          <p:cNvSpPr/>
          <p:nvPr/>
        </p:nvSpPr>
        <p:spPr>
          <a:xfrm>
            <a:off x="10246581" y="5317162"/>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3" name="Oval 12">
            <a:extLst>
              <a:ext uri="{FF2B5EF4-FFF2-40B4-BE49-F238E27FC236}">
                <a16:creationId xmlns:a16="http://schemas.microsoft.com/office/drawing/2014/main" id="{AC1FB5DF-EA4E-4CBF-BBC7-97D48D0A3B08}"/>
              </a:ext>
            </a:extLst>
          </p:cNvPr>
          <p:cNvSpPr/>
          <p:nvPr/>
        </p:nvSpPr>
        <p:spPr>
          <a:xfrm>
            <a:off x="10651923" y="4510031"/>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14" name="Straight Connector 13">
            <a:extLst>
              <a:ext uri="{FF2B5EF4-FFF2-40B4-BE49-F238E27FC236}">
                <a16:creationId xmlns:a16="http://schemas.microsoft.com/office/drawing/2014/main" id="{0FD9BF12-E930-46B6-82F5-7DA243106C4B}"/>
              </a:ext>
            </a:extLst>
          </p:cNvPr>
          <p:cNvCxnSpPr>
            <a:cxnSpLocks/>
            <a:stCxn id="13" idx="4"/>
            <a:endCxn id="12" idx="0"/>
          </p:cNvCxnSpPr>
          <p:nvPr/>
        </p:nvCxnSpPr>
        <p:spPr>
          <a:xfrm flipH="1">
            <a:off x="10461266" y="4899645"/>
            <a:ext cx="405342" cy="4175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6BCACF-548F-47A1-A50C-AA0768BB6ADD}"/>
              </a:ext>
            </a:extLst>
          </p:cNvPr>
          <p:cNvSpPr txBox="1"/>
          <p:nvPr/>
        </p:nvSpPr>
        <p:spPr>
          <a:xfrm>
            <a:off x="9356073" y="5874860"/>
            <a:ext cx="2626543" cy="646331"/>
          </a:xfrm>
          <a:prstGeom prst="rect">
            <a:avLst/>
          </a:prstGeom>
          <a:noFill/>
        </p:spPr>
        <p:txBody>
          <a:bodyPr wrap="square" rtlCol="0">
            <a:spAutoFit/>
          </a:bodyPr>
          <a:lstStyle/>
          <a:p>
            <a:r>
              <a:rPr lang="en-US" dirty="0"/>
              <a:t>1*0.1 + 2*0.2 = 0.5, or </a:t>
            </a:r>
          </a:p>
          <a:p>
            <a:r>
              <a:rPr lang="en-US" dirty="0"/>
              <a:t>0 + 0.2 + 0.3 = 0.5 …(1.1) </a:t>
            </a:r>
          </a:p>
        </p:txBody>
      </p:sp>
      <p:sp>
        <p:nvSpPr>
          <p:cNvPr id="19" name="TextBox 18">
            <a:extLst>
              <a:ext uri="{FF2B5EF4-FFF2-40B4-BE49-F238E27FC236}">
                <a16:creationId xmlns:a16="http://schemas.microsoft.com/office/drawing/2014/main" id="{B3E44205-D81E-45F6-9561-DA41F2299569}"/>
              </a:ext>
            </a:extLst>
          </p:cNvPr>
          <p:cNvSpPr txBox="1"/>
          <p:nvPr/>
        </p:nvSpPr>
        <p:spPr>
          <a:xfrm>
            <a:off x="3538944" y="3907848"/>
            <a:ext cx="3786905"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k =1           k = 2               p</a:t>
            </a:r>
            <a:r>
              <a:rPr lang="en-US" sz="18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a:t>
            </a:r>
            <a:r>
              <a:rPr lang="en-US" sz="18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p</a:t>
            </a:r>
            <a:r>
              <a:rPr lang="en-US" sz="18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1 </a:t>
            </a:r>
            <a:endParaRPr lang="en-US" dirty="0"/>
          </a:p>
        </p:txBody>
      </p:sp>
      <p:sp>
        <p:nvSpPr>
          <p:cNvPr id="20" name="Left Brace 19">
            <a:extLst>
              <a:ext uri="{FF2B5EF4-FFF2-40B4-BE49-F238E27FC236}">
                <a16:creationId xmlns:a16="http://schemas.microsoft.com/office/drawing/2014/main" id="{C442F802-5C17-4F01-B65B-3FAA15A74181}"/>
              </a:ext>
            </a:extLst>
          </p:cNvPr>
          <p:cNvSpPr/>
          <p:nvPr/>
        </p:nvSpPr>
        <p:spPr>
          <a:xfrm rot="16200000">
            <a:off x="3919994" y="3505333"/>
            <a:ext cx="103367" cy="6997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502658D1-AF84-4F76-8588-2420D6824D54}"/>
              </a:ext>
            </a:extLst>
          </p:cNvPr>
          <p:cNvSpPr/>
          <p:nvPr/>
        </p:nvSpPr>
        <p:spPr>
          <a:xfrm rot="16200000">
            <a:off x="4860944" y="3550579"/>
            <a:ext cx="103367" cy="6997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04260E8F-1023-4C26-8885-FD230DAE88FB}"/>
              </a:ext>
            </a:extLst>
          </p:cNvPr>
          <p:cNvSpPr/>
          <p:nvPr/>
        </p:nvSpPr>
        <p:spPr>
          <a:xfrm rot="16200000">
            <a:off x="6305198" y="3486851"/>
            <a:ext cx="45719" cy="78239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717182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622" y="1753753"/>
                <a:ext cx="9004041" cy="4440959"/>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us compute C[2, 3]:</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2: C[2, 1] + C[3, 3]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C[2, 3] =   min                                             +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alnAt="1"/>
                          </m:r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2</m:t>
                        </m:r>
                      </m:sub>
                      <m:sup>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3</m:t>
                        </m:r>
                      </m:sup>
                      <m:e>
                        <m:sSub>
                          <m:sSub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oMath>
                </a14:m>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 = 3: C[2, 2] + C[4, 3]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min { 0 + 0.4,  </a:t>
                </a:r>
                <a:r>
                  <a:rPr lang="en-US" sz="2200" u="sng"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0.2 + 0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(0.2 + 0.4)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min {0.4 + 0.6, 0.2 + 0.6} = </a:t>
                </a:r>
                <a:r>
                  <a:rPr lang="en-US" sz="2200" dirty="0">
                    <a:solidFill>
                      <a:schemeClr val="accent6">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0.8</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where index k =3.</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Thus, out of two possible binary trees containing two keys, B and C,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the root of the optimal tree has index 3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(i.e., it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contains C</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the average number of comparisons in a successful search in this tree is 0.8.</a:t>
                </a:r>
              </a:p>
            </p:txBody>
          </p:sp>
        </mc:Choice>
        <mc:Fallback xmlns="">
          <p:sp>
            <p:nvSpPr>
              <p:cNvPr id="2" name="Rectangle 1"/>
              <p:cNvSpPr>
                <a:spLocks noRot="1" noChangeAspect="1" noMove="1" noResize="1" noEditPoints="1" noAdjustHandles="1" noChangeArrowheads="1" noChangeShapeType="1" noTextEdit="1"/>
              </p:cNvSpPr>
              <p:nvPr/>
            </p:nvSpPr>
            <p:spPr>
              <a:xfrm>
                <a:off x="1524622" y="1753753"/>
                <a:ext cx="9004041" cy="4440959"/>
              </a:xfrm>
              <a:prstGeom prst="rect">
                <a:avLst/>
              </a:prstGeom>
              <a:blipFill>
                <a:blip r:embed="rId2"/>
                <a:stretch>
                  <a:fillRect l="-880" t="-962" b="-1923"/>
                </a:stretch>
              </a:blipFill>
            </p:spPr>
            <p:txBody>
              <a:bodyPr/>
              <a:lstStyle/>
              <a:p>
                <a:r>
                  <a:rPr lang="en-US">
                    <a:noFill/>
                  </a:rPr>
                  <a:t> </a:t>
                </a:r>
              </a:p>
            </p:txBody>
          </p:sp>
        </mc:Fallback>
      </mc:AlternateContent>
      <p:sp>
        <p:nvSpPr>
          <p:cNvPr id="4" name="AutoShape 73"/>
          <p:cNvSpPr>
            <a:spLocks/>
          </p:cNvSpPr>
          <p:nvPr/>
        </p:nvSpPr>
        <p:spPr bwMode="auto">
          <a:xfrm>
            <a:off x="3426597" y="2577776"/>
            <a:ext cx="70285" cy="85122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aphicFrame>
        <p:nvGraphicFramePr>
          <p:cNvPr id="5" name="Table 4">
            <a:extLst>
              <a:ext uri="{FF2B5EF4-FFF2-40B4-BE49-F238E27FC236}">
                <a16:creationId xmlns:a16="http://schemas.microsoft.com/office/drawing/2014/main" id="{E5128891-98B8-407D-920F-5C9BB79B2563}"/>
              </a:ext>
            </a:extLst>
          </p:cNvPr>
          <p:cNvGraphicFramePr>
            <a:graphicFrameLocks noGrp="1"/>
          </p:cNvGraphicFramePr>
          <p:nvPr/>
        </p:nvGraphicFramePr>
        <p:xfrm>
          <a:off x="7814277" y="187120"/>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main table C</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0.1</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rPr>
                        <a:t>0.4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0.2</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0.8</a:t>
                      </a: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126E11D-E2CB-4999-9878-B6FF528EA673}"/>
                  </a:ext>
                </a:extLst>
              </p:cNvPr>
              <p:cNvSpPr/>
              <p:nvPr/>
            </p:nvSpPr>
            <p:spPr>
              <a:xfrm>
                <a:off x="1108011" y="187120"/>
                <a:ext cx="6588852" cy="13581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1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 (1.1)</a:t>
                </a:r>
              </a:p>
            </p:txBody>
          </p:sp>
        </mc:Choice>
        <mc:Fallback xmlns="">
          <p:sp>
            <p:nvSpPr>
              <p:cNvPr id="6" name="Rectangle 5">
                <a:extLst>
                  <a:ext uri="{FF2B5EF4-FFF2-40B4-BE49-F238E27FC236}">
                    <a16:creationId xmlns:a16="http://schemas.microsoft.com/office/drawing/2014/main" id="{A126E11D-E2CB-4999-9878-B6FF528EA673}"/>
                  </a:ext>
                </a:extLst>
              </p:cNvPr>
              <p:cNvSpPr>
                <a:spLocks noRot="1" noChangeAspect="1" noMove="1" noResize="1" noEditPoints="1" noAdjustHandles="1" noChangeArrowheads="1" noChangeShapeType="1" noTextEdit="1"/>
              </p:cNvSpPr>
              <p:nvPr/>
            </p:nvSpPr>
            <p:spPr>
              <a:xfrm>
                <a:off x="1108011" y="187120"/>
                <a:ext cx="6588852" cy="1358192"/>
              </a:xfrm>
              <a:prstGeom prst="rect">
                <a:avLst/>
              </a:prstGeom>
              <a:blipFill>
                <a:blip r:embed="rId3"/>
                <a:stretch>
                  <a:fillRect b="-7658"/>
                </a:stretch>
              </a:blipFill>
            </p:spPr>
            <p:txBody>
              <a:bodyPr/>
              <a:lstStyle/>
              <a:p>
                <a:r>
                  <a:rPr lang="en-US">
                    <a:noFill/>
                  </a:rPr>
                  <a:t> </a:t>
                </a:r>
              </a:p>
            </p:txBody>
          </p:sp>
        </mc:Fallback>
      </mc:AlternateContent>
      <p:sp>
        <p:nvSpPr>
          <p:cNvPr id="7" name="AutoShape 73">
            <a:extLst>
              <a:ext uri="{FF2B5EF4-FFF2-40B4-BE49-F238E27FC236}">
                <a16:creationId xmlns:a16="http://schemas.microsoft.com/office/drawing/2014/main" id="{F06D29CC-94D0-43C6-AE6B-761705F9FBF4}"/>
              </a:ext>
            </a:extLst>
          </p:cNvPr>
          <p:cNvSpPr>
            <a:spLocks/>
          </p:cNvSpPr>
          <p:nvPr/>
        </p:nvSpPr>
        <p:spPr bwMode="auto">
          <a:xfrm rot="10800000">
            <a:off x="6294118" y="2543486"/>
            <a:ext cx="67881" cy="95409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Oval 7">
            <a:extLst>
              <a:ext uri="{FF2B5EF4-FFF2-40B4-BE49-F238E27FC236}">
                <a16:creationId xmlns:a16="http://schemas.microsoft.com/office/drawing/2014/main" id="{DD86D259-BF84-4BAA-82EA-316E573D0BE7}"/>
              </a:ext>
            </a:extLst>
          </p:cNvPr>
          <p:cNvSpPr/>
          <p:nvPr/>
        </p:nvSpPr>
        <p:spPr>
          <a:xfrm>
            <a:off x="8412484"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D916ACE4-8FE4-4A65-8650-443163CB3DFE}"/>
              </a:ext>
            </a:extLst>
          </p:cNvPr>
          <p:cNvSpPr/>
          <p:nvPr/>
        </p:nvSpPr>
        <p:spPr>
          <a:xfrm>
            <a:off x="8062093" y="416530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10" name="Straight Connector 9">
            <a:extLst>
              <a:ext uri="{FF2B5EF4-FFF2-40B4-BE49-F238E27FC236}">
                <a16:creationId xmlns:a16="http://schemas.microsoft.com/office/drawing/2014/main" id="{0042425B-11DF-49A9-9073-6DF64432A61F}"/>
              </a:ext>
            </a:extLst>
          </p:cNvPr>
          <p:cNvCxnSpPr>
            <a:cxnSpLocks/>
            <a:stCxn id="8" idx="4"/>
            <a:endCxn id="9" idx="0"/>
          </p:cNvCxnSpPr>
          <p:nvPr/>
        </p:nvCxnSpPr>
        <p:spPr>
          <a:xfrm flipH="1">
            <a:off x="8276778" y="3760962"/>
            <a:ext cx="350391" cy="4043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38A361C-E754-4FDC-8309-23E78E4DFD6B}"/>
              </a:ext>
            </a:extLst>
          </p:cNvPr>
          <p:cNvSpPr/>
          <p:nvPr/>
        </p:nvSpPr>
        <p:spPr>
          <a:xfrm>
            <a:off x="9041605" y="2696947"/>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3" name="Straight Connector 12">
            <a:extLst>
              <a:ext uri="{FF2B5EF4-FFF2-40B4-BE49-F238E27FC236}">
                <a16:creationId xmlns:a16="http://schemas.microsoft.com/office/drawing/2014/main" id="{A8F0BF1A-2A72-4A11-BF9F-2CB1AA7DD2F5}"/>
              </a:ext>
            </a:extLst>
          </p:cNvPr>
          <p:cNvCxnSpPr>
            <a:cxnSpLocks/>
            <a:stCxn id="11" idx="4"/>
          </p:cNvCxnSpPr>
          <p:nvPr/>
        </p:nvCxnSpPr>
        <p:spPr>
          <a:xfrm flipH="1">
            <a:off x="8627170" y="3086561"/>
            <a:ext cx="629120"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6A1232E-FFF4-4338-851C-F2CF799021BE}"/>
              </a:ext>
            </a:extLst>
          </p:cNvPr>
          <p:cNvSpPr txBox="1"/>
          <p:nvPr/>
        </p:nvSpPr>
        <p:spPr>
          <a:xfrm>
            <a:off x="8627169" y="3894274"/>
            <a:ext cx="3164615" cy="646331"/>
          </a:xfrm>
          <a:prstGeom prst="rect">
            <a:avLst/>
          </a:prstGeom>
          <a:noFill/>
        </p:spPr>
        <p:txBody>
          <a:bodyPr wrap="square" rtlCol="0">
            <a:spAutoFit/>
          </a:bodyPr>
          <a:lstStyle/>
          <a:p>
            <a:r>
              <a:rPr lang="en-US" dirty="0"/>
              <a:t>1*0.4 + 2*0.2 = 0.8, or            </a:t>
            </a:r>
            <a:r>
              <a:rPr lang="en-US" dirty="0">
                <a:solidFill>
                  <a:srgbClr val="0000FF"/>
                </a:solidFill>
              </a:rPr>
              <a:t>0.2 + 0 </a:t>
            </a:r>
            <a:r>
              <a:rPr lang="en-US" dirty="0"/>
              <a:t>+ (0.2 + 0.4) = 0.8 …(1.1)</a:t>
            </a:r>
          </a:p>
        </p:txBody>
      </p:sp>
      <p:sp>
        <p:nvSpPr>
          <p:cNvPr id="17" name="Freeform: Shape 16">
            <a:extLst>
              <a:ext uri="{FF2B5EF4-FFF2-40B4-BE49-F238E27FC236}">
                <a16:creationId xmlns:a16="http://schemas.microsoft.com/office/drawing/2014/main" id="{E000063C-D095-4664-A66B-EA7B8E9ACE24}"/>
              </a:ext>
            </a:extLst>
          </p:cNvPr>
          <p:cNvSpPr/>
          <p:nvPr/>
        </p:nvSpPr>
        <p:spPr>
          <a:xfrm>
            <a:off x="8102379" y="2623930"/>
            <a:ext cx="1590261" cy="1216550"/>
          </a:xfrm>
          <a:custGeom>
            <a:avLst/>
            <a:gdLst>
              <a:gd name="connsiteX0" fmla="*/ 993913 w 1590261"/>
              <a:gd name="connsiteY0" fmla="*/ 23854 h 1216550"/>
              <a:gd name="connsiteX1" fmla="*/ 906449 w 1590261"/>
              <a:gd name="connsiteY1" fmla="*/ 55660 h 1216550"/>
              <a:gd name="connsiteX2" fmla="*/ 842838 w 1590261"/>
              <a:gd name="connsiteY2" fmla="*/ 71562 h 1216550"/>
              <a:gd name="connsiteX3" fmla="*/ 787179 w 1590261"/>
              <a:gd name="connsiteY3" fmla="*/ 87465 h 1216550"/>
              <a:gd name="connsiteX4" fmla="*/ 755374 w 1590261"/>
              <a:gd name="connsiteY4" fmla="*/ 103367 h 1216550"/>
              <a:gd name="connsiteX5" fmla="*/ 715618 w 1590261"/>
              <a:gd name="connsiteY5" fmla="*/ 119270 h 1216550"/>
              <a:gd name="connsiteX6" fmla="*/ 636104 w 1590261"/>
              <a:gd name="connsiteY6" fmla="*/ 159027 h 1216550"/>
              <a:gd name="connsiteX7" fmla="*/ 564543 w 1590261"/>
              <a:gd name="connsiteY7" fmla="*/ 182880 h 1216550"/>
              <a:gd name="connsiteX8" fmla="*/ 453224 w 1590261"/>
              <a:gd name="connsiteY8" fmla="*/ 246491 h 1216550"/>
              <a:gd name="connsiteX9" fmla="*/ 405517 w 1590261"/>
              <a:gd name="connsiteY9" fmla="*/ 262393 h 1216550"/>
              <a:gd name="connsiteX10" fmla="*/ 318052 w 1590261"/>
              <a:gd name="connsiteY10" fmla="*/ 310101 h 1216550"/>
              <a:gd name="connsiteX11" fmla="*/ 286247 w 1590261"/>
              <a:gd name="connsiteY11" fmla="*/ 326004 h 1216550"/>
              <a:gd name="connsiteX12" fmla="*/ 222637 w 1590261"/>
              <a:gd name="connsiteY12" fmla="*/ 397566 h 1216550"/>
              <a:gd name="connsiteX13" fmla="*/ 174929 w 1590261"/>
              <a:gd name="connsiteY13" fmla="*/ 429371 h 1216550"/>
              <a:gd name="connsiteX14" fmla="*/ 103367 w 1590261"/>
              <a:gd name="connsiteY14" fmla="*/ 524787 h 1216550"/>
              <a:gd name="connsiteX15" fmla="*/ 63611 w 1590261"/>
              <a:gd name="connsiteY15" fmla="*/ 588397 h 1216550"/>
              <a:gd name="connsiteX16" fmla="*/ 39757 w 1590261"/>
              <a:gd name="connsiteY16" fmla="*/ 620202 h 1216550"/>
              <a:gd name="connsiteX17" fmla="*/ 23854 w 1590261"/>
              <a:gd name="connsiteY17" fmla="*/ 644056 h 1216550"/>
              <a:gd name="connsiteX18" fmla="*/ 0 w 1590261"/>
              <a:gd name="connsiteY18" fmla="*/ 747423 h 1216550"/>
              <a:gd name="connsiteX19" fmla="*/ 15903 w 1590261"/>
              <a:gd name="connsiteY19" fmla="*/ 938254 h 1216550"/>
              <a:gd name="connsiteX20" fmla="*/ 23854 w 1590261"/>
              <a:gd name="connsiteY20" fmla="*/ 970060 h 1216550"/>
              <a:gd name="connsiteX21" fmla="*/ 63611 w 1590261"/>
              <a:gd name="connsiteY21" fmla="*/ 1033670 h 1216550"/>
              <a:gd name="connsiteX22" fmla="*/ 87464 w 1590261"/>
              <a:gd name="connsiteY22" fmla="*/ 1057524 h 1216550"/>
              <a:gd name="connsiteX23" fmla="*/ 159026 w 1590261"/>
              <a:gd name="connsiteY23" fmla="*/ 1105232 h 1216550"/>
              <a:gd name="connsiteX24" fmla="*/ 182880 w 1590261"/>
              <a:gd name="connsiteY24" fmla="*/ 1121134 h 1216550"/>
              <a:gd name="connsiteX25" fmla="*/ 214685 w 1590261"/>
              <a:gd name="connsiteY25" fmla="*/ 1137037 h 1216550"/>
              <a:gd name="connsiteX26" fmla="*/ 238539 w 1590261"/>
              <a:gd name="connsiteY26" fmla="*/ 1152940 h 1216550"/>
              <a:gd name="connsiteX27" fmla="*/ 381663 w 1590261"/>
              <a:gd name="connsiteY27" fmla="*/ 1200647 h 1216550"/>
              <a:gd name="connsiteX28" fmla="*/ 516835 w 1590261"/>
              <a:gd name="connsiteY28" fmla="*/ 1216550 h 1216550"/>
              <a:gd name="connsiteX29" fmla="*/ 795131 w 1590261"/>
              <a:gd name="connsiteY29" fmla="*/ 1192696 h 1216550"/>
              <a:gd name="connsiteX30" fmla="*/ 850790 w 1590261"/>
              <a:gd name="connsiteY30" fmla="*/ 1176793 h 1216550"/>
              <a:gd name="connsiteX31" fmla="*/ 938254 w 1590261"/>
              <a:gd name="connsiteY31" fmla="*/ 1144988 h 1216550"/>
              <a:gd name="connsiteX32" fmla="*/ 985962 w 1590261"/>
              <a:gd name="connsiteY32" fmla="*/ 1137037 h 1216550"/>
              <a:gd name="connsiteX33" fmla="*/ 1033670 w 1590261"/>
              <a:gd name="connsiteY33" fmla="*/ 1113183 h 1216550"/>
              <a:gd name="connsiteX34" fmla="*/ 1208598 w 1590261"/>
              <a:gd name="connsiteY34" fmla="*/ 1009816 h 1216550"/>
              <a:gd name="connsiteX35" fmla="*/ 1256306 w 1590261"/>
              <a:gd name="connsiteY35" fmla="*/ 970060 h 1216550"/>
              <a:gd name="connsiteX36" fmla="*/ 1296063 w 1590261"/>
              <a:gd name="connsiteY36" fmla="*/ 922352 h 1216550"/>
              <a:gd name="connsiteX37" fmla="*/ 1359673 w 1590261"/>
              <a:gd name="connsiteY37" fmla="*/ 803082 h 1216550"/>
              <a:gd name="connsiteX38" fmla="*/ 1399430 w 1590261"/>
              <a:gd name="connsiteY38" fmla="*/ 731520 h 1216550"/>
              <a:gd name="connsiteX39" fmla="*/ 1431235 w 1590261"/>
              <a:gd name="connsiteY39" fmla="*/ 683813 h 1216550"/>
              <a:gd name="connsiteX40" fmla="*/ 1526651 w 1590261"/>
              <a:gd name="connsiteY40" fmla="*/ 548640 h 1216550"/>
              <a:gd name="connsiteX41" fmla="*/ 1550504 w 1590261"/>
              <a:gd name="connsiteY41" fmla="*/ 508884 h 1216550"/>
              <a:gd name="connsiteX42" fmla="*/ 1566407 w 1590261"/>
              <a:gd name="connsiteY42" fmla="*/ 469127 h 1216550"/>
              <a:gd name="connsiteX43" fmla="*/ 1574358 w 1590261"/>
              <a:gd name="connsiteY43" fmla="*/ 429371 h 1216550"/>
              <a:gd name="connsiteX44" fmla="*/ 1590261 w 1590261"/>
              <a:gd name="connsiteY44" fmla="*/ 333955 h 1216550"/>
              <a:gd name="connsiteX45" fmla="*/ 1582310 w 1590261"/>
              <a:gd name="connsiteY45" fmla="*/ 190832 h 1216550"/>
              <a:gd name="connsiteX46" fmla="*/ 1550504 w 1590261"/>
              <a:gd name="connsiteY46" fmla="*/ 166978 h 1216550"/>
              <a:gd name="connsiteX47" fmla="*/ 1494845 w 1590261"/>
              <a:gd name="connsiteY47" fmla="*/ 111319 h 1216550"/>
              <a:gd name="connsiteX48" fmla="*/ 1470991 w 1590261"/>
              <a:gd name="connsiteY48" fmla="*/ 87465 h 1216550"/>
              <a:gd name="connsiteX49" fmla="*/ 1367624 w 1590261"/>
              <a:gd name="connsiteY49" fmla="*/ 31806 h 1216550"/>
              <a:gd name="connsiteX50" fmla="*/ 1280160 w 1590261"/>
              <a:gd name="connsiteY50" fmla="*/ 0 h 1216550"/>
              <a:gd name="connsiteX51" fmla="*/ 1176793 w 1590261"/>
              <a:gd name="connsiteY51" fmla="*/ 0 h 121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90261" h="1216550">
                <a:moveTo>
                  <a:pt x="993913" y="23854"/>
                </a:moveTo>
                <a:cubicBezTo>
                  <a:pt x="895394" y="43560"/>
                  <a:pt x="1020617" y="14887"/>
                  <a:pt x="906449" y="55660"/>
                </a:cubicBezTo>
                <a:cubicBezTo>
                  <a:pt x="885866" y="63011"/>
                  <a:pt x="863956" y="65931"/>
                  <a:pt x="842838" y="71562"/>
                </a:cubicBezTo>
                <a:cubicBezTo>
                  <a:pt x="824194" y="76534"/>
                  <a:pt x="805313" y="80871"/>
                  <a:pt x="787179" y="87465"/>
                </a:cubicBezTo>
                <a:cubicBezTo>
                  <a:pt x="776040" y="91516"/>
                  <a:pt x="766205" y="98553"/>
                  <a:pt x="755374" y="103367"/>
                </a:cubicBezTo>
                <a:cubicBezTo>
                  <a:pt x="742331" y="109164"/>
                  <a:pt x="728552" y="113234"/>
                  <a:pt x="715618" y="119270"/>
                </a:cubicBezTo>
                <a:cubicBezTo>
                  <a:pt x="688765" y="131802"/>
                  <a:pt x="663415" y="147528"/>
                  <a:pt x="636104" y="159027"/>
                </a:cubicBezTo>
                <a:cubicBezTo>
                  <a:pt x="612930" y="168784"/>
                  <a:pt x="588397" y="174929"/>
                  <a:pt x="564543" y="182880"/>
                </a:cubicBezTo>
                <a:cubicBezTo>
                  <a:pt x="516628" y="214824"/>
                  <a:pt x="509721" y="222278"/>
                  <a:pt x="453224" y="246491"/>
                </a:cubicBezTo>
                <a:cubicBezTo>
                  <a:pt x="437817" y="253094"/>
                  <a:pt x="420990" y="255946"/>
                  <a:pt x="405517" y="262393"/>
                </a:cubicBezTo>
                <a:cubicBezTo>
                  <a:pt x="360660" y="281083"/>
                  <a:pt x="358561" y="287596"/>
                  <a:pt x="318052" y="310101"/>
                </a:cubicBezTo>
                <a:cubicBezTo>
                  <a:pt x="307691" y="315857"/>
                  <a:pt x="296849" y="320703"/>
                  <a:pt x="286247" y="326004"/>
                </a:cubicBezTo>
                <a:cubicBezTo>
                  <a:pt x="263410" y="356453"/>
                  <a:pt x="254422" y="371560"/>
                  <a:pt x="222637" y="397566"/>
                </a:cubicBezTo>
                <a:cubicBezTo>
                  <a:pt x="207845" y="409669"/>
                  <a:pt x="190832" y="418769"/>
                  <a:pt x="174929" y="429371"/>
                </a:cubicBezTo>
                <a:cubicBezTo>
                  <a:pt x="114753" y="529662"/>
                  <a:pt x="198684" y="394808"/>
                  <a:pt x="103367" y="524787"/>
                </a:cubicBezTo>
                <a:cubicBezTo>
                  <a:pt x="88581" y="544950"/>
                  <a:pt x="77481" y="567592"/>
                  <a:pt x="63611" y="588397"/>
                </a:cubicBezTo>
                <a:cubicBezTo>
                  <a:pt x="56260" y="599423"/>
                  <a:pt x="47460" y="609418"/>
                  <a:pt x="39757" y="620202"/>
                </a:cubicBezTo>
                <a:cubicBezTo>
                  <a:pt x="34202" y="627978"/>
                  <a:pt x="29155" y="636105"/>
                  <a:pt x="23854" y="644056"/>
                </a:cubicBezTo>
                <a:cubicBezTo>
                  <a:pt x="4673" y="720778"/>
                  <a:pt x="12237" y="686235"/>
                  <a:pt x="0" y="747423"/>
                </a:cubicBezTo>
                <a:cubicBezTo>
                  <a:pt x="13209" y="1024830"/>
                  <a:pt x="-10402" y="846187"/>
                  <a:pt x="15903" y="938254"/>
                </a:cubicBezTo>
                <a:cubicBezTo>
                  <a:pt x="18905" y="948762"/>
                  <a:pt x="20017" y="959828"/>
                  <a:pt x="23854" y="970060"/>
                </a:cubicBezTo>
                <a:cubicBezTo>
                  <a:pt x="32904" y="994192"/>
                  <a:pt x="46934" y="1014213"/>
                  <a:pt x="63611" y="1033670"/>
                </a:cubicBezTo>
                <a:cubicBezTo>
                  <a:pt x="70929" y="1042208"/>
                  <a:pt x="78468" y="1050777"/>
                  <a:pt x="87464" y="1057524"/>
                </a:cubicBezTo>
                <a:cubicBezTo>
                  <a:pt x="110399" y="1074725"/>
                  <a:pt x="135172" y="1089329"/>
                  <a:pt x="159026" y="1105232"/>
                </a:cubicBezTo>
                <a:cubicBezTo>
                  <a:pt x="166977" y="1110533"/>
                  <a:pt x="174333" y="1116860"/>
                  <a:pt x="182880" y="1121134"/>
                </a:cubicBezTo>
                <a:cubicBezTo>
                  <a:pt x="193482" y="1126435"/>
                  <a:pt x="204394" y="1131156"/>
                  <a:pt x="214685" y="1137037"/>
                </a:cubicBezTo>
                <a:cubicBezTo>
                  <a:pt x="222982" y="1141778"/>
                  <a:pt x="230242" y="1148199"/>
                  <a:pt x="238539" y="1152940"/>
                </a:cubicBezTo>
                <a:cubicBezTo>
                  <a:pt x="279721" y="1176472"/>
                  <a:pt x="340800" y="1196932"/>
                  <a:pt x="381663" y="1200647"/>
                </a:cubicBezTo>
                <a:cubicBezTo>
                  <a:pt x="485183" y="1210059"/>
                  <a:pt x="440250" y="1203786"/>
                  <a:pt x="516835" y="1216550"/>
                </a:cubicBezTo>
                <a:cubicBezTo>
                  <a:pt x="613113" y="1209910"/>
                  <a:pt x="702896" y="1211142"/>
                  <a:pt x="795131" y="1192696"/>
                </a:cubicBezTo>
                <a:cubicBezTo>
                  <a:pt x="813041" y="1189114"/>
                  <a:pt x="833462" y="1183291"/>
                  <a:pt x="850790" y="1176793"/>
                </a:cubicBezTo>
                <a:cubicBezTo>
                  <a:pt x="882399" y="1164939"/>
                  <a:pt x="904853" y="1153338"/>
                  <a:pt x="938254" y="1144988"/>
                </a:cubicBezTo>
                <a:cubicBezTo>
                  <a:pt x="953895" y="1141078"/>
                  <a:pt x="970059" y="1139687"/>
                  <a:pt x="985962" y="1137037"/>
                </a:cubicBezTo>
                <a:cubicBezTo>
                  <a:pt x="1001865" y="1129086"/>
                  <a:pt x="1018061" y="1121697"/>
                  <a:pt x="1033670" y="1113183"/>
                </a:cubicBezTo>
                <a:cubicBezTo>
                  <a:pt x="1074099" y="1091131"/>
                  <a:pt x="1161043" y="1045482"/>
                  <a:pt x="1208598" y="1009816"/>
                </a:cubicBezTo>
                <a:cubicBezTo>
                  <a:pt x="1225158" y="997396"/>
                  <a:pt x="1241668" y="984697"/>
                  <a:pt x="1256306" y="970060"/>
                </a:cubicBezTo>
                <a:cubicBezTo>
                  <a:pt x="1270944" y="955422"/>
                  <a:pt x="1285167" y="939953"/>
                  <a:pt x="1296063" y="922352"/>
                </a:cubicBezTo>
                <a:cubicBezTo>
                  <a:pt x="1319779" y="884041"/>
                  <a:pt x="1338213" y="842701"/>
                  <a:pt x="1359673" y="803082"/>
                </a:cubicBezTo>
                <a:cubicBezTo>
                  <a:pt x="1372670" y="779088"/>
                  <a:pt x="1384293" y="754225"/>
                  <a:pt x="1399430" y="731520"/>
                </a:cubicBezTo>
                <a:cubicBezTo>
                  <a:pt x="1410032" y="715618"/>
                  <a:pt x="1419994" y="699270"/>
                  <a:pt x="1431235" y="683813"/>
                </a:cubicBezTo>
                <a:cubicBezTo>
                  <a:pt x="1492247" y="599921"/>
                  <a:pt x="1441625" y="690353"/>
                  <a:pt x="1526651" y="548640"/>
                </a:cubicBezTo>
                <a:cubicBezTo>
                  <a:pt x="1534602" y="535388"/>
                  <a:pt x="1543593" y="522707"/>
                  <a:pt x="1550504" y="508884"/>
                </a:cubicBezTo>
                <a:cubicBezTo>
                  <a:pt x="1556887" y="496118"/>
                  <a:pt x="1561106" y="482379"/>
                  <a:pt x="1566407" y="469127"/>
                </a:cubicBezTo>
                <a:cubicBezTo>
                  <a:pt x="1569057" y="455875"/>
                  <a:pt x="1572009" y="442680"/>
                  <a:pt x="1574358" y="429371"/>
                </a:cubicBezTo>
                <a:cubicBezTo>
                  <a:pt x="1579962" y="397618"/>
                  <a:pt x="1590261" y="333955"/>
                  <a:pt x="1590261" y="333955"/>
                </a:cubicBezTo>
                <a:cubicBezTo>
                  <a:pt x="1587611" y="286247"/>
                  <a:pt x="1593377" y="237314"/>
                  <a:pt x="1582310" y="190832"/>
                </a:cubicBezTo>
                <a:cubicBezTo>
                  <a:pt x="1579240" y="177940"/>
                  <a:pt x="1560310" y="175892"/>
                  <a:pt x="1550504" y="166978"/>
                </a:cubicBezTo>
                <a:cubicBezTo>
                  <a:pt x="1531089" y="149329"/>
                  <a:pt x="1513398" y="129872"/>
                  <a:pt x="1494845" y="111319"/>
                </a:cubicBezTo>
                <a:cubicBezTo>
                  <a:pt x="1486894" y="103368"/>
                  <a:pt x="1480347" y="93703"/>
                  <a:pt x="1470991" y="87465"/>
                </a:cubicBezTo>
                <a:cubicBezTo>
                  <a:pt x="1439518" y="66482"/>
                  <a:pt x="1402858" y="40615"/>
                  <a:pt x="1367624" y="31806"/>
                </a:cubicBezTo>
                <a:cubicBezTo>
                  <a:pt x="1316237" y="18958"/>
                  <a:pt x="1345863" y="28159"/>
                  <a:pt x="1280160" y="0"/>
                </a:cubicBezTo>
                <a:cubicBezTo>
                  <a:pt x="1197737" y="9159"/>
                  <a:pt x="1231882" y="13774"/>
                  <a:pt x="117679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A24BA32-E3D7-453A-9967-847C90CE4A7B}"/>
              </a:ext>
            </a:extLst>
          </p:cNvPr>
          <p:cNvSpPr/>
          <p:nvPr/>
        </p:nvSpPr>
        <p:spPr>
          <a:xfrm>
            <a:off x="524258" y="2613774"/>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9" name="Straight Connector 18">
            <a:extLst>
              <a:ext uri="{FF2B5EF4-FFF2-40B4-BE49-F238E27FC236}">
                <a16:creationId xmlns:a16="http://schemas.microsoft.com/office/drawing/2014/main" id="{AC98E83E-7FE5-4484-A192-9A4C667EE0DD}"/>
              </a:ext>
            </a:extLst>
          </p:cNvPr>
          <p:cNvCxnSpPr>
            <a:cxnSpLocks/>
            <a:stCxn id="20" idx="4"/>
            <a:endCxn id="18" idx="0"/>
          </p:cNvCxnSpPr>
          <p:nvPr/>
        </p:nvCxnSpPr>
        <p:spPr>
          <a:xfrm flipH="1">
            <a:off x="738943" y="2317111"/>
            <a:ext cx="292430" cy="2966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67C7288-8A28-46EE-B78A-09261AF4C4F7}"/>
              </a:ext>
            </a:extLst>
          </p:cNvPr>
          <p:cNvSpPr/>
          <p:nvPr/>
        </p:nvSpPr>
        <p:spPr>
          <a:xfrm>
            <a:off x="816688" y="1927497"/>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24" name="TextBox 23">
            <a:extLst>
              <a:ext uri="{FF2B5EF4-FFF2-40B4-BE49-F238E27FC236}">
                <a16:creationId xmlns:a16="http://schemas.microsoft.com/office/drawing/2014/main" id="{D9CCF594-3721-463D-9A34-FA40599AA85C}"/>
              </a:ext>
            </a:extLst>
          </p:cNvPr>
          <p:cNvSpPr txBox="1"/>
          <p:nvPr/>
        </p:nvSpPr>
        <p:spPr>
          <a:xfrm>
            <a:off x="107647" y="1195644"/>
            <a:ext cx="3164615" cy="646331"/>
          </a:xfrm>
          <a:prstGeom prst="rect">
            <a:avLst/>
          </a:prstGeom>
          <a:noFill/>
        </p:spPr>
        <p:txBody>
          <a:bodyPr wrap="square" rtlCol="0">
            <a:spAutoFit/>
          </a:bodyPr>
          <a:lstStyle/>
          <a:p>
            <a:r>
              <a:rPr lang="en-US" dirty="0"/>
              <a:t>1*0.2 + 2*0.4 = 1.0, or                0 + 0.4 + (0.2 + 0.4) = 1.0 …(1.1)</a:t>
            </a:r>
          </a:p>
        </p:txBody>
      </p:sp>
      <p:cxnSp>
        <p:nvCxnSpPr>
          <p:cNvPr id="30" name="Straight Connector 29">
            <a:extLst>
              <a:ext uri="{FF2B5EF4-FFF2-40B4-BE49-F238E27FC236}">
                <a16:creationId xmlns:a16="http://schemas.microsoft.com/office/drawing/2014/main" id="{94C74548-0F6A-4B89-8403-6438D1CDE9A3}"/>
              </a:ext>
            </a:extLst>
          </p:cNvPr>
          <p:cNvCxnSpPr>
            <a:cxnSpLocks/>
            <a:endCxn id="31" idx="0"/>
          </p:cNvCxnSpPr>
          <p:nvPr/>
        </p:nvCxnSpPr>
        <p:spPr>
          <a:xfrm flipH="1">
            <a:off x="544791" y="3001183"/>
            <a:ext cx="199808" cy="359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D5937E5D-F0AF-4CE2-A3CC-BC013B13EE62}"/>
              </a:ext>
            </a:extLst>
          </p:cNvPr>
          <p:cNvSpPr/>
          <p:nvPr/>
        </p:nvSpPr>
        <p:spPr>
          <a:xfrm>
            <a:off x="330106" y="3360312"/>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3" name="Freeform: Shape 32">
            <a:extLst>
              <a:ext uri="{FF2B5EF4-FFF2-40B4-BE49-F238E27FC236}">
                <a16:creationId xmlns:a16="http://schemas.microsoft.com/office/drawing/2014/main" id="{E34BAC40-E355-4A36-AAD5-683434C39005}"/>
              </a:ext>
            </a:extLst>
          </p:cNvPr>
          <p:cNvSpPr/>
          <p:nvPr/>
        </p:nvSpPr>
        <p:spPr>
          <a:xfrm>
            <a:off x="333955" y="1852643"/>
            <a:ext cx="1041621" cy="1328287"/>
          </a:xfrm>
          <a:custGeom>
            <a:avLst/>
            <a:gdLst>
              <a:gd name="connsiteX0" fmla="*/ 644055 w 1041621"/>
              <a:gd name="connsiteY0" fmla="*/ 23865 h 1328287"/>
              <a:gd name="connsiteX1" fmla="*/ 532737 w 1041621"/>
              <a:gd name="connsiteY1" fmla="*/ 55670 h 1328287"/>
              <a:gd name="connsiteX2" fmla="*/ 453224 w 1041621"/>
              <a:gd name="connsiteY2" fmla="*/ 95427 h 1328287"/>
              <a:gd name="connsiteX3" fmla="*/ 349857 w 1041621"/>
              <a:gd name="connsiteY3" fmla="*/ 190842 h 1328287"/>
              <a:gd name="connsiteX4" fmla="*/ 198782 w 1041621"/>
              <a:gd name="connsiteY4" fmla="*/ 341917 h 1328287"/>
              <a:gd name="connsiteX5" fmla="*/ 71562 w 1041621"/>
              <a:gd name="connsiteY5" fmla="*/ 556602 h 1328287"/>
              <a:gd name="connsiteX6" fmla="*/ 15902 w 1041621"/>
              <a:gd name="connsiteY6" fmla="*/ 739482 h 1328287"/>
              <a:gd name="connsiteX7" fmla="*/ 0 w 1041621"/>
              <a:gd name="connsiteY7" fmla="*/ 866703 h 1328287"/>
              <a:gd name="connsiteX8" fmla="*/ 15902 w 1041621"/>
              <a:gd name="connsiteY8" fmla="*/ 1081388 h 1328287"/>
              <a:gd name="connsiteX9" fmla="*/ 47708 w 1041621"/>
              <a:gd name="connsiteY9" fmla="*/ 1121145 h 1328287"/>
              <a:gd name="connsiteX10" fmla="*/ 119269 w 1041621"/>
              <a:gd name="connsiteY10" fmla="*/ 1224512 h 1328287"/>
              <a:gd name="connsiteX11" fmla="*/ 135172 w 1041621"/>
              <a:gd name="connsiteY11" fmla="*/ 1272220 h 1328287"/>
              <a:gd name="connsiteX12" fmla="*/ 174928 w 1041621"/>
              <a:gd name="connsiteY12" fmla="*/ 1296074 h 1328287"/>
              <a:gd name="connsiteX13" fmla="*/ 206734 w 1041621"/>
              <a:gd name="connsiteY13" fmla="*/ 1304025 h 1328287"/>
              <a:gd name="connsiteX14" fmla="*/ 341906 w 1041621"/>
              <a:gd name="connsiteY14" fmla="*/ 1311976 h 1328287"/>
              <a:gd name="connsiteX15" fmla="*/ 445273 w 1041621"/>
              <a:gd name="connsiteY15" fmla="*/ 1327879 h 1328287"/>
              <a:gd name="connsiteX16" fmla="*/ 540688 w 1041621"/>
              <a:gd name="connsiteY16" fmla="*/ 1311976 h 1328287"/>
              <a:gd name="connsiteX17" fmla="*/ 596348 w 1041621"/>
              <a:gd name="connsiteY17" fmla="*/ 1256317 h 1328287"/>
              <a:gd name="connsiteX18" fmla="*/ 644055 w 1041621"/>
              <a:gd name="connsiteY18" fmla="*/ 1168853 h 1328287"/>
              <a:gd name="connsiteX19" fmla="*/ 667909 w 1041621"/>
              <a:gd name="connsiteY19" fmla="*/ 1121145 h 1328287"/>
              <a:gd name="connsiteX20" fmla="*/ 675861 w 1041621"/>
              <a:gd name="connsiteY20" fmla="*/ 1097291 h 1328287"/>
              <a:gd name="connsiteX21" fmla="*/ 731520 w 1041621"/>
              <a:gd name="connsiteY21" fmla="*/ 1033680 h 1328287"/>
              <a:gd name="connsiteX22" fmla="*/ 803082 w 1041621"/>
              <a:gd name="connsiteY22" fmla="*/ 1017778 h 1328287"/>
              <a:gd name="connsiteX23" fmla="*/ 890546 w 1041621"/>
              <a:gd name="connsiteY23" fmla="*/ 954167 h 1328287"/>
              <a:gd name="connsiteX24" fmla="*/ 906448 w 1041621"/>
              <a:gd name="connsiteY24" fmla="*/ 906460 h 1328287"/>
              <a:gd name="connsiteX25" fmla="*/ 954156 w 1041621"/>
              <a:gd name="connsiteY25" fmla="*/ 803093 h 1328287"/>
              <a:gd name="connsiteX26" fmla="*/ 993913 w 1041621"/>
              <a:gd name="connsiteY26" fmla="*/ 659969 h 1328287"/>
              <a:gd name="connsiteX27" fmla="*/ 1001864 w 1041621"/>
              <a:gd name="connsiteY27" fmla="*/ 620213 h 1328287"/>
              <a:gd name="connsiteX28" fmla="*/ 1017767 w 1041621"/>
              <a:gd name="connsiteY28" fmla="*/ 588407 h 1328287"/>
              <a:gd name="connsiteX29" fmla="*/ 1025718 w 1041621"/>
              <a:gd name="connsiteY29" fmla="*/ 318063 h 1328287"/>
              <a:gd name="connsiteX30" fmla="*/ 1041621 w 1041621"/>
              <a:gd name="connsiteY30" fmla="*/ 270355 h 1328287"/>
              <a:gd name="connsiteX31" fmla="*/ 1017767 w 1041621"/>
              <a:gd name="connsiteY31" fmla="*/ 151086 h 1328287"/>
              <a:gd name="connsiteX32" fmla="*/ 1009815 w 1041621"/>
              <a:gd name="connsiteY32" fmla="*/ 119280 h 1328287"/>
              <a:gd name="connsiteX33" fmla="*/ 978010 w 1041621"/>
              <a:gd name="connsiteY33" fmla="*/ 95427 h 1328287"/>
              <a:gd name="connsiteX34" fmla="*/ 922351 w 1041621"/>
              <a:gd name="connsiteY34" fmla="*/ 31816 h 1328287"/>
              <a:gd name="connsiteX35" fmla="*/ 882595 w 1041621"/>
              <a:gd name="connsiteY35" fmla="*/ 23865 h 1328287"/>
              <a:gd name="connsiteX36" fmla="*/ 771276 w 1041621"/>
              <a:gd name="connsiteY36" fmla="*/ 11 h 132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41621" h="1328287">
                <a:moveTo>
                  <a:pt x="644055" y="23865"/>
                </a:moveTo>
                <a:cubicBezTo>
                  <a:pt x="594763" y="33723"/>
                  <a:pt x="588989" y="33168"/>
                  <a:pt x="532737" y="55670"/>
                </a:cubicBezTo>
                <a:cubicBezTo>
                  <a:pt x="499212" y="69080"/>
                  <a:pt x="482935" y="73144"/>
                  <a:pt x="453224" y="95427"/>
                </a:cubicBezTo>
                <a:cubicBezTo>
                  <a:pt x="348570" y="173917"/>
                  <a:pt x="444221" y="110995"/>
                  <a:pt x="349857" y="190842"/>
                </a:cubicBezTo>
                <a:cubicBezTo>
                  <a:pt x="274664" y="254467"/>
                  <a:pt x="265663" y="223016"/>
                  <a:pt x="198782" y="341917"/>
                </a:cubicBezTo>
                <a:cubicBezTo>
                  <a:pt x="110279" y="499257"/>
                  <a:pt x="153343" y="428089"/>
                  <a:pt x="71562" y="556602"/>
                </a:cubicBezTo>
                <a:cubicBezTo>
                  <a:pt x="53009" y="617562"/>
                  <a:pt x="24913" y="676402"/>
                  <a:pt x="15902" y="739482"/>
                </a:cubicBezTo>
                <a:cubicBezTo>
                  <a:pt x="4557" y="818901"/>
                  <a:pt x="10021" y="776514"/>
                  <a:pt x="0" y="866703"/>
                </a:cubicBezTo>
                <a:cubicBezTo>
                  <a:pt x="5301" y="938265"/>
                  <a:pt x="2678" y="1010859"/>
                  <a:pt x="15902" y="1081388"/>
                </a:cubicBezTo>
                <a:cubicBezTo>
                  <a:pt x="19030" y="1098069"/>
                  <a:pt x="38294" y="1107024"/>
                  <a:pt x="47708" y="1121145"/>
                </a:cubicBezTo>
                <a:cubicBezTo>
                  <a:pt x="124851" y="1236860"/>
                  <a:pt x="31861" y="1119621"/>
                  <a:pt x="119269" y="1224512"/>
                </a:cubicBezTo>
                <a:cubicBezTo>
                  <a:pt x="124570" y="1240415"/>
                  <a:pt x="124881" y="1258988"/>
                  <a:pt x="135172" y="1272220"/>
                </a:cubicBezTo>
                <a:cubicBezTo>
                  <a:pt x="144660" y="1284419"/>
                  <a:pt x="160806" y="1289797"/>
                  <a:pt x="174928" y="1296074"/>
                </a:cubicBezTo>
                <a:cubicBezTo>
                  <a:pt x="184914" y="1300512"/>
                  <a:pt x="195855" y="1302989"/>
                  <a:pt x="206734" y="1304025"/>
                </a:cubicBezTo>
                <a:cubicBezTo>
                  <a:pt x="251666" y="1308304"/>
                  <a:pt x="296849" y="1309326"/>
                  <a:pt x="341906" y="1311976"/>
                </a:cubicBezTo>
                <a:cubicBezTo>
                  <a:pt x="376362" y="1317277"/>
                  <a:pt x="410448" y="1326296"/>
                  <a:pt x="445273" y="1327879"/>
                </a:cubicBezTo>
                <a:cubicBezTo>
                  <a:pt x="492141" y="1330009"/>
                  <a:pt x="505598" y="1323673"/>
                  <a:pt x="540688" y="1311976"/>
                </a:cubicBezTo>
                <a:cubicBezTo>
                  <a:pt x="559241" y="1293423"/>
                  <a:pt x="584614" y="1279785"/>
                  <a:pt x="596348" y="1256317"/>
                </a:cubicBezTo>
                <a:cubicBezTo>
                  <a:pt x="665081" y="1118851"/>
                  <a:pt x="578053" y="1289859"/>
                  <a:pt x="644055" y="1168853"/>
                </a:cubicBezTo>
                <a:cubicBezTo>
                  <a:pt x="652569" y="1153244"/>
                  <a:pt x="660688" y="1137392"/>
                  <a:pt x="667909" y="1121145"/>
                </a:cubicBezTo>
                <a:cubicBezTo>
                  <a:pt x="671313" y="1113486"/>
                  <a:pt x="671419" y="1104399"/>
                  <a:pt x="675861" y="1097291"/>
                </a:cubicBezTo>
                <a:cubicBezTo>
                  <a:pt x="680804" y="1089382"/>
                  <a:pt x="718118" y="1042614"/>
                  <a:pt x="731520" y="1033680"/>
                </a:cubicBezTo>
                <a:cubicBezTo>
                  <a:pt x="744569" y="1024981"/>
                  <a:pt x="797311" y="1018740"/>
                  <a:pt x="803082" y="1017778"/>
                </a:cubicBezTo>
                <a:cubicBezTo>
                  <a:pt x="878545" y="980046"/>
                  <a:pt x="852469" y="1004938"/>
                  <a:pt x="890546" y="954167"/>
                </a:cubicBezTo>
                <a:cubicBezTo>
                  <a:pt x="895847" y="938265"/>
                  <a:pt x="900431" y="922105"/>
                  <a:pt x="906448" y="906460"/>
                </a:cubicBezTo>
                <a:cubicBezTo>
                  <a:pt x="923592" y="861884"/>
                  <a:pt x="933353" y="844698"/>
                  <a:pt x="954156" y="803093"/>
                </a:cubicBezTo>
                <a:cubicBezTo>
                  <a:pt x="980494" y="680184"/>
                  <a:pt x="961038" y="725716"/>
                  <a:pt x="993913" y="659969"/>
                </a:cubicBezTo>
                <a:cubicBezTo>
                  <a:pt x="996563" y="646717"/>
                  <a:pt x="997590" y="633034"/>
                  <a:pt x="1001864" y="620213"/>
                </a:cubicBezTo>
                <a:cubicBezTo>
                  <a:pt x="1005612" y="608968"/>
                  <a:pt x="1016834" y="600224"/>
                  <a:pt x="1017767" y="588407"/>
                </a:cubicBezTo>
                <a:cubicBezTo>
                  <a:pt x="1024862" y="498533"/>
                  <a:pt x="1018975" y="407964"/>
                  <a:pt x="1025718" y="318063"/>
                </a:cubicBezTo>
                <a:cubicBezTo>
                  <a:pt x="1026972" y="301347"/>
                  <a:pt x="1041621" y="270355"/>
                  <a:pt x="1041621" y="270355"/>
                </a:cubicBezTo>
                <a:cubicBezTo>
                  <a:pt x="1026867" y="108072"/>
                  <a:pt x="1049080" y="234589"/>
                  <a:pt x="1017767" y="151086"/>
                </a:cubicBezTo>
                <a:cubicBezTo>
                  <a:pt x="1013930" y="140853"/>
                  <a:pt x="1016167" y="128173"/>
                  <a:pt x="1009815" y="119280"/>
                </a:cubicBezTo>
                <a:cubicBezTo>
                  <a:pt x="1002112" y="108497"/>
                  <a:pt x="987381" y="104798"/>
                  <a:pt x="978010" y="95427"/>
                </a:cubicBezTo>
                <a:cubicBezTo>
                  <a:pt x="973876" y="91293"/>
                  <a:pt x="935216" y="38249"/>
                  <a:pt x="922351" y="31816"/>
                </a:cubicBezTo>
                <a:cubicBezTo>
                  <a:pt x="910263" y="25772"/>
                  <a:pt x="895750" y="26960"/>
                  <a:pt x="882595" y="23865"/>
                </a:cubicBezTo>
                <a:cubicBezTo>
                  <a:pt x="775751" y="-1275"/>
                  <a:pt x="820980" y="11"/>
                  <a:pt x="771276" y="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4303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622" y="1753753"/>
                <a:ext cx="9004041" cy="4437818"/>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us compute C[3, 4]:</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 = 3: C[3, 2] + C[4, 4]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C[3, 4] =   min                                             +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alnAt="1"/>
                          </m:r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3</m:t>
                        </m:r>
                      </m:sub>
                      <m:sup>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4</m:t>
                        </m:r>
                      </m:sup>
                      <m:e>
                        <m:sSub>
                          <m:sSub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oMath>
                </a14:m>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4: C[3, 3] + C[5, 4]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min { </a:t>
                </a:r>
                <a:r>
                  <a:rPr lang="en-US" sz="2200" u="sng"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0 + 0.3</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0.4 + 0} + (0.4 + 0.3)</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min {0.3 + 0.7. 0.4 + 0.7} = </a:t>
                </a:r>
                <a:r>
                  <a:rPr lang="en-US" sz="2200" dirty="0">
                    <a:solidFill>
                      <a:schemeClr val="accent6">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1.0</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where index k =3.</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Thus, out of two possible binary trees containing two keys,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the root of the optimal tree has index 3 (i.e., it contains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the average number of comparisons in a successful search in this tree is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1.0</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524622" y="1753753"/>
                <a:ext cx="9004041" cy="4437818"/>
              </a:xfrm>
              <a:prstGeom prst="rect">
                <a:avLst/>
              </a:prstGeom>
              <a:blipFill>
                <a:blip r:embed="rId2"/>
                <a:stretch>
                  <a:fillRect l="-880" t="-962" b="-1786"/>
                </a:stretch>
              </a:blipFill>
            </p:spPr>
            <p:txBody>
              <a:bodyPr/>
              <a:lstStyle/>
              <a:p>
                <a:r>
                  <a:rPr lang="en-US">
                    <a:noFill/>
                  </a:rPr>
                  <a:t> </a:t>
                </a:r>
              </a:p>
            </p:txBody>
          </p:sp>
        </mc:Fallback>
      </mc:AlternateContent>
      <p:sp>
        <p:nvSpPr>
          <p:cNvPr id="4" name="AutoShape 73"/>
          <p:cNvSpPr>
            <a:spLocks/>
          </p:cNvSpPr>
          <p:nvPr/>
        </p:nvSpPr>
        <p:spPr bwMode="auto">
          <a:xfrm>
            <a:off x="3426597" y="2577776"/>
            <a:ext cx="70285" cy="85122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aphicFrame>
        <p:nvGraphicFramePr>
          <p:cNvPr id="5" name="Table 4">
            <a:extLst>
              <a:ext uri="{FF2B5EF4-FFF2-40B4-BE49-F238E27FC236}">
                <a16:creationId xmlns:a16="http://schemas.microsoft.com/office/drawing/2014/main" id="{E5128891-98B8-407D-920F-5C9BB79B2563}"/>
              </a:ext>
            </a:extLst>
          </p:cNvPr>
          <p:cNvGraphicFramePr>
            <a:graphicFrameLocks noGrp="1"/>
          </p:cNvGraphicFramePr>
          <p:nvPr/>
        </p:nvGraphicFramePr>
        <p:xfrm>
          <a:off x="7775851" y="181699"/>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main table C</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0.1</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rPr>
                        <a:t>0.4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0.8</a:t>
                      </a: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1.0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0.3</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126E11D-E2CB-4999-9878-B6FF528EA673}"/>
                  </a:ext>
                </a:extLst>
              </p:cNvPr>
              <p:cNvSpPr/>
              <p:nvPr/>
            </p:nvSpPr>
            <p:spPr>
              <a:xfrm>
                <a:off x="1108011" y="187120"/>
                <a:ext cx="6485485" cy="13581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1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…(1.1)</a:t>
                </a:r>
              </a:p>
            </p:txBody>
          </p:sp>
        </mc:Choice>
        <mc:Fallback xmlns="">
          <p:sp>
            <p:nvSpPr>
              <p:cNvPr id="6" name="Rectangle 5">
                <a:extLst>
                  <a:ext uri="{FF2B5EF4-FFF2-40B4-BE49-F238E27FC236}">
                    <a16:creationId xmlns:a16="http://schemas.microsoft.com/office/drawing/2014/main" id="{A126E11D-E2CB-4999-9878-B6FF528EA673}"/>
                  </a:ext>
                </a:extLst>
              </p:cNvPr>
              <p:cNvSpPr>
                <a:spLocks noRot="1" noChangeAspect="1" noMove="1" noResize="1" noEditPoints="1" noAdjustHandles="1" noChangeArrowheads="1" noChangeShapeType="1" noTextEdit="1"/>
              </p:cNvSpPr>
              <p:nvPr/>
            </p:nvSpPr>
            <p:spPr>
              <a:xfrm>
                <a:off x="1108011" y="187120"/>
                <a:ext cx="6485485" cy="1358192"/>
              </a:xfrm>
              <a:prstGeom prst="rect">
                <a:avLst/>
              </a:prstGeom>
              <a:blipFill>
                <a:blip r:embed="rId3"/>
                <a:stretch>
                  <a:fillRect b="-7658"/>
                </a:stretch>
              </a:blipFill>
            </p:spPr>
            <p:txBody>
              <a:bodyPr/>
              <a:lstStyle/>
              <a:p>
                <a:r>
                  <a:rPr lang="en-US">
                    <a:noFill/>
                  </a:rPr>
                  <a:t> </a:t>
                </a:r>
              </a:p>
            </p:txBody>
          </p:sp>
        </mc:Fallback>
      </mc:AlternateContent>
      <p:sp>
        <p:nvSpPr>
          <p:cNvPr id="7" name="AutoShape 73">
            <a:extLst>
              <a:ext uri="{FF2B5EF4-FFF2-40B4-BE49-F238E27FC236}">
                <a16:creationId xmlns:a16="http://schemas.microsoft.com/office/drawing/2014/main" id="{F06D29CC-94D0-43C6-AE6B-761705F9FBF4}"/>
              </a:ext>
            </a:extLst>
          </p:cNvPr>
          <p:cNvSpPr>
            <a:spLocks/>
          </p:cNvSpPr>
          <p:nvPr/>
        </p:nvSpPr>
        <p:spPr bwMode="auto">
          <a:xfrm rot="10800000">
            <a:off x="6294118" y="2543486"/>
            <a:ext cx="67881" cy="95409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Oval 7">
            <a:extLst>
              <a:ext uri="{FF2B5EF4-FFF2-40B4-BE49-F238E27FC236}">
                <a16:creationId xmlns:a16="http://schemas.microsoft.com/office/drawing/2014/main" id="{55607B6F-2EC0-47A3-AC25-B9570C4A064D}"/>
              </a:ext>
            </a:extLst>
          </p:cNvPr>
          <p:cNvSpPr/>
          <p:nvPr/>
        </p:nvSpPr>
        <p:spPr>
          <a:xfrm>
            <a:off x="8126242"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371C7011-6C18-49C5-AE98-A8F81129825E}"/>
              </a:ext>
            </a:extLst>
          </p:cNvPr>
          <p:cNvSpPr/>
          <p:nvPr/>
        </p:nvSpPr>
        <p:spPr>
          <a:xfrm>
            <a:off x="7775851" y="416530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10" name="Straight Connector 9">
            <a:extLst>
              <a:ext uri="{FF2B5EF4-FFF2-40B4-BE49-F238E27FC236}">
                <a16:creationId xmlns:a16="http://schemas.microsoft.com/office/drawing/2014/main" id="{B2A5D134-7F8D-444F-B1EF-0B87B783241A}"/>
              </a:ext>
            </a:extLst>
          </p:cNvPr>
          <p:cNvCxnSpPr>
            <a:cxnSpLocks/>
            <a:stCxn id="8" idx="4"/>
            <a:endCxn id="9" idx="0"/>
          </p:cNvCxnSpPr>
          <p:nvPr/>
        </p:nvCxnSpPr>
        <p:spPr>
          <a:xfrm flipH="1">
            <a:off x="7990536" y="3760962"/>
            <a:ext cx="350391" cy="4043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576DB61-178A-4DB5-9FFC-B60E660BBB47}"/>
              </a:ext>
            </a:extLst>
          </p:cNvPr>
          <p:cNvSpPr/>
          <p:nvPr/>
        </p:nvSpPr>
        <p:spPr>
          <a:xfrm>
            <a:off x="8755363" y="2696947"/>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2" name="Straight Connector 11">
            <a:extLst>
              <a:ext uri="{FF2B5EF4-FFF2-40B4-BE49-F238E27FC236}">
                <a16:creationId xmlns:a16="http://schemas.microsoft.com/office/drawing/2014/main" id="{EBE9A668-6642-4C01-A0EA-1EC591CEF80D}"/>
              </a:ext>
            </a:extLst>
          </p:cNvPr>
          <p:cNvCxnSpPr>
            <a:cxnSpLocks/>
            <a:stCxn id="11" idx="4"/>
          </p:cNvCxnSpPr>
          <p:nvPr/>
        </p:nvCxnSpPr>
        <p:spPr>
          <a:xfrm flipH="1">
            <a:off x="8340928" y="3086561"/>
            <a:ext cx="629120"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6CDA5EB-532B-4354-B955-44427EEB8B70}"/>
              </a:ext>
            </a:extLst>
          </p:cNvPr>
          <p:cNvSpPr/>
          <p:nvPr/>
        </p:nvSpPr>
        <p:spPr>
          <a:xfrm>
            <a:off x="9426097"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17" name="Straight Connector 16">
            <a:extLst>
              <a:ext uri="{FF2B5EF4-FFF2-40B4-BE49-F238E27FC236}">
                <a16:creationId xmlns:a16="http://schemas.microsoft.com/office/drawing/2014/main" id="{CF218586-2483-423E-AF51-069802E91671}"/>
              </a:ext>
            </a:extLst>
          </p:cNvPr>
          <p:cNvCxnSpPr>
            <a:cxnSpLocks/>
            <a:stCxn id="11" idx="4"/>
            <a:endCxn id="13" idx="0"/>
          </p:cNvCxnSpPr>
          <p:nvPr/>
        </p:nvCxnSpPr>
        <p:spPr>
          <a:xfrm>
            <a:off x="8970048" y="3086561"/>
            <a:ext cx="670734"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D744ED-A71B-4D17-BC28-19B410ADD734}"/>
              </a:ext>
            </a:extLst>
          </p:cNvPr>
          <p:cNvSpPr txBox="1"/>
          <p:nvPr/>
        </p:nvSpPr>
        <p:spPr>
          <a:xfrm>
            <a:off x="8457916" y="3962347"/>
            <a:ext cx="3222549" cy="646331"/>
          </a:xfrm>
          <a:prstGeom prst="rect">
            <a:avLst/>
          </a:prstGeom>
          <a:noFill/>
        </p:spPr>
        <p:txBody>
          <a:bodyPr wrap="square" rtlCol="0">
            <a:spAutoFit/>
          </a:bodyPr>
          <a:lstStyle/>
          <a:p>
            <a:r>
              <a:rPr lang="en-US" dirty="0"/>
              <a:t>1*0.4 + 2*0.3 = 1.0, or                 0 + 0.3 + (0.4 + 0.3) = 1.0 …(1.1)</a:t>
            </a:r>
          </a:p>
        </p:txBody>
      </p:sp>
      <p:sp>
        <p:nvSpPr>
          <p:cNvPr id="24" name="Freeform: Shape 23">
            <a:extLst>
              <a:ext uri="{FF2B5EF4-FFF2-40B4-BE49-F238E27FC236}">
                <a16:creationId xmlns:a16="http://schemas.microsoft.com/office/drawing/2014/main" id="{EB65BD07-18B7-4FAC-94D6-1BBFC604706E}"/>
              </a:ext>
            </a:extLst>
          </p:cNvPr>
          <p:cNvSpPr/>
          <p:nvPr/>
        </p:nvSpPr>
        <p:spPr>
          <a:xfrm>
            <a:off x="8444285" y="2600077"/>
            <a:ext cx="1717482" cy="1280207"/>
          </a:xfrm>
          <a:custGeom>
            <a:avLst/>
            <a:gdLst>
              <a:gd name="connsiteX0" fmla="*/ 0 w 1717482"/>
              <a:gd name="connsiteY0" fmla="*/ 326003 h 1280207"/>
              <a:gd name="connsiteX1" fmla="*/ 63611 w 1717482"/>
              <a:gd name="connsiteY1" fmla="*/ 461175 h 1280207"/>
              <a:gd name="connsiteX2" fmla="*/ 95416 w 1717482"/>
              <a:gd name="connsiteY2" fmla="*/ 508883 h 1280207"/>
              <a:gd name="connsiteX3" fmla="*/ 119270 w 1717482"/>
              <a:gd name="connsiteY3" fmla="*/ 532737 h 1280207"/>
              <a:gd name="connsiteX4" fmla="*/ 151075 w 1717482"/>
              <a:gd name="connsiteY4" fmla="*/ 580445 h 1280207"/>
              <a:gd name="connsiteX5" fmla="*/ 166978 w 1717482"/>
              <a:gd name="connsiteY5" fmla="*/ 612250 h 1280207"/>
              <a:gd name="connsiteX6" fmla="*/ 190832 w 1717482"/>
              <a:gd name="connsiteY6" fmla="*/ 636104 h 1280207"/>
              <a:gd name="connsiteX7" fmla="*/ 222637 w 1717482"/>
              <a:gd name="connsiteY7" fmla="*/ 675860 h 1280207"/>
              <a:gd name="connsiteX8" fmla="*/ 278296 w 1717482"/>
              <a:gd name="connsiteY8" fmla="*/ 731520 h 1280207"/>
              <a:gd name="connsiteX9" fmla="*/ 333955 w 1717482"/>
              <a:gd name="connsiteY9" fmla="*/ 795130 h 1280207"/>
              <a:gd name="connsiteX10" fmla="*/ 453225 w 1717482"/>
              <a:gd name="connsiteY10" fmla="*/ 866692 h 1280207"/>
              <a:gd name="connsiteX11" fmla="*/ 485030 w 1717482"/>
              <a:gd name="connsiteY11" fmla="*/ 906448 h 1280207"/>
              <a:gd name="connsiteX12" fmla="*/ 636105 w 1717482"/>
              <a:gd name="connsiteY12" fmla="*/ 1025718 h 1280207"/>
              <a:gd name="connsiteX13" fmla="*/ 723569 w 1717482"/>
              <a:gd name="connsiteY13" fmla="*/ 1089328 h 1280207"/>
              <a:gd name="connsiteX14" fmla="*/ 771277 w 1717482"/>
              <a:gd name="connsiteY14" fmla="*/ 1113182 h 1280207"/>
              <a:gd name="connsiteX15" fmla="*/ 898498 w 1717482"/>
              <a:gd name="connsiteY15" fmla="*/ 1160890 h 1280207"/>
              <a:gd name="connsiteX16" fmla="*/ 946205 w 1717482"/>
              <a:gd name="connsiteY16" fmla="*/ 1168841 h 1280207"/>
              <a:gd name="connsiteX17" fmla="*/ 1009816 w 1717482"/>
              <a:gd name="connsiteY17" fmla="*/ 1184744 h 1280207"/>
              <a:gd name="connsiteX18" fmla="*/ 1105232 w 1717482"/>
              <a:gd name="connsiteY18" fmla="*/ 1192695 h 1280207"/>
              <a:gd name="connsiteX19" fmla="*/ 1168842 w 1717482"/>
              <a:gd name="connsiteY19" fmla="*/ 1216549 h 1280207"/>
              <a:gd name="connsiteX20" fmla="*/ 1200647 w 1717482"/>
              <a:gd name="connsiteY20" fmla="*/ 1224500 h 1280207"/>
              <a:gd name="connsiteX21" fmla="*/ 1240404 w 1717482"/>
              <a:gd name="connsiteY21" fmla="*/ 1248354 h 1280207"/>
              <a:gd name="connsiteX22" fmla="*/ 1343771 w 1717482"/>
              <a:gd name="connsiteY22" fmla="*/ 1264257 h 1280207"/>
              <a:gd name="connsiteX23" fmla="*/ 1391478 w 1717482"/>
              <a:gd name="connsiteY23" fmla="*/ 1280160 h 1280207"/>
              <a:gd name="connsiteX24" fmla="*/ 1542553 w 1717482"/>
              <a:gd name="connsiteY24" fmla="*/ 1216549 h 1280207"/>
              <a:gd name="connsiteX25" fmla="*/ 1637969 w 1717482"/>
              <a:gd name="connsiteY25" fmla="*/ 1049572 h 1280207"/>
              <a:gd name="connsiteX26" fmla="*/ 1653872 w 1717482"/>
              <a:gd name="connsiteY26" fmla="*/ 1009815 h 1280207"/>
              <a:gd name="connsiteX27" fmla="*/ 1661823 w 1717482"/>
              <a:gd name="connsiteY27" fmla="*/ 962107 h 1280207"/>
              <a:gd name="connsiteX28" fmla="*/ 1701579 w 1717482"/>
              <a:gd name="connsiteY28" fmla="*/ 866692 h 1280207"/>
              <a:gd name="connsiteX29" fmla="*/ 1717482 w 1717482"/>
              <a:gd name="connsiteY29" fmla="*/ 818984 h 1280207"/>
              <a:gd name="connsiteX30" fmla="*/ 1709531 w 1717482"/>
              <a:gd name="connsiteY30" fmla="*/ 588396 h 1280207"/>
              <a:gd name="connsiteX31" fmla="*/ 1685677 w 1717482"/>
              <a:gd name="connsiteY31" fmla="*/ 540688 h 1280207"/>
              <a:gd name="connsiteX32" fmla="*/ 1590261 w 1717482"/>
              <a:gd name="connsiteY32" fmla="*/ 437321 h 1280207"/>
              <a:gd name="connsiteX33" fmla="*/ 1518699 w 1717482"/>
              <a:gd name="connsiteY33" fmla="*/ 341906 h 1280207"/>
              <a:gd name="connsiteX34" fmla="*/ 1486894 w 1717482"/>
              <a:gd name="connsiteY34" fmla="*/ 294198 h 1280207"/>
              <a:gd name="connsiteX35" fmla="*/ 1431235 w 1717482"/>
              <a:gd name="connsiteY35" fmla="*/ 246490 h 1280207"/>
              <a:gd name="connsiteX36" fmla="*/ 1327868 w 1717482"/>
              <a:gd name="connsiteY36" fmla="*/ 182880 h 1280207"/>
              <a:gd name="connsiteX37" fmla="*/ 1232452 w 1717482"/>
              <a:gd name="connsiteY37" fmla="*/ 135172 h 1280207"/>
              <a:gd name="connsiteX38" fmla="*/ 1168842 w 1717482"/>
              <a:gd name="connsiteY38" fmla="*/ 127220 h 1280207"/>
              <a:gd name="connsiteX39" fmla="*/ 1121134 w 1717482"/>
              <a:gd name="connsiteY39" fmla="*/ 103366 h 1280207"/>
              <a:gd name="connsiteX40" fmla="*/ 1057524 w 1717482"/>
              <a:gd name="connsiteY40" fmla="*/ 87464 h 1280207"/>
              <a:gd name="connsiteX41" fmla="*/ 1017767 w 1717482"/>
              <a:gd name="connsiteY41" fmla="*/ 71561 h 1280207"/>
              <a:gd name="connsiteX42" fmla="*/ 985962 w 1717482"/>
              <a:gd name="connsiteY42" fmla="*/ 55659 h 1280207"/>
              <a:gd name="connsiteX43" fmla="*/ 946205 w 1717482"/>
              <a:gd name="connsiteY43" fmla="*/ 47707 h 1280207"/>
              <a:gd name="connsiteX44" fmla="*/ 906449 w 1717482"/>
              <a:gd name="connsiteY44" fmla="*/ 31805 h 1280207"/>
              <a:gd name="connsiteX45" fmla="*/ 882595 w 1717482"/>
              <a:gd name="connsiteY45" fmla="*/ 7951 h 1280207"/>
              <a:gd name="connsiteX46" fmla="*/ 834887 w 1717482"/>
              <a:gd name="connsiteY46" fmla="*/ 0 h 1280207"/>
              <a:gd name="connsiteX47" fmla="*/ 580445 w 1717482"/>
              <a:gd name="connsiteY47" fmla="*/ 7951 h 1280207"/>
              <a:gd name="connsiteX48" fmla="*/ 381663 w 1717482"/>
              <a:gd name="connsiteY48" fmla="*/ 23853 h 1280207"/>
              <a:gd name="connsiteX49" fmla="*/ 310101 w 1717482"/>
              <a:gd name="connsiteY49" fmla="*/ 39756 h 1280207"/>
              <a:gd name="connsiteX50" fmla="*/ 262393 w 1717482"/>
              <a:gd name="connsiteY50" fmla="*/ 47707 h 1280207"/>
              <a:gd name="connsiteX51" fmla="*/ 190832 w 1717482"/>
              <a:gd name="connsiteY51" fmla="*/ 63610 h 1280207"/>
              <a:gd name="connsiteX52" fmla="*/ 151075 w 1717482"/>
              <a:gd name="connsiteY52" fmla="*/ 71561 h 1280207"/>
              <a:gd name="connsiteX53" fmla="*/ 119270 w 1717482"/>
              <a:gd name="connsiteY53" fmla="*/ 103366 h 1280207"/>
              <a:gd name="connsiteX54" fmla="*/ 95416 w 1717482"/>
              <a:gd name="connsiteY54" fmla="*/ 111318 h 1280207"/>
              <a:gd name="connsiteX55" fmla="*/ 31805 w 1717482"/>
              <a:gd name="connsiteY55" fmla="*/ 182880 h 1280207"/>
              <a:gd name="connsiteX56" fmla="*/ 15903 w 1717482"/>
              <a:gd name="connsiteY56" fmla="*/ 222636 h 128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17482" h="1280207">
                <a:moveTo>
                  <a:pt x="0" y="326003"/>
                </a:moveTo>
                <a:cubicBezTo>
                  <a:pt x="18254" y="371637"/>
                  <a:pt x="36565" y="420605"/>
                  <a:pt x="63611" y="461175"/>
                </a:cubicBezTo>
                <a:cubicBezTo>
                  <a:pt x="74213" y="477078"/>
                  <a:pt x="83682" y="493796"/>
                  <a:pt x="95416" y="508883"/>
                </a:cubicBezTo>
                <a:cubicBezTo>
                  <a:pt x="102320" y="517759"/>
                  <a:pt x="112366" y="523861"/>
                  <a:pt x="119270" y="532737"/>
                </a:cubicBezTo>
                <a:cubicBezTo>
                  <a:pt x="131004" y="547824"/>
                  <a:pt x="141242" y="564056"/>
                  <a:pt x="151075" y="580445"/>
                </a:cubicBezTo>
                <a:cubicBezTo>
                  <a:pt x="157173" y="590609"/>
                  <a:pt x="160088" y="602605"/>
                  <a:pt x="166978" y="612250"/>
                </a:cubicBezTo>
                <a:cubicBezTo>
                  <a:pt x="173514" y="621400"/>
                  <a:pt x="183427" y="627641"/>
                  <a:pt x="190832" y="636104"/>
                </a:cubicBezTo>
                <a:cubicBezTo>
                  <a:pt x="202007" y="648876"/>
                  <a:pt x="211169" y="663350"/>
                  <a:pt x="222637" y="675860"/>
                </a:cubicBezTo>
                <a:cubicBezTo>
                  <a:pt x="240367" y="695202"/>
                  <a:pt x="260566" y="712178"/>
                  <a:pt x="278296" y="731520"/>
                </a:cubicBezTo>
                <a:cubicBezTo>
                  <a:pt x="289169" y="743382"/>
                  <a:pt x="316625" y="783577"/>
                  <a:pt x="333955" y="795130"/>
                </a:cubicBezTo>
                <a:cubicBezTo>
                  <a:pt x="363735" y="814983"/>
                  <a:pt x="423779" y="840190"/>
                  <a:pt x="453225" y="866692"/>
                </a:cubicBezTo>
                <a:cubicBezTo>
                  <a:pt x="465839" y="878045"/>
                  <a:pt x="473030" y="894448"/>
                  <a:pt x="485030" y="906448"/>
                </a:cubicBezTo>
                <a:cubicBezTo>
                  <a:pt x="550393" y="971811"/>
                  <a:pt x="558326" y="963494"/>
                  <a:pt x="636105" y="1025718"/>
                </a:cubicBezTo>
                <a:cubicBezTo>
                  <a:pt x="669672" y="1052571"/>
                  <a:pt x="685519" y="1067132"/>
                  <a:pt x="723569" y="1089328"/>
                </a:cubicBezTo>
                <a:cubicBezTo>
                  <a:pt x="738927" y="1098287"/>
                  <a:pt x="755134" y="1105731"/>
                  <a:pt x="771277" y="1113182"/>
                </a:cubicBezTo>
                <a:cubicBezTo>
                  <a:pt x="811810" y="1131890"/>
                  <a:pt x="855419" y="1149402"/>
                  <a:pt x="898498" y="1160890"/>
                </a:cubicBezTo>
                <a:cubicBezTo>
                  <a:pt x="914075" y="1165044"/>
                  <a:pt x="930441" y="1165463"/>
                  <a:pt x="946205" y="1168841"/>
                </a:cubicBezTo>
                <a:cubicBezTo>
                  <a:pt x="967576" y="1173421"/>
                  <a:pt x="988202" y="1181502"/>
                  <a:pt x="1009816" y="1184744"/>
                </a:cubicBezTo>
                <a:cubicBezTo>
                  <a:pt x="1041378" y="1189478"/>
                  <a:pt x="1073427" y="1190045"/>
                  <a:pt x="1105232" y="1192695"/>
                </a:cubicBezTo>
                <a:cubicBezTo>
                  <a:pt x="1126435" y="1200646"/>
                  <a:pt x="1147359" y="1209388"/>
                  <a:pt x="1168842" y="1216549"/>
                </a:cubicBezTo>
                <a:cubicBezTo>
                  <a:pt x="1179209" y="1220005"/>
                  <a:pt x="1190661" y="1220062"/>
                  <a:pt x="1200647" y="1224500"/>
                </a:cubicBezTo>
                <a:cubicBezTo>
                  <a:pt x="1214770" y="1230777"/>
                  <a:pt x="1225880" y="1243072"/>
                  <a:pt x="1240404" y="1248354"/>
                </a:cubicBezTo>
                <a:cubicBezTo>
                  <a:pt x="1247548" y="1250952"/>
                  <a:pt x="1340796" y="1263832"/>
                  <a:pt x="1343771" y="1264257"/>
                </a:cubicBezTo>
                <a:cubicBezTo>
                  <a:pt x="1359673" y="1269558"/>
                  <a:pt x="1374739" y="1281041"/>
                  <a:pt x="1391478" y="1280160"/>
                </a:cubicBezTo>
                <a:cubicBezTo>
                  <a:pt x="1486827" y="1275142"/>
                  <a:pt x="1484182" y="1265192"/>
                  <a:pt x="1542553" y="1216549"/>
                </a:cubicBezTo>
                <a:cubicBezTo>
                  <a:pt x="1579663" y="1154699"/>
                  <a:pt x="1610100" y="1110883"/>
                  <a:pt x="1637969" y="1049572"/>
                </a:cubicBezTo>
                <a:cubicBezTo>
                  <a:pt x="1643875" y="1036578"/>
                  <a:pt x="1648571" y="1023067"/>
                  <a:pt x="1653872" y="1009815"/>
                </a:cubicBezTo>
                <a:cubicBezTo>
                  <a:pt x="1656522" y="993912"/>
                  <a:pt x="1656725" y="977402"/>
                  <a:pt x="1661823" y="962107"/>
                </a:cubicBezTo>
                <a:cubicBezTo>
                  <a:pt x="1672719" y="929420"/>
                  <a:pt x="1690683" y="899379"/>
                  <a:pt x="1701579" y="866692"/>
                </a:cubicBezTo>
                <a:lnTo>
                  <a:pt x="1717482" y="818984"/>
                </a:lnTo>
                <a:cubicBezTo>
                  <a:pt x="1714832" y="742121"/>
                  <a:pt x="1718264" y="664807"/>
                  <a:pt x="1709531" y="588396"/>
                </a:cubicBezTo>
                <a:cubicBezTo>
                  <a:pt x="1707512" y="570731"/>
                  <a:pt x="1695223" y="555688"/>
                  <a:pt x="1685677" y="540688"/>
                </a:cubicBezTo>
                <a:cubicBezTo>
                  <a:pt x="1643459" y="474346"/>
                  <a:pt x="1651172" y="518534"/>
                  <a:pt x="1590261" y="437321"/>
                </a:cubicBezTo>
                <a:cubicBezTo>
                  <a:pt x="1566407" y="405516"/>
                  <a:pt x="1540752" y="374985"/>
                  <a:pt x="1518699" y="341906"/>
                </a:cubicBezTo>
                <a:cubicBezTo>
                  <a:pt x="1508097" y="326003"/>
                  <a:pt x="1502797" y="304800"/>
                  <a:pt x="1486894" y="294198"/>
                </a:cubicBezTo>
                <a:cubicBezTo>
                  <a:pt x="1413690" y="245394"/>
                  <a:pt x="1527651" y="323622"/>
                  <a:pt x="1431235" y="246490"/>
                </a:cubicBezTo>
                <a:cubicBezTo>
                  <a:pt x="1408305" y="228146"/>
                  <a:pt x="1352541" y="195866"/>
                  <a:pt x="1327868" y="182880"/>
                </a:cubicBezTo>
                <a:cubicBezTo>
                  <a:pt x="1296401" y="166318"/>
                  <a:pt x="1267737" y="139583"/>
                  <a:pt x="1232452" y="135172"/>
                </a:cubicBezTo>
                <a:lnTo>
                  <a:pt x="1168842" y="127220"/>
                </a:lnTo>
                <a:cubicBezTo>
                  <a:pt x="1152939" y="119269"/>
                  <a:pt x="1137381" y="110587"/>
                  <a:pt x="1121134" y="103366"/>
                </a:cubicBezTo>
                <a:cubicBezTo>
                  <a:pt x="1101131" y="94476"/>
                  <a:pt x="1078617" y="91682"/>
                  <a:pt x="1057524" y="87464"/>
                </a:cubicBezTo>
                <a:cubicBezTo>
                  <a:pt x="1044272" y="82163"/>
                  <a:pt x="1030810" y="77358"/>
                  <a:pt x="1017767" y="71561"/>
                </a:cubicBezTo>
                <a:cubicBezTo>
                  <a:pt x="1006936" y="66747"/>
                  <a:pt x="997207" y="59407"/>
                  <a:pt x="985962" y="55659"/>
                </a:cubicBezTo>
                <a:cubicBezTo>
                  <a:pt x="973141" y="51385"/>
                  <a:pt x="959150" y="51590"/>
                  <a:pt x="946205" y="47707"/>
                </a:cubicBezTo>
                <a:cubicBezTo>
                  <a:pt x="932534" y="43606"/>
                  <a:pt x="919701" y="37106"/>
                  <a:pt x="906449" y="31805"/>
                </a:cubicBezTo>
                <a:cubicBezTo>
                  <a:pt x="898498" y="23854"/>
                  <a:pt x="892871" y="12518"/>
                  <a:pt x="882595" y="7951"/>
                </a:cubicBezTo>
                <a:cubicBezTo>
                  <a:pt x="867862" y="1403"/>
                  <a:pt x="851009" y="0"/>
                  <a:pt x="834887" y="0"/>
                </a:cubicBezTo>
                <a:cubicBezTo>
                  <a:pt x="750032" y="0"/>
                  <a:pt x="665259" y="5301"/>
                  <a:pt x="580445" y="7951"/>
                </a:cubicBezTo>
                <a:cubicBezTo>
                  <a:pt x="434047" y="32350"/>
                  <a:pt x="701950" y="-10463"/>
                  <a:pt x="381663" y="23853"/>
                </a:cubicBezTo>
                <a:cubicBezTo>
                  <a:pt x="357366" y="26456"/>
                  <a:pt x="334062" y="34964"/>
                  <a:pt x="310101" y="39756"/>
                </a:cubicBezTo>
                <a:cubicBezTo>
                  <a:pt x="294292" y="42918"/>
                  <a:pt x="278202" y="44545"/>
                  <a:pt x="262393" y="47707"/>
                </a:cubicBezTo>
                <a:cubicBezTo>
                  <a:pt x="238432" y="52499"/>
                  <a:pt x="214725" y="58490"/>
                  <a:pt x="190832" y="63610"/>
                </a:cubicBezTo>
                <a:cubicBezTo>
                  <a:pt x="177617" y="66442"/>
                  <a:pt x="164327" y="68911"/>
                  <a:pt x="151075" y="71561"/>
                </a:cubicBezTo>
                <a:cubicBezTo>
                  <a:pt x="140473" y="82163"/>
                  <a:pt x="131470" y="94651"/>
                  <a:pt x="119270" y="103366"/>
                </a:cubicBezTo>
                <a:cubicBezTo>
                  <a:pt x="112450" y="108238"/>
                  <a:pt x="102236" y="106446"/>
                  <a:pt x="95416" y="111318"/>
                </a:cubicBezTo>
                <a:cubicBezTo>
                  <a:pt x="74974" y="125920"/>
                  <a:pt x="46531" y="164473"/>
                  <a:pt x="31805" y="182880"/>
                </a:cubicBezTo>
                <a:cubicBezTo>
                  <a:pt x="22945" y="218321"/>
                  <a:pt x="31581" y="206958"/>
                  <a:pt x="15903" y="2226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7310161-57FD-4BEB-9CE6-ADF2FCD985E6}"/>
              </a:ext>
            </a:extLst>
          </p:cNvPr>
          <p:cNvSpPr/>
          <p:nvPr/>
        </p:nvSpPr>
        <p:spPr>
          <a:xfrm>
            <a:off x="10556308" y="2696947"/>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8" name="Oval 27">
            <a:extLst>
              <a:ext uri="{FF2B5EF4-FFF2-40B4-BE49-F238E27FC236}">
                <a16:creationId xmlns:a16="http://schemas.microsoft.com/office/drawing/2014/main" id="{84848D17-91D6-41FB-925D-B1D997FC3E73}"/>
              </a:ext>
            </a:extLst>
          </p:cNvPr>
          <p:cNvSpPr/>
          <p:nvPr/>
        </p:nvSpPr>
        <p:spPr>
          <a:xfrm>
            <a:off x="11088757"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29" name="Straight Connector 28">
            <a:extLst>
              <a:ext uri="{FF2B5EF4-FFF2-40B4-BE49-F238E27FC236}">
                <a16:creationId xmlns:a16="http://schemas.microsoft.com/office/drawing/2014/main" id="{0D585114-B485-4260-AC45-3614DF8003CD}"/>
              </a:ext>
            </a:extLst>
          </p:cNvPr>
          <p:cNvCxnSpPr>
            <a:cxnSpLocks/>
            <a:stCxn id="27" idx="4"/>
          </p:cNvCxnSpPr>
          <p:nvPr/>
        </p:nvCxnSpPr>
        <p:spPr>
          <a:xfrm>
            <a:off x="10770993" y="3086561"/>
            <a:ext cx="583784"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6101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622" y="1753753"/>
                <a:ext cx="9004041" cy="4438523"/>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us compute C[1, 3]:</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1: C[1, 0] + C[2, 3]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C[1, 3] =   min    k = 2: C[1, 1] + C[3, 3]     +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alnAt="1"/>
                          </m:r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3</m:t>
                        </m:r>
                      </m:sup>
                      <m:e>
                        <m:sSub>
                          <m:sSub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oMath>
                </a14:m>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 = 3: C[1, 2] + C[4, 3]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0 + 0.8,  0.1 + 0.4,  </a:t>
                </a:r>
                <a:r>
                  <a:rPr lang="en-US" sz="2200" u="sng"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0.4 + 0</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(0.1 + 0.2 + 0.4)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0.4 + 0.7 = </a:t>
                </a:r>
                <a:r>
                  <a:rPr lang="en-US" sz="2200" dirty="0">
                    <a:solidFill>
                      <a:schemeClr val="accent6">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1.1</a:t>
                </a:r>
              </a:p>
              <a:p>
                <a:pPr>
                  <a:lnSpc>
                    <a:spcPct val="150000"/>
                  </a:lnSpc>
                </a:pP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Thus, out of two possible binary trees containing the first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three</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keys,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B</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C,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the root of the optimal tree has index 3 (i.e., it contains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and the average number of comparisons in a successful search in this tree is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1.1</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524622" y="1753753"/>
                <a:ext cx="9004041" cy="4438523"/>
              </a:xfrm>
              <a:prstGeom prst="rect">
                <a:avLst/>
              </a:prstGeom>
              <a:blipFill>
                <a:blip r:embed="rId2"/>
                <a:stretch>
                  <a:fillRect l="-880" t="-962" r="-609" b="-1923"/>
                </a:stretch>
              </a:blipFill>
            </p:spPr>
            <p:txBody>
              <a:bodyPr/>
              <a:lstStyle/>
              <a:p>
                <a:r>
                  <a:rPr lang="en-US">
                    <a:noFill/>
                  </a:rPr>
                  <a:t> </a:t>
                </a:r>
              </a:p>
            </p:txBody>
          </p:sp>
        </mc:Fallback>
      </mc:AlternateContent>
      <p:sp>
        <p:nvSpPr>
          <p:cNvPr id="4" name="AutoShape 73"/>
          <p:cNvSpPr>
            <a:spLocks/>
          </p:cNvSpPr>
          <p:nvPr/>
        </p:nvSpPr>
        <p:spPr bwMode="auto">
          <a:xfrm>
            <a:off x="3426597" y="2577776"/>
            <a:ext cx="70285" cy="85122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aphicFrame>
        <p:nvGraphicFramePr>
          <p:cNvPr id="5" name="Table 4">
            <a:extLst>
              <a:ext uri="{FF2B5EF4-FFF2-40B4-BE49-F238E27FC236}">
                <a16:creationId xmlns:a16="http://schemas.microsoft.com/office/drawing/2014/main" id="{E5128891-98B8-407D-920F-5C9BB79B2563}"/>
              </a:ext>
            </a:extLst>
          </p:cNvPr>
          <p:cNvGraphicFramePr>
            <a:graphicFrameLocks noGrp="1"/>
          </p:cNvGraphicFramePr>
          <p:nvPr/>
        </p:nvGraphicFramePr>
        <p:xfrm>
          <a:off x="7853557" y="104883"/>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main table C</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0.1</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rPr>
                        <a:t>0.4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1.1</a:t>
                      </a: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0.8</a:t>
                      </a: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1.0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0.3</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126E11D-E2CB-4999-9878-B6FF528EA673}"/>
                  </a:ext>
                </a:extLst>
              </p:cNvPr>
              <p:cNvSpPr/>
              <p:nvPr/>
            </p:nvSpPr>
            <p:spPr>
              <a:xfrm>
                <a:off x="1108011" y="187120"/>
                <a:ext cx="6469582" cy="13581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1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 (1.1)</a:t>
                </a:r>
              </a:p>
            </p:txBody>
          </p:sp>
        </mc:Choice>
        <mc:Fallback xmlns="">
          <p:sp>
            <p:nvSpPr>
              <p:cNvPr id="6" name="Rectangle 5">
                <a:extLst>
                  <a:ext uri="{FF2B5EF4-FFF2-40B4-BE49-F238E27FC236}">
                    <a16:creationId xmlns:a16="http://schemas.microsoft.com/office/drawing/2014/main" id="{A126E11D-E2CB-4999-9878-B6FF528EA673}"/>
                  </a:ext>
                </a:extLst>
              </p:cNvPr>
              <p:cNvSpPr>
                <a:spLocks noRot="1" noChangeAspect="1" noMove="1" noResize="1" noEditPoints="1" noAdjustHandles="1" noChangeArrowheads="1" noChangeShapeType="1" noTextEdit="1"/>
              </p:cNvSpPr>
              <p:nvPr/>
            </p:nvSpPr>
            <p:spPr>
              <a:xfrm>
                <a:off x="1108011" y="187120"/>
                <a:ext cx="6469582" cy="1358192"/>
              </a:xfrm>
              <a:prstGeom prst="rect">
                <a:avLst/>
              </a:prstGeom>
              <a:blipFill>
                <a:blip r:embed="rId3"/>
                <a:stretch>
                  <a:fillRect b="-7658"/>
                </a:stretch>
              </a:blipFill>
            </p:spPr>
            <p:txBody>
              <a:bodyPr/>
              <a:lstStyle/>
              <a:p>
                <a:r>
                  <a:rPr lang="en-US">
                    <a:noFill/>
                  </a:rPr>
                  <a:t> </a:t>
                </a:r>
              </a:p>
            </p:txBody>
          </p:sp>
        </mc:Fallback>
      </mc:AlternateContent>
      <p:sp>
        <p:nvSpPr>
          <p:cNvPr id="7" name="AutoShape 73">
            <a:extLst>
              <a:ext uri="{FF2B5EF4-FFF2-40B4-BE49-F238E27FC236}">
                <a16:creationId xmlns:a16="http://schemas.microsoft.com/office/drawing/2014/main" id="{F06D29CC-94D0-43C6-AE6B-761705F9FBF4}"/>
              </a:ext>
            </a:extLst>
          </p:cNvPr>
          <p:cNvSpPr>
            <a:spLocks/>
          </p:cNvSpPr>
          <p:nvPr/>
        </p:nvSpPr>
        <p:spPr bwMode="auto">
          <a:xfrm rot="10800000">
            <a:off x="6294118" y="2543486"/>
            <a:ext cx="67881" cy="95409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Oval 7">
            <a:extLst>
              <a:ext uri="{FF2B5EF4-FFF2-40B4-BE49-F238E27FC236}">
                <a16:creationId xmlns:a16="http://schemas.microsoft.com/office/drawing/2014/main" id="{A8739118-6505-4701-A5C8-18D410CD6FB6}"/>
              </a:ext>
            </a:extLst>
          </p:cNvPr>
          <p:cNvSpPr/>
          <p:nvPr/>
        </p:nvSpPr>
        <p:spPr>
          <a:xfrm>
            <a:off x="8531759"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AE9FC800-2A12-47C3-AFD3-D911E1D5D3B1}"/>
              </a:ext>
            </a:extLst>
          </p:cNvPr>
          <p:cNvSpPr/>
          <p:nvPr/>
        </p:nvSpPr>
        <p:spPr>
          <a:xfrm>
            <a:off x="8181368" y="416530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10" name="Straight Connector 9">
            <a:extLst>
              <a:ext uri="{FF2B5EF4-FFF2-40B4-BE49-F238E27FC236}">
                <a16:creationId xmlns:a16="http://schemas.microsoft.com/office/drawing/2014/main" id="{2283E2C8-D32C-4038-A31E-812177DB0AD2}"/>
              </a:ext>
            </a:extLst>
          </p:cNvPr>
          <p:cNvCxnSpPr>
            <a:cxnSpLocks/>
            <a:stCxn id="8" idx="4"/>
            <a:endCxn id="9" idx="0"/>
          </p:cNvCxnSpPr>
          <p:nvPr/>
        </p:nvCxnSpPr>
        <p:spPr>
          <a:xfrm flipH="1">
            <a:off x="8396053" y="3760962"/>
            <a:ext cx="350391" cy="4043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C2CA0402-13DC-4915-8516-90F6E23D0044}"/>
              </a:ext>
            </a:extLst>
          </p:cNvPr>
          <p:cNvSpPr/>
          <p:nvPr/>
        </p:nvSpPr>
        <p:spPr>
          <a:xfrm>
            <a:off x="9160880" y="2696947"/>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2" name="Straight Connector 11">
            <a:extLst>
              <a:ext uri="{FF2B5EF4-FFF2-40B4-BE49-F238E27FC236}">
                <a16:creationId xmlns:a16="http://schemas.microsoft.com/office/drawing/2014/main" id="{D5D9B1DD-3388-4F39-90D6-68962332EFE7}"/>
              </a:ext>
            </a:extLst>
          </p:cNvPr>
          <p:cNvCxnSpPr>
            <a:cxnSpLocks/>
            <a:stCxn id="11" idx="4"/>
          </p:cNvCxnSpPr>
          <p:nvPr/>
        </p:nvCxnSpPr>
        <p:spPr>
          <a:xfrm flipH="1">
            <a:off x="8746445" y="3086561"/>
            <a:ext cx="629120"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BF5D6F1-D55A-4E6D-B389-8496A5F9311D}"/>
              </a:ext>
            </a:extLst>
          </p:cNvPr>
          <p:cNvSpPr/>
          <p:nvPr/>
        </p:nvSpPr>
        <p:spPr>
          <a:xfrm>
            <a:off x="9831614"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14" name="Straight Connector 13">
            <a:extLst>
              <a:ext uri="{FF2B5EF4-FFF2-40B4-BE49-F238E27FC236}">
                <a16:creationId xmlns:a16="http://schemas.microsoft.com/office/drawing/2014/main" id="{DA8A2BEB-FF91-4373-9F0B-2326A1CB6DF3}"/>
              </a:ext>
            </a:extLst>
          </p:cNvPr>
          <p:cNvCxnSpPr>
            <a:cxnSpLocks/>
            <a:stCxn id="11" idx="4"/>
            <a:endCxn id="13" idx="0"/>
          </p:cNvCxnSpPr>
          <p:nvPr/>
        </p:nvCxnSpPr>
        <p:spPr>
          <a:xfrm>
            <a:off x="9375565" y="3086561"/>
            <a:ext cx="670734"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6058AB13-17FF-4D04-AAC8-28656B85FA9D}"/>
              </a:ext>
            </a:extLst>
          </p:cNvPr>
          <p:cNvSpPr/>
          <p:nvPr/>
        </p:nvSpPr>
        <p:spPr>
          <a:xfrm>
            <a:off x="8006964" y="2584174"/>
            <a:ext cx="1758178" cy="2130949"/>
          </a:xfrm>
          <a:custGeom>
            <a:avLst/>
            <a:gdLst>
              <a:gd name="connsiteX0" fmla="*/ 1272209 w 1758178"/>
              <a:gd name="connsiteY0" fmla="*/ 0 h 2130949"/>
              <a:gd name="connsiteX1" fmla="*/ 1017767 w 1758178"/>
              <a:gd name="connsiteY1" fmla="*/ 15903 h 2130949"/>
              <a:gd name="connsiteX2" fmla="*/ 993913 w 1758178"/>
              <a:gd name="connsiteY2" fmla="*/ 31805 h 2130949"/>
              <a:gd name="connsiteX3" fmla="*/ 954157 w 1758178"/>
              <a:gd name="connsiteY3" fmla="*/ 39756 h 2130949"/>
              <a:gd name="connsiteX4" fmla="*/ 890546 w 1758178"/>
              <a:gd name="connsiteY4" fmla="*/ 63610 h 2130949"/>
              <a:gd name="connsiteX5" fmla="*/ 858741 w 1758178"/>
              <a:gd name="connsiteY5" fmla="*/ 71562 h 2130949"/>
              <a:gd name="connsiteX6" fmla="*/ 834887 w 1758178"/>
              <a:gd name="connsiteY6" fmla="*/ 95416 h 2130949"/>
              <a:gd name="connsiteX7" fmla="*/ 763325 w 1758178"/>
              <a:gd name="connsiteY7" fmla="*/ 151075 h 2130949"/>
              <a:gd name="connsiteX8" fmla="*/ 644056 w 1758178"/>
              <a:gd name="connsiteY8" fmla="*/ 254442 h 2130949"/>
              <a:gd name="connsiteX9" fmla="*/ 548640 w 1758178"/>
              <a:gd name="connsiteY9" fmla="*/ 326003 h 2130949"/>
              <a:gd name="connsiteX10" fmla="*/ 500932 w 1758178"/>
              <a:gd name="connsiteY10" fmla="*/ 397565 h 2130949"/>
              <a:gd name="connsiteX11" fmla="*/ 461176 w 1758178"/>
              <a:gd name="connsiteY11" fmla="*/ 469127 h 2130949"/>
              <a:gd name="connsiteX12" fmla="*/ 453224 w 1758178"/>
              <a:gd name="connsiteY12" fmla="*/ 516835 h 2130949"/>
              <a:gd name="connsiteX13" fmla="*/ 389614 w 1758178"/>
              <a:gd name="connsiteY13" fmla="*/ 723569 h 2130949"/>
              <a:gd name="connsiteX14" fmla="*/ 381663 w 1758178"/>
              <a:gd name="connsiteY14" fmla="*/ 771276 h 2130949"/>
              <a:gd name="connsiteX15" fmla="*/ 365760 w 1758178"/>
              <a:gd name="connsiteY15" fmla="*/ 826936 h 2130949"/>
              <a:gd name="connsiteX16" fmla="*/ 357809 w 1758178"/>
              <a:gd name="connsiteY16" fmla="*/ 922351 h 2130949"/>
              <a:gd name="connsiteX17" fmla="*/ 318052 w 1758178"/>
              <a:gd name="connsiteY17" fmla="*/ 1216549 h 2130949"/>
              <a:gd name="connsiteX18" fmla="*/ 286247 w 1758178"/>
              <a:gd name="connsiteY18" fmla="*/ 1296063 h 2130949"/>
              <a:gd name="connsiteX19" fmla="*/ 230588 w 1758178"/>
              <a:gd name="connsiteY19" fmla="*/ 1367624 h 2130949"/>
              <a:gd name="connsiteX20" fmla="*/ 174929 w 1758178"/>
              <a:gd name="connsiteY20" fmla="*/ 1399429 h 2130949"/>
              <a:gd name="connsiteX21" fmla="*/ 95416 w 1758178"/>
              <a:gd name="connsiteY21" fmla="*/ 1486894 h 2130949"/>
              <a:gd name="connsiteX22" fmla="*/ 79513 w 1758178"/>
              <a:gd name="connsiteY22" fmla="*/ 1526650 h 2130949"/>
              <a:gd name="connsiteX23" fmla="*/ 55659 w 1758178"/>
              <a:gd name="connsiteY23" fmla="*/ 1574358 h 2130949"/>
              <a:gd name="connsiteX24" fmla="*/ 47708 w 1758178"/>
              <a:gd name="connsiteY24" fmla="*/ 1598212 h 2130949"/>
              <a:gd name="connsiteX25" fmla="*/ 15903 w 1758178"/>
              <a:gd name="connsiteY25" fmla="*/ 1653871 h 2130949"/>
              <a:gd name="connsiteX26" fmla="*/ 0 w 1758178"/>
              <a:gd name="connsiteY26" fmla="*/ 1733384 h 2130949"/>
              <a:gd name="connsiteX27" fmla="*/ 7951 w 1758178"/>
              <a:gd name="connsiteY27" fmla="*/ 1884459 h 2130949"/>
              <a:gd name="connsiteX28" fmla="*/ 23854 w 1758178"/>
              <a:gd name="connsiteY28" fmla="*/ 1908313 h 2130949"/>
              <a:gd name="connsiteX29" fmla="*/ 47708 w 1758178"/>
              <a:gd name="connsiteY29" fmla="*/ 1963972 h 2130949"/>
              <a:gd name="connsiteX30" fmla="*/ 63611 w 1758178"/>
              <a:gd name="connsiteY30" fmla="*/ 1995777 h 2130949"/>
              <a:gd name="connsiteX31" fmla="*/ 87464 w 1758178"/>
              <a:gd name="connsiteY31" fmla="*/ 2019631 h 2130949"/>
              <a:gd name="connsiteX32" fmla="*/ 127221 w 1758178"/>
              <a:gd name="connsiteY32" fmla="*/ 2067339 h 2130949"/>
              <a:gd name="connsiteX33" fmla="*/ 159026 w 1758178"/>
              <a:gd name="connsiteY33" fmla="*/ 2083242 h 2130949"/>
              <a:gd name="connsiteX34" fmla="*/ 262393 w 1758178"/>
              <a:gd name="connsiteY34" fmla="*/ 2130949 h 2130949"/>
              <a:gd name="connsiteX35" fmla="*/ 508884 w 1758178"/>
              <a:gd name="connsiteY35" fmla="*/ 2107096 h 2130949"/>
              <a:gd name="connsiteX36" fmla="*/ 540689 w 1758178"/>
              <a:gd name="connsiteY36" fmla="*/ 2083242 h 2130949"/>
              <a:gd name="connsiteX37" fmla="*/ 596348 w 1758178"/>
              <a:gd name="connsiteY37" fmla="*/ 2067339 h 2130949"/>
              <a:gd name="connsiteX38" fmla="*/ 636104 w 1758178"/>
              <a:gd name="connsiteY38" fmla="*/ 2011680 h 2130949"/>
              <a:gd name="connsiteX39" fmla="*/ 659958 w 1758178"/>
              <a:gd name="connsiteY39" fmla="*/ 1979875 h 2130949"/>
              <a:gd name="connsiteX40" fmla="*/ 707666 w 1758178"/>
              <a:gd name="connsiteY40" fmla="*/ 1900362 h 2130949"/>
              <a:gd name="connsiteX41" fmla="*/ 731520 w 1758178"/>
              <a:gd name="connsiteY41" fmla="*/ 1796995 h 2130949"/>
              <a:gd name="connsiteX42" fmla="*/ 739471 w 1758178"/>
              <a:gd name="connsiteY42" fmla="*/ 1765189 h 2130949"/>
              <a:gd name="connsiteX43" fmla="*/ 763325 w 1758178"/>
              <a:gd name="connsiteY43" fmla="*/ 1717482 h 2130949"/>
              <a:gd name="connsiteX44" fmla="*/ 779228 w 1758178"/>
              <a:gd name="connsiteY44" fmla="*/ 1677725 h 2130949"/>
              <a:gd name="connsiteX45" fmla="*/ 811033 w 1758178"/>
              <a:gd name="connsiteY45" fmla="*/ 1614115 h 2130949"/>
              <a:gd name="connsiteX46" fmla="*/ 866692 w 1758178"/>
              <a:gd name="connsiteY46" fmla="*/ 1510748 h 2130949"/>
              <a:gd name="connsiteX47" fmla="*/ 898498 w 1758178"/>
              <a:gd name="connsiteY47" fmla="*/ 1463040 h 2130949"/>
              <a:gd name="connsiteX48" fmla="*/ 914400 w 1758178"/>
              <a:gd name="connsiteY48" fmla="*/ 1415332 h 2130949"/>
              <a:gd name="connsiteX49" fmla="*/ 938254 w 1758178"/>
              <a:gd name="connsiteY49" fmla="*/ 1391478 h 2130949"/>
              <a:gd name="connsiteX50" fmla="*/ 962108 w 1758178"/>
              <a:gd name="connsiteY50" fmla="*/ 1351722 h 2130949"/>
              <a:gd name="connsiteX51" fmla="*/ 985962 w 1758178"/>
              <a:gd name="connsiteY51" fmla="*/ 1304014 h 2130949"/>
              <a:gd name="connsiteX52" fmla="*/ 1009816 w 1758178"/>
              <a:gd name="connsiteY52" fmla="*/ 1280160 h 2130949"/>
              <a:gd name="connsiteX53" fmla="*/ 1033670 w 1758178"/>
              <a:gd name="connsiteY53" fmla="*/ 1232452 h 2130949"/>
              <a:gd name="connsiteX54" fmla="*/ 1065475 w 1758178"/>
              <a:gd name="connsiteY54" fmla="*/ 1200647 h 2130949"/>
              <a:gd name="connsiteX55" fmla="*/ 1089329 w 1758178"/>
              <a:gd name="connsiteY55" fmla="*/ 1160890 h 2130949"/>
              <a:gd name="connsiteX56" fmla="*/ 1137037 w 1758178"/>
              <a:gd name="connsiteY56" fmla="*/ 1113183 h 2130949"/>
              <a:gd name="connsiteX57" fmla="*/ 1160891 w 1758178"/>
              <a:gd name="connsiteY57" fmla="*/ 1073426 h 2130949"/>
              <a:gd name="connsiteX58" fmla="*/ 1184744 w 1758178"/>
              <a:gd name="connsiteY58" fmla="*/ 1049572 h 2130949"/>
              <a:gd name="connsiteX59" fmla="*/ 1224501 w 1758178"/>
              <a:gd name="connsiteY59" fmla="*/ 985962 h 2130949"/>
              <a:gd name="connsiteX60" fmla="*/ 1280160 w 1758178"/>
              <a:gd name="connsiteY60" fmla="*/ 930303 h 2130949"/>
              <a:gd name="connsiteX61" fmla="*/ 1367624 w 1758178"/>
              <a:gd name="connsiteY61" fmla="*/ 850789 h 2130949"/>
              <a:gd name="connsiteX62" fmla="*/ 1447138 w 1758178"/>
              <a:gd name="connsiteY62" fmla="*/ 763325 h 2130949"/>
              <a:gd name="connsiteX63" fmla="*/ 1550504 w 1758178"/>
              <a:gd name="connsiteY63" fmla="*/ 667909 h 2130949"/>
              <a:gd name="connsiteX64" fmla="*/ 1606164 w 1758178"/>
              <a:gd name="connsiteY64" fmla="*/ 604299 h 2130949"/>
              <a:gd name="connsiteX65" fmla="*/ 1661823 w 1758178"/>
              <a:gd name="connsiteY65" fmla="*/ 540689 h 2130949"/>
              <a:gd name="connsiteX66" fmla="*/ 1717482 w 1758178"/>
              <a:gd name="connsiteY66" fmla="*/ 461176 h 2130949"/>
              <a:gd name="connsiteX67" fmla="*/ 1725433 w 1758178"/>
              <a:gd name="connsiteY67" fmla="*/ 437322 h 2130949"/>
              <a:gd name="connsiteX68" fmla="*/ 1741336 w 1758178"/>
              <a:gd name="connsiteY68" fmla="*/ 405516 h 2130949"/>
              <a:gd name="connsiteX69" fmla="*/ 1741336 w 1758178"/>
              <a:gd name="connsiteY69" fmla="*/ 135172 h 2130949"/>
              <a:gd name="connsiteX70" fmla="*/ 1701579 w 1758178"/>
              <a:gd name="connsiteY70" fmla="*/ 87464 h 2130949"/>
              <a:gd name="connsiteX71" fmla="*/ 1653871 w 1758178"/>
              <a:gd name="connsiteY71" fmla="*/ 79513 h 2130949"/>
              <a:gd name="connsiteX72" fmla="*/ 1455089 w 1758178"/>
              <a:gd name="connsiteY72" fmla="*/ 47708 h 2130949"/>
              <a:gd name="connsiteX73" fmla="*/ 1391478 w 1758178"/>
              <a:gd name="connsiteY73" fmla="*/ 15903 h 21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758178" h="2130949">
                <a:moveTo>
                  <a:pt x="1272209" y="0"/>
                </a:moveTo>
                <a:cubicBezTo>
                  <a:pt x="1187395" y="5301"/>
                  <a:pt x="1102197" y="6254"/>
                  <a:pt x="1017767" y="15903"/>
                </a:cubicBezTo>
                <a:cubicBezTo>
                  <a:pt x="1008273" y="16988"/>
                  <a:pt x="1002861" y="28450"/>
                  <a:pt x="993913" y="31805"/>
                </a:cubicBezTo>
                <a:cubicBezTo>
                  <a:pt x="981259" y="36550"/>
                  <a:pt x="967409" y="37106"/>
                  <a:pt x="954157" y="39756"/>
                </a:cubicBezTo>
                <a:cubicBezTo>
                  <a:pt x="933141" y="48163"/>
                  <a:pt x="912366" y="57375"/>
                  <a:pt x="890546" y="63610"/>
                </a:cubicBezTo>
                <a:cubicBezTo>
                  <a:pt x="880038" y="66612"/>
                  <a:pt x="869343" y="68911"/>
                  <a:pt x="858741" y="71562"/>
                </a:cubicBezTo>
                <a:cubicBezTo>
                  <a:pt x="850790" y="79513"/>
                  <a:pt x="843526" y="88217"/>
                  <a:pt x="834887" y="95416"/>
                </a:cubicBezTo>
                <a:cubicBezTo>
                  <a:pt x="811672" y="114762"/>
                  <a:pt x="784694" y="129706"/>
                  <a:pt x="763325" y="151075"/>
                </a:cubicBezTo>
                <a:cubicBezTo>
                  <a:pt x="638473" y="275927"/>
                  <a:pt x="758423" y="162949"/>
                  <a:pt x="644056" y="254442"/>
                </a:cubicBezTo>
                <a:cubicBezTo>
                  <a:pt x="553395" y="326971"/>
                  <a:pt x="613272" y="293688"/>
                  <a:pt x="548640" y="326003"/>
                </a:cubicBezTo>
                <a:cubicBezTo>
                  <a:pt x="528667" y="352635"/>
                  <a:pt x="516266" y="366897"/>
                  <a:pt x="500932" y="397565"/>
                </a:cubicBezTo>
                <a:cubicBezTo>
                  <a:pt x="464489" y="470453"/>
                  <a:pt x="508096" y="406567"/>
                  <a:pt x="461176" y="469127"/>
                </a:cubicBezTo>
                <a:cubicBezTo>
                  <a:pt x="458525" y="485030"/>
                  <a:pt x="457134" y="501194"/>
                  <a:pt x="453224" y="516835"/>
                </a:cubicBezTo>
                <a:cubicBezTo>
                  <a:pt x="432715" y="598868"/>
                  <a:pt x="415807" y="644988"/>
                  <a:pt x="389614" y="723569"/>
                </a:cubicBezTo>
                <a:cubicBezTo>
                  <a:pt x="386964" y="739471"/>
                  <a:pt x="385288" y="755567"/>
                  <a:pt x="381663" y="771276"/>
                </a:cubicBezTo>
                <a:cubicBezTo>
                  <a:pt x="377324" y="790078"/>
                  <a:pt x="368769" y="807876"/>
                  <a:pt x="365760" y="826936"/>
                </a:cubicBezTo>
                <a:cubicBezTo>
                  <a:pt x="360782" y="858461"/>
                  <a:pt x="361688" y="890672"/>
                  <a:pt x="357809" y="922351"/>
                </a:cubicBezTo>
                <a:cubicBezTo>
                  <a:pt x="345782" y="1020575"/>
                  <a:pt x="336663" y="1119357"/>
                  <a:pt x="318052" y="1216549"/>
                </a:cubicBezTo>
                <a:cubicBezTo>
                  <a:pt x="312683" y="1244586"/>
                  <a:pt x="303773" y="1273530"/>
                  <a:pt x="286247" y="1296063"/>
                </a:cubicBezTo>
                <a:cubicBezTo>
                  <a:pt x="267694" y="1319917"/>
                  <a:pt x="252733" y="1347061"/>
                  <a:pt x="230588" y="1367624"/>
                </a:cubicBezTo>
                <a:cubicBezTo>
                  <a:pt x="214929" y="1382164"/>
                  <a:pt x="191866" y="1386400"/>
                  <a:pt x="174929" y="1399429"/>
                </a:cubicBezTo>
                <a:cubicBezTo>
                  <a:pt x="158785" y="1411848"/>
                  <a:pt x="108396" y="1465261"/>
                  <a:pt x="95416" y="1486894"/>
                </a:cubicBezTo>
                <a:cubicBezTo>
                  <a:pt x="88073" y="1499133"/>
                  <a:pt x="85419" y="1513656"/>
                  <a:pt x="79513" y="1526650"/>
                </a:cubicBezTo>
                <a:cubicBezTo>
                  <a:pt x="72156" y="1542836"/>
                  <a:pt x="62880" y="1558111"/>
                  <a:pt x="55659" y="1574358"/>
                </a:cubicBezTo>
                <a:cubicBezTo>
                  <a:pt x="52255" y="1582017"/>
                  <a:pt x="51010" y="1590508"/>
                  <a:pt x="47708" y="1598212"/>
                </a:cubicBezTo>
                <a:cubicBezTo>
                  <a:pt x="35604" y="1626455"/>
                  <a:pt x="31871" y="1629917"/>
                  <a:pt x="15903" y="1653871"/>
                </a:cubicBezTo>
                <a:cubicBezTo>
                  <a:pt x="10648" y="1674890"/>
                  <a:pt x="0" y="1713883"/>
                  <a:pt x="0" y="1733384"/>
                </a:cubicBezTo>
                <a:cubicBezTo>
                  <a:pt x="0" y="1783812"/>
                  <a:pt x="1137" y="1834493"/>
                  <a:pt x="7951" y="1884459"/>
                </a:cubicBezTo>
                <a:cubicBezTo>
                  <a:pt x="9242" y="1893928"/>
                  <a:pt x="18553" y="1900362"/>
                  <a:pt x="23854" y="1908313"/>
                </a:cubicBezTo>
                <a:cubicBezTo>
                  <a:pt x="36913" y="1960551"/>
                  <a:pt x="23303" y="1921264"/>
                  <a:pt x="47708" y="1963972"/>
                </a:cubicBezTo>
                <a:cubicBezTo>
                  <a:pt x="53589" y="1974263"/>
                  <a:pt x="56722" y="1986132"/>
                  <a:pt x="63611" y="1995777"/>
                </a:cubicBezTo>
                <a:cubicBezTo>
                  <a:pt x="70147" y="2004927"/>
                  <a:pt x="80265" y="2010993"/>
                  <a:pt x="87464" y="2019631"/>
                </a:cubicBezTo>
                <a:cubicBezTo>
                  <a:pt x="107975" y="2044245"/>
                  <a:pt x="98527" y="2046843"/>
                  <a:pt x="127221" y="2067339"/>
                </a:cubicBezTo>
                <a:cubicBezTo>
                  <a:pt x="136866" y="2074229"/>
                  <a:pt x="148788" y="2077270"/>
                  <a:pt x="159026" y="2083242"/>
                </a:cubicBezTo>
                <a:cubicBezTo>
                  <a:pt x="242255" y="2131792"/>
                  <a:pt x="193709" y="2117213"/>
                  <a:pt x="262393" y="2130949"/>
                </a:cubicBezTo>
                <a:cubicBezTo>
                  <a:pt x="344557" y="2122998"/>
                  <a:pt x="427523" y="2121043"/>
                  <a:pt x="508884" y="2107096"/>
                </a:cubicBezTo>
                <a:cubicBezTo>
                  <a:pt x="521946" y="2104857"/>
                  <a:pt x="528625" y="2088726"/>
                  <a:pt x="540689" y="2083242"/>
                </a:cubicBezTo>
                <a:cubicBezTo>
                  <a:pt x="558255" y="2075257"/>
                  <a:pt x="577795" y="2072640"/>
                  <a:pt x="596348" y="2067339"/>
                </a:cubicBezTo>
                <a:cubicBezTo>
                  <a:pt x="641823" y="2021864"/>
                  <a:pt x="601218" y="2067498"/>
                  <a:pt x="636104" y="2011680"/>
                </a:cubicBezTo>
                <a:cubicBezTo>
                  <a:pt x="643128" y="2000442"/>
                  <a:pt x="652792" y="1991022"/>
                  <a:pt x="659958" y="1979875"/>
                </a:cubicBezTo>
                <a:cubicBezTo>
                  <a:pt x="676672" y="1953875"/>
                  <a:pt x="691763" y="1926866"/>
                  <a:pt x="707666" y="1900362"/>
                </a:cubicBezTo>
                <a:cubicBezTo>
                  <a:pt x="720004" y="1826338"/>
                  <a:pt x="709736" y="1876873"/>
                  <a:pt x="731520" y="1796995"/>
                </a:cubicBezTo>
                <a:cubicBezTo>
                  <a:pt x="734395" y="1786452"/>
                  <a:pt x="735412" y="1775336"/>
                  <a:pt x="739471" y="1765189"/>
                </a:cubicBezTo>
                <a:cubicBezTo>
                  <a:pt x="746074" y="1748681"/>
                  <a:pt x="755968" y="1733668"/>
                  <a:pt x="763325" y="1717482"/>
                </a:cubicBezTo>
                <a:cubicBezTo>
                  <a:pt x="769231" y="1704488"/>
                  <a:pt x="773247" y="1690685"/>
                  <a:pt x="779228" y="1677725"/>
                </a:cubicBezTo>
                <a:cubicBezTo>
                  <a:pt x="789162" y="1656201"/>
                  <a:pt x="800431" y="1635318"/>
                  <a:pt x="811033" y="1614115"/>
                </a:cubicBezTo>
                <a:cubicBezTo>
                  <a:pt x="833174" y="1569833"/>
                  <a:pt x="839610" y="1554756"/>
                  <a:pt x="866692" y="1510748"/>
                </a:cubicBezTo>
                <a:cubicBezTo>
                  <a:pt x="876709" y="1494471"/>
                  <a:pt x="887896" y="1478943"/>
                  <a:pt x="898498" y="1463040"/>
                </a:cubicBezTo>
                <a:cubicBezTo>
                  <a:pt x="903799" y="1447137"/>
                  <a:pt x="906259" y="1429985"/>
                  <a:pt x="914400" y="1415332"/>
                </a:cubicBezTo>
                <a:cubicBezTo>
                  <a:pt x="919861" y="1405502"/>
                  <a:pt x="931507" y="1400474"/>
                  <a:pt x="938254" y="1391478"/>
                </a:cubicBezTo>
                <a:cubicBezTo>
                  <a:pt x="947527" y="1379115"/>
                  <a:pt x="954708" y="1365289"/>
                  <a:pt x="962108" y="1351722"/>
                </a:cubicBezTo>
                <a:cubicBezTo>
                  <a:pt x="970622" y="1336113"/>
                  <a:pt x="976100" y="1318808"/>
                  <a:pt x="985962" y="1304014"/>
                </a:cubicBezTo>
                <a:cubicBezTo>
                  <a:pt x="992200" y="1294658"/>
                  <a:pt x="1003578" y="1289516"/>
                  <a:pt x="1009816" y="1280160"/>
                </a:cubicBezTo>
                <a:cubicBezTo>
                  <a:pt x="1019678" y="1265366"/>
                  <a:pt x="1023474" y="1247018"/>
                  <a:pt x="1033670" y="1232452"/>
                </a:cubicBezTo>
                <a:cubicBezTo>
                  <a:pt x="1042268" y="1220169"/>
                  <a:pt x="1056270" y="1212482"/>
                  <a:pt x="1065475" y="1200647"/>
                </a:cubicBezTo>
                <a:cubicBezTo>
                  <a:pt x="1074963" y="1188448"/>
                  <a:pt x="1079542" y="1172851"/>
                  <a:pt x="1089329" y="1160890"/>
                </a:cubicBezTo>
                <a:cubicBezTo>
                  <a:pt x="1103570" y="1143484"/>
                  <a:pt x="1125466" y="1132468"/>
                  <a:pt x="1137037" y="1113183"/>
                </a:cubicBezTo>
                <a:cubicBezTo>
                  <a:pt x="1144988" y="1099931"/>
                  <a:pt x="1151618" y="1085790"/>
                  <a:pt x="1160891" y="1073426"/>
                </a:cubicBezTo>
                <a:cubicBezTo>
                  <a:pt x="1167638" y="1064430"/>
                  <a:pt x="1178208" y="1058722"/>
                  <a:pt x="1184744" y="1049572"/>
                </a:cubicBezTo>
                <a:cubicBezTo>
                  <a:pt x="1228685" y="988054"/>
                  <a:pt x="1168814" y="1047217"/>
                  <a:pt x="1224501" y="985962"/>
                </a:cubicBezTo>
                <a:cubicBezTo>
                  <a:pt x="1242151" y="966548"/>
                  <a:pt x="1259672" y="946694"/>
                  <a:pt x="1280160" y="930303"/>
                </a:cubicBezTo>
                <a:cubicBezTo>
                  <a:pt x="1321388" y="897320"/>
                  <a:pt x="1329239" y="893440"/>
                  <a:pt x="1367624" y="850789"/>
                </a:cubicBezTo>
                <a:cubicBezTo>
                  <a:pt x="1414389" y="798827"/>
                  <a:pt x="1367915" y="826704"/>
                  <a:pt x="1447138" y="763325"/>
                </a:cubicBezTo>
                <a:cubicBezTo>
                  <a:pt x="1483566" y="734183"/>
                  <a:pt x="1522148" y="705717"/>
                  <a:pt x="1550504" y="667909"/>
                </a:cubicBezTo>
                <a:cubicBezTo>
                  <a:pt x="1605192" y="594992"/>
                  <a:pt x="1540280" y="678417"/>
                  <a:pt x="1606164" y="604299"/>
                </a:cubicBezTo>
                <a:cubicBezTo>
                  <a:pt x="1683834" y="516922"/>
                  <a:pt x="1600233" y="602279"/>
                  <a:pt x="1661823" y="540689"/>
                </a:cubicBezTo>
                <a:cubicBezTo>
                  <a:pt x="1695531" y="456414"/>
                  <a:pt x="1653391" y="546630"/>
                  <a:pt x="1717482" y="461176"/>
                </a:cubicBezTo>
                <a:cubicBezTo>
                  <a:pt x="1722511" y="454471"/>
                  <a:pt x="1722131" y="445026"/>
                  <a:pt x="1725433" y="437322"/>
                </a:cubicBezTo>
                <a:cubicBezTo>
                  <a:pt x="1730102" y="426427"/>
                  <a:pt x="1736035" y="416118"/>
                  <a:pt x="1741336" y="405516"/>
                </a:cubicBezTo>
                <a:cubicBezTo>
                  <a:pt x="1767135" y="302316"/>
                  <a:pt x="1760184" y="342500"/>
                  <a:pt x="1741336" y="135172"/>
                </a:cubicBezTo>
                <a:cubicBezTo>
                  <a:pt x="1740491" y="125879"/>
                  <a:pt x="1707132" y="89932"/>
                  <a:pt x="1701579" y="87464"/>
                </a:cubicBezTo>
                <a:cubicBezTo>
                  <a:pt x="1686846" y="80916"/>
                  <a:pt x="1669774" y="82163"/>
                  <a:pt x="1653871" y="79513"/>
                </a:cubicBezTo>
                <a:cubicBezTo>
                  <a:pt x="1514371" y="19727"/>
                  <a:pt x="1712870" y="97281"/>
                  <a:pt x="1455089" y="47708"/>
                </a:cubicBezTo>
                <a:cubicBezTo>
                  <a:pt x="1431809" y="43231"/>
                  <a:pt x="1391478" y="15903"/>
                  <a:pt x="1391478" y="1590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CA570B1-4725-47D3-A820-285F7CBB6B18}"/>
              </a:ext>
            </a:extLst>
          </p:cNvPr>
          <p:cNvSpPr txBox="1"/>
          <p:nvPr/>
        </p:nvSpPr>
        <p:spPr>
          <a:xfrm>
            <a:off x="8917388" y="3963135"/>
            <a:ext cx="3222549" cy="923330"/>
          </a:xfrm>
          <a:prstGeom prst="rect">
            <a:avLst/>
          </a:prstGeom>
          <a:noFill/>
        </p:spPr>
        <p:txBody>
          <a:bodyPr wrap="square" rtlCol="0">
            <a:spAutoFit/>
          </a:bodyPr>
          <a:lstStyle/>
          <a:p>
            <a:r>
              <a:rPr lang="en-US" dirty="0"/>
              <a:t>1*0.4 + 2*0.2 + 3*0.1 = 1.1, or                 0 + 0.4 + (0.1 + 0.2 + 0.4) = 1.1 …(1.1)</a:t>
            </a:r>
          </a:p>
        </p:txBody>
      </p:sp>
    </p:spTree>
    <p:extLst>
      <p:ext uri="{BB962C8B-B14F-4D97-AF65-F5344CB8AC3E}">
        <p14:creationId xmlns:p14="http://schemas.microsoft.com/office/powerpoint/2010/main" val="462251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19268" y="1160404"/>
                <a:ext cx="9009693" cy="5354286"/>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Binomial(n, k)</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//Computes binomial coefficient C(n, k) using Divide-and-Conquer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nonnegative integers n and k where 0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binomial coefficient C(n, k); that is, </a:t>
                </a:r>
                <a14:m>
                  <m:oMath xmlns:m="http://schemas.openxmlformats.org/officeDocument/2006/math">
                    <m:d>
                      <m:dPr>
                        <m:ctrlPr>
                          <a:rPr lang="en-US" sz="2000" i="1" smtClean="0">
                            <a:solidFill>
                              <a:srgbClr val="3333FF"/>
                            </a:solidFill>
                            <a:latin typeface="Cambria Math" panose="02040503050406030204" pitchFamily="18" charset="0"/>
                            <a:cs typeface="Times New Roman" panose="02020603050405020304" pitchFamily="18" charset="0"/>
                          </a:rPr>
                        </m:ctrlPr>
                      </m:dPr>
                      <m:e>
                        <m:f>
                          <m:fPr>
                            <m:ctrlPr>
                              <a:rPr lang="en-US" sz="2000" i="1" smtClean="0">
                                <a:solidFill>
                                  <a:srgbClr val="3333FF"/>
                                </a:solidFill>
                                <a:latin typeface="Cambria Math" panose="02040503050406030204" pitchFamily="18" charset="0"/>
                                <a:cs typeface="Times New Roman" panose="02020603050405020304" pitchFamily="18" charset="0"/>
                              </a:rPr>
                            </m:ctrlPr>
                          </m:fPr>
                          <m:num>
                            <m:r>
                              <a:rPr lang="en-US" sz="2000" b="0" i="1" smtClean="0">
                                <a:solidFill>
                                  <a:srgbClr val="3333FF"/>
                                </a:solidFill>
                                <a:latin typeface="Cambria Math" panose="02040503050406030204" pitchFamily="18" charset="0"/>
                                <a:cs typeface="Times New Roman" panose="02020603050405020304" pitchFamily="18" charset="0"/>
                              </a:rPr>
                              <m:t>𝑛</m:t>
                            </m:r>
                          </m:num>
                          <m:den>
                            <m:r>
                              <a:rPr lang="en-US" sz="2000" b="0" i="1" smtClean="0">
                                <a:solidFill>
                                  <a:srgbClr val="3333FF"/>
                                </a:solidFill>
                                <a:latin typeface="Cambria Math" panose="02040503050406030204" pitchFamily="18" charset="0"/>
                                <a:cs typeface="Times New Roman" panose="02020603050405020304" pitchFamily="18" charset="0"/>
                              </a:rPr>
                              <m:t>𝑘</m:t>
                            </m:r>
                          </m:den>
                        </m:f>
                      </m:e>
                    </m:d>
                    <m:r>
                      <a:rPr lang="en-US" sz="2000" b="0" i="1" smtClean="0">
                        <a:solidFill>
                          <a:srgbClr val="3333FF"/>
                        </a:solidFill>
                        <a:latin typeface="Cambria Math" panose="02040503050406030204" pitchFamily="18" charset="0"/>
                        <a:cs typeface="Times New Roman" panose="02020603050405020304" pitchFamily="18" charset="0"/>
                      </a:rPr>
                      <m:t>.</m:t>
                    </m:r>
                  </m:oMath>
                </a14:m>
                <a:r>
                  <a:rPr lang="en-US" sz="2000" dirty="0">
                    <a:solidFill>
                      <a:srgbClr val="3333FF"/>
                    </a:solidFill>
                    <a:latin typeface="Times New Roman" panose="02020603050405020304" pitchFamily="18" charset="0"/>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endPar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0 or n = k)</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p>
              <a:p>
                <a:r>
                  <a:rPr lang="en-US" sz="2200" b="1" dirty="0">
                    <a:latin typeface="Times New Roman" panose="02020603050405020304" pitchFamily="18" charset="0"/>
                    <a:ea typeface="Microsoft YaHei" panose="020B0503020204020204" pitchFamily="34" charset="-122"/>
                    <a:cs typeface="Times New Roman" panose="02020603050405020304" pitchFamily="18" charset="0"/>
                  </a:rPr>
                  <a:t>else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Binomial(n-1, k – 1) + Binomial(n -1, k);</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Time efficiency for this algorithm using divide-and-conquer grow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exponentially</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19268" y="1160404"/>
                <a:ext cx="9009693" cy="5354286"/>
              </a:xfrm>
              <a:prstGeom prst="rect">
                <a:avLst/>
              </a:prstGeom>
              <a:blipFill>
                <a:blip r:embed="rId2"/>
                <a:stretch>
                  <a:fillRect l="-1015" t="-910"/>
                </a:stretch>
              </a:blipFill>
            </p:spPr>
            <p:txBody>
              <a:bodyPr/>
              <a:lstStyle/>
              <a:p>
                <a:r>
                  <a:rPr lang="en-US">
                    <a:noFill/>
                  </a:rPr>
                  <a:t> </a:t>
                </a:r>
              </a:p>
            </p:txBody>
          </p:sp>
        </mc:Fallback>
      </mc:AlternateContent>
      <p:sp>
        <p:nvSpPr>
          <p:cNvPr id="3" name="Cloud Callout 2"/>
          <p:cNvSpPr/>
          <p:nvPr/>
        </p:nvSpPr>
        <p:spPr>
          <a:xfrm>
            <a:off x="696308" y="2083243"/>
            <a:ext cx="520242" cy="293612"/>
          </a:xfrm>
          <a:prstGeom prst="cloudCallout">
            <a:avLst>
              <a:gd name="adj1" fmla="val 63347"/>
              <a:gd name="adj2" fmla="val 137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54B7345F-1755-43FC-B6F7-29B25F1D6AA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720" y="2083243"/>
            <a:ext cx="417830" cy="281940"/>
          </a:xfrm>
          <a:prstGeom prst="rect">
            <a:avLst/>
          </a:prstGeom>
          <a:noFill/>
          <a:ln>
            <a:noFill/>
          </a:ln>
        </p:spPr>
      </p:pic>
    </p:spTree>
    <p:extLst>
      <p:ext uri="{BB962C8B-B14F-4D97-AF65-F5344CB8AC3E}">
        <p14:creationId xmlns:p14="http://schemas.microsoft.com/office/powerpoint/2010/main" val="10016573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622" y="1753753"/>
                <a:ext cx="9004041" cy="4438523"/>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us compute C[2, 4]:</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2: C[2, 1] + C[3, 4]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C[2, 4] =   min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 = 3: C[2, 2] + C[4, 4]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alnAt="1"/>
                          </m:r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2</m:t>
                        </m:r>
                      </m:sub>
                      <m:sup>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4</m:t>
                        </m:r>
                      </m:sup>
                      <m:e>
                        <m:sSub>
                          <m:sSub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oMath>
                </a14:m>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4: C[2, 3] + C[5, 4]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 { 0 + 1.0,  </a:t>
                </a:r>
                <a:r>
                  <a:rPr lang="en-US" sz="2200" u="sng"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0.2 + 0.3</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0.8 + 0} + (0.2 + 0.4 + 0.3)</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0.5 + 0.9 = </a:t>
                </a:r>
                <a:r>
                  <a:rPr lang="en-US" sz="2200" dirty="0">
                    <a:solidFill>
                      <a:schemeClr val="accent6">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1.4</a:t>
                </a:r>
              </a:p>
              <a:p>
                <a:pPr>
                  <a:lnSpc>
                    <a:spcPct val="150000"/>
                  </a:lnSpc>
                </a:pP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Thus, out of two possible binary trees containing the three keys, B, C and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the root of the optimal tree has index 3 (i.e., it contains C),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and the average number of comparisons in a successful search in this tree is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1.4</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524622" y="1753753"/>
                <a:ext cx="9004041" cy="4438523"/>
              </a:xfrm>
              <a:prstGeom prst="rect">
                <a:avLst/>
              </a:prstGeom>
              <a:blipFill>
                <a:blip r:embed="rId2"/>
                <a:stretch>
                  <a:fillRect l="-880" t="-962" b="-1786"/>
                </a:stretch>
              </a:blipFill>
            </p:spPr>
            <p:txBody>
              <a:bodyPr/>
              <a:lstStyle/>
              <a:p>
                <a:r>
                  <a:rPr lang="en-US">
                    <a:noFill/>
                  </a:rPr>
                  <a:t> </a:t>
                </a:r>
              </a:p>
            </p:txBody>
          </p:sp>
        </mc:Fallback>
      </mc:AlternateContent>
      <p:sp>
        <p:nvSpPr>
          <p:cNvPr id="4" name="AutoShape 73"/>
          <p:cNvSpPr>
            <a:spLocks/>
          </p:cNvSpPr>
          <p:nvPr/>
        </p:nvSpPr>
        <p:spPr bwMode="auto">
          <a:xfrm>
            <a:off x="3426597" y="2577776"/>
            <a:ext cx="70285" cy="85122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aphicFrame>
        <p:nvGraphicFramePr>
          <p:cNvPr id="5" name="Table 4">
            <a:extLst>
              <a:ext uri="{FF2B5EF4-FFF2-40B4-BE49-F238E27FC236}">
                <a16:creationId xmlns:a16="http://schemas.microsoft.com/office/drawing/2014/main" id="{E5128891-98B8-407D-920F-5C9BB79B2563}"/>
              </a:ext>
            </a:extLst>
          </p:cNvPr>
          <p:cNvGraphicFramePr>
            <a:graphicFrameLocks noGrp="1"/>
          </p:cNvGraphicFramePr>
          <p:nvPr/>
        </p:nvGraphicFramePr>
        <p:xfrm>
          <a:off x="7789950" y="45715"/>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main table C</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0.1</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rPr>
                        <a:t>0.4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accent6">
                              <a:lumMod val="75000"/>
                            </a:schemeClr>
                          </a:solidFill>
                          <a:effectLst/>
                          <a:latin typeface="Times New Roman" panose="02020603050405020304" pitchFamily="18" charset="0"/>
                          <a:cs typeface="Times New Roman" panose="02020603050405020304" pitchFamily="18" charset="0"/>
                        </a:rPr>
                        <a:t>1.1</a:t>
                      </a: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0.8</a:t>
                      </a: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1.4</a:t>
                      </a: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1.0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0.3</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126E11D-E2CB-4999-9878-B6FF528EA673}"/>
                  </a:ext>
                </a:extLst>
              </p:cNvPr>
              <p:cNvSpPr/>
              <p:nvPr/>
            </p:nvSpPr>
            <p:spPr>
              <a:xfrm>
                <a:off x="1108011" y="187120"/>
                <a:ext cx="6445728" cy="13581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1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 (1.1)</a:t>
                </a:r>
              </a:p>
            </p:txBody>
          </p:sp>
        </mc:Choice>
        <mc:Fallback xmlns="">
          <p:sp>
            <p:nvSpPr>
              <p:cNvPr id="6" name="Rectangle 5">
                <a:extLst>
                  <a:ext uri="{FF2B5EF4-FFF2-40B4-BE49-F238E27FC236}">
                    <a16:creationId xmlns:a16="http://schemas.microsoft.com/office/drawing/2014/main" id="{A126E11D-E2CB-4999-9878-B6FF528EA673}"/>
                  </a:ext>
                </a:extLst>
              </p:cNvPr>
              <p:cNvSpPr>
                <a:spLocks noRot="1" noChangeAspect="1" noMove="1" noResize="1" noEditPoints="1" noAdjustHandles="1" noChangeArrowheads="1" noChangeShapeType="1" noTextEdit="1"/>
              </p:cNvSpPr>
              <p:nvPr/>
            </p:nvSpPr>
            <p:spPr>
              <a:xfrm>
                <a:off x="1108011" y="187120"/>
                <a:ext cx="6445728" cy="1358192"/>
              </a:xfrm>
              <a:prstGeom prst="rect">
                <a:avLst/>
              </a:prstGeom>
              <a:blipFill>
                <a:blip r:embed="rId3"/>
                <a:stretch>
                  <a:fillRect b="-7658"/>
                </a:stretch>
              </a:blipFill>
            </p:spPr>
            <p:txBody>
              <a:bodyPr/>
              <a:lstStyle/>
              <a:p>
                <a:r>
                  <a:rPr lang="en-US">
                    <a:noFill/>
                  </a:rPr>
                  <a:t> </a:t>
                </a:r>
              </a:p>
            </p:txBody>
          </p:sp>
        </mc:Fallback>
      </mc:AlternateContent>
      <p:sp>
        <p:nvSpPr>
          <p:cNvPr id="7" name="AutoShape 73">
            <a:extLst>
              <a:ext uri="{FF2B5EF4-FFF2-40B4-BE49-F238E27FC236}">
                <a16:creationId xmlns:a16="http://schemas.microsoft.com/office/drawing/2014/main" id="{F06D29CC-94D0-43C6-AE6B-761705F9FBF4}"/>
              </a:ext>
            </a:extLst>
          </p:cNvPr>
          <p:cNvSpPr>
            <a:spLocks/>
          </p:cNvSpPr>
          <p:nvPr/>
        </p:nvSpPr>
        <p:spPr bwMode="auto">
          <a:xfrm rot="10800000">
            <a:off x="6294118" y="2543486"/>
            <a:ext cx="67881" cy="95409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Oval 7">
            <a:extLst>
              <a:ext uri="{FF2B5EF4-FFF2-40B4-BE49-F238E27FC236}">
                <a16:creationId xmlns:a16="http://schemas.microsoft.com/office/drawing/2014/main" id="{C332E215-EC92-4023-909E-C163319E2EA1}"/>
              </a:ext>
            </a:extLst>
          </p:cNvPr>
          <p:cNvSpPr/>
          <p:nvPr/>
        </p:nvSpPr>
        <p:spPr>
          <a:xfrm>
            <a:off x="8468152"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0C5F36EF-4F03-4378-8C18-BCE57BF9AABA}"/>
              </a:ext>
            </a:extLst>
          </p:cNvPr>
          <p:cNvSpPr/>
          <p:nvPr/>
        </p:nvSpPr>
        <p:spPr>
          <a:xfrm>
            <a:off x="8117761" y="416530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10" name="Straight Connector 9">
            <a:extLst>
              <a:ext uri="{FF2B5EF4-FFF2-40B4-BE49-F238E27FC236}">
                <a16:creationId xmlns:a16="http://schemas.microsoft.com/office/drawing/2014/main" id="{B99481AF-3E49-4B11-B103-9F109143ABDE}"/>
              </a:ext>
            </a:extLst>
          </p:cNvPr>
          <p:cNvCxnSpPr>
            <a:cxnSpLocks/>
            <a:stCxn id="8" idx="4"/>
            <a:endCxn id="9" idx="0"/>
          </p:cNvCxnSpPr>
          <p:nvPr/>
        </p:nvCxnSpPr>
        <p:spPr>
          <a:xfrm flipH="1">
            <a:off x="8332446" y="3760962"/>
            <a:ext cx="350391" cy="4043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6538A5-1F6B-4DFE-BC10-1F4472768DFE}"/>
              </a:ext>
            </a:extLst>
          </p:cNvPr>
          <p:cNvSpPr/>
          <p:nvPr/>
        </p:nvSpPr>
        <p:spPr>
          <a:xfrm>
            <a:off x="9097273" y="2696947"/>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2" name="Straight Connector 11">
            <a:extLst>
              <a:ext uri="{FF2B5EF4-FFF2-40B4-BE49-F238E27FC236}">
                <a16:creationId xmlns:a16="http://schemas.microsoft.com/office/drawing/2014/main" id="{9AA6D958-365D-4479-80DD-147442B816A1}"/>
              </a:ext>
            </a:extLst>
          </p:cNvPr>
          <p:cNvCxnSpPr>
            <a:cxnSpLocks/>
            <a:stCxn id="11" idx="4"/>
          </p:cNvCxnSpPr>
          <p:nvPr/>
        </p:nvCxnSpPr>
        <p:spPr>
          <a:xfrm flipH="1">
            <a:off x="8682838" y="3086561"/>
            <a:ext cx="629120"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4096B7D-2DC6-4345-855F-2ECDA84FC5D9}"/>
              </a:ext>
            </a:extLst>
          </p:cNvPr>
          <p:cNvSpPr/>
          <p:nvPr/>
        </p:nvSpPr>
        <p:spPr>
          <a:xfrm>
            <a:off x="9768007"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14" name="Straight Connector 13">
            <a:extLst>
              <a:ext uri="{FF2B5EF4-FFF2-40B4-BE49-F238E27FC236}">
                <a16:creationId xmlns:a16="http://schemas.microsoft.com/office/drawing/2014/main" id="{CFE413C4-201B-4E56-97A6-B5A188DEA124}"/>
              </a:ext>
            </a:extLst>
          </p:cNvPr>
          <p:cNvCxnSpPr>
            <a:cxnSpLocks/>
            <a:stCxn id="11" idx="4"/>
            <a:endCxn id="13" idx="0"/>
          </p:cNvCxnSpPr>
          <p:nvPr/>
        </p:nvCxnSpPr>
        <p:spPr>
          <a:xfrm>
            <a:off x="9311958" y="3086561"/>
            <a:ext cx="670734"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B74993B4-AE9E-465A-A217-79E210FF7D2A}"/>
              </a:ext>
            </a:extLst>
          </p:cNvPr>
          <p:cNvSpPr/>
          <p:nvPr/>
        </p:nvSpPr>
        <p:spPr>
          <a:xfrm>
            <a:off x="8189847" y="2512612"/>
            <a:ext cx="2130949" cy="1421997"/>
          </a:xfrm>
          <a:custGeom>
            <a:avLst/>
            <a:gdLst>
              <a:gd name="connsiteX0" fmla="*/ 1025718 w 2130949"/>
              <a:gd name="connsiteY0" fmla="*/ 0 h 1421997"/>
              <a:gd name="connsiteX1" fmla="*/ 946205 w 2130949"/>
              <a:gd name="connsiteY1" fmla="*/ 31805 h 1421997"/>
              <a:gd name="connsiteX2" fmla="*/ 914400 w 2130949"/>
              <a:gd name="connsiteY2" fmla="*/ 39757 h 1421997"/>
              <a:gd name="connsiteX3" fmla="*/ 803082 w 2130949"/>
              <a:gd name="connsiteY3" fmla="*/ 103367 h 1421997"/>
              <a:gd name="connsiteX4" fmla="*/ 675861 w 2130949"/>
              <a:gd name="connsiteY4" fmla="*/ 166978 h 1421997"/>
              <a:gd name="connsiteX5" fmla="*/ 389614 w 2130949"/>
              <a:gd name="connsiteY5" fmla="*/ 341906 h 1421997"/>
              <a:gd name="connsiteX6" fmla="*/ 294198 w 2130949"/>
              <a:gd name="connsiteY6" fmla="*/ 397565 h 1421997"/>
              <a:gd name="connsiteX7" fmla="*/ 151075 w 2130949"/>
              <a:gd name="connsiteY7" fmla="*/ 508884 h 1421997"/>
              <a:gd name="connsiteX8" fmla="*/ 127221 w 2130949"/>
              <a:gd name="connsiteY8" fmla="*/ 548640 h 1421997"/>
              <a:gd name="connsiteX9" fmla="*/ 55659 w 2130949"/>
              <a:gd name="connsiteY9" fmla="*/ 691764 h 1421997"/>
              <a:gd name="connsiteX10" fmla="*/ 39756 w 2130949"/>
              <a:gd name="connsiteY10" fmla="*/ 795131 h 1421997"/>
              <a:gd name="connsiteX11" fmla="*/ 15902 w 2130949"/>
              <a:gd name="connsiteY11" fmla="*/ 866692 h 1421997"/>
              <a:gd name="connsiteX12" fmla="*/ 0 w 2130949"/>
              <a:gd name="connsiteY12" fmla="*/ 938254 h 1421997"/>
              <a:gd name="connsiteX13" fmla="*/ 23854 w 2130949"/>
              <a:gd name="connsiteY13" fmla="*/ 1144988 h 1421997"/>
              <a:gd name="connsiteX14" fmla="*/ 79513 w 2130949"/>
              <a:gd name="connsiteY14" fmla="*/ 1192696 h 1421997"/>
              <a:gd name="connsiteX15" fmla="*/ 151075 w 2130949"/>
              <a:gd name="connsiteY15" fmla="*/ 1240404 h 1421997"/>
              <a:gd name="connsiteX16" fmla="*/ 214685 w 2130949"/>
              <a:gd name="connsiteY16" fmla="*/ 1264258 h 1421997"/>
              <a:gd name="connsiteX17" fmla="*/ 341906 w 2130949"/>
              <a:gd name="connsiteY17" fmla="*/ 1296063 h 1421997"/>
              <a:gd name="connsiteX18" fmla="*/ 429370 w 2130949"/>
              <a:gd name="connsiteY18" fmla="*/ 1311965 h 1421997"/>
              <a:gd name="connsiteX19" fmla="*/ 508883 w 2130949"/>
              <a:gd name="connsiteY19" fmla="*/ 1319917 h 1421997"/>
              <a:gd name="connsiteX20" fmla="*/ 1152939 w 2130949"/>
              <a:gd name="connsiteY20" fmla="*/ 1327868 h 1421997"/>
              <a:gd name="connsiteX21" fmla="*/ 2035534 w 2130949"/>
              <a:gd name="connsiteY21" fmla="*/ 1296063 h 1421997"/>
              <a:gd name="connsiteX22" fmla="*/ 2051436 w 2130949"/>
              <a:gd name="connsiteY22" fmla="*/ 1264258 h 1421997"/>
              <a:gd name="connsiteX23" fmla="*/ 2067339 w 2130949"/>
              <a:gd name="connsiteY23" fmla="*/ 1240404 h 1421997"/>
              <a:gd name="connsiteX24" fmla="*/ 2091193 w 2130949"/>
              <a:gd name="connsiteY24" fmla="*/ 1152939 h 1421997"/>
              <a:gd name="connsiteX25" fmla="*/ 2099144 w 2130949"/>
              <a:gd name="connsiteY25" fmla="*/ 1113183 h 1421997"/>
              <a:gd name="connsiteX26" fmla="*/ 2115047 w 2130949"/>
              <a:gd name="connsiteY26" fmla="*/ 1065475 h 1421997"/>
              <a:gd name="connsiteX27" fmla="*/ 2130949 w 2130949"/>
              <a:gd name="connsiteY27" fmla="*/ 1001865 h 1421997"/>
              <a:gd name="connsiteX28" fmla="*/ 2091193 w 2130949"/>
              <a:gd name="connsiteY28" fmla="*/ 691764 h 1421997"/>
              <a:gd name="connsiteX29" fmla="*/ 2083242 w 2130949"/>
              <a:gd name="connsiteY29" fmla="*/ 652007 h 1421997"/>
              <a:gd name="connsiteX30" fmla="*/ 2019631 w 2130949"/>
              <a:gd name="connsiteY30" fmla="*/ 564543 h 1421997"/>
              <a:gd name="connsiteX31" fmla="*/ 1956021 w 2130949"/>
              <a:gd name="connsiteY31" fmla="*/ 469127 h 1421997"/>
              <a:gd name="connsiteX32" fmla="*/ 1908313 w 2130949"/>
              <a:gd name="connsiteY32" fmla="*/ 405517 h 1421997"/>
              <a:gd name="connsiteX33" fmla="*/ 1884459 w 2130949"/>
              <a:gd name="connsiteY33" fmla="*/ 373711 h 1421997"/>
              <a:gd name="connsiteX34" fmla="*/ 1836751 w 2130949"/>
              <a:gd name="connsiteY34" fmla="*/ 326004 h 1421997"/>
              <a:gd name="connsiteX35" fmla="*/ 1749287 w 2130949"/>
              <a:gd name="connsiteY35" fmla="*/ 222637 h 1421997"/>
              <a:gd name="connsiteX36" fmla="*/ 1606163 w 2130949"/>
              <a:gd name="connsiteY36" fmla="*/ 159026 h 1421997"/>
              <a:gd name="connsiteX37" fmla="*/ 1510748 w 2130949"/>
              <a:gd name="connsiteY37" fmla="*/ 143124 h 1421997"/>
              <a:gd name="connsiteX38" fmla="*/ 1439186 w 2130949"/>
              <a:gd name="connsiteY38" fmla="*/ 111318 h 1421997"/>
              <a:gd name="connsiteX39" fmla="*/ 1311965 w 2130949"/>
              <a:gd name="connsiteY39" fmla="*/ 79513 h 1421997"/>
              <a:gd name="connsiteX40" fmla="*/ 1272209 w 2130949"/>
              <a:gd name="connsiteY40" fmla="*/ 71562 h 1421997"/>
              <a:gd name="connsiteX41" fmla="*/ 1176793 w 2130949"/>
              <a:gd name="connsiteY41" fmla="*/ 39757 h 1421997"/>
              <a:gd name="connsiteX42" fmla="*/ 1097280 w 2130949"/>
              <a:gd name="connsiteY42" fmla="*/ 15903 h 142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30949" h="1421997">
                <a:moveTo>
                  <a:pt x="1025718" y="0"/>
                </a:moveTo>
                <a:cubicBezTo>
                  <a:pt x="942239" y="16695"/>
                  <a:pt x="1030220" y="-5536"/>
                  <a:pt x="946205" y="31805"/>
                </a:cubicBezTo>
                <a:cubicBezTo>
                  <a:pt x="936219" y="36243"/>
                  <a:pt x="924546" y="35698"/>
                  <a:pt x="914400" y="39757"/>
                </a:cubicBezTo>
                <a:cubicBezTo>
                  <a:pt x="860875" y="61167"/>
                  <a:pt x="858498" y="73350"/>
                  <a:pt x="803082" y="103367"/>
                </a:cubicBezTo>
                <a:cubicBezTo>
                  <a:pt x="761393" y="125949"/>
                  <a:pt x="716317" y="142255"/>
                  <a:pt x="675861" y="166978"/>
                </a:cubicBezTo>
                <a:lnTo>
                  <a:pt x="389614" y="341906"/>
                </a:lnTo>
                <a:cubicBezTo>
                  <a:pt x="358098" y="360947"/>
                  <a:pt x="324835" y="377140"/>
                  <a:pt x="294198" y="397565"/>
                </a:cubicBezTo>
                <a:cubicBezTo>
                  <a:pt x="254398" y="424099"/>
                  <a:pt x="169424" y="478302"/>
                  <a:pt x="151075" y="508884"/>
                </a:cubicBezTo>
                <a:cubicBezTo>
                  <a:pt x="143124" y="522136"/>
                  <a:pt x="134370" y="534938"/>
                  <a:pt x="127221" y="548640"/>
                </a:cubicBezTo>
                <a:cubicBezTo>
                  <a:pt x="102548" y="595930"/>
                  <a:pt x="55659" y="691764"/>
                  <a:pt x="55659" y="691764"/>
                </a:cubicBezTo>
                <a:cubicBezTo>
                  <a:pt x="50358" y="726220"/>
                  <a:pt x="47482" y="761137"/>
                  <a:pt x="39756" y="795131"/>
                </a:cubicBezTo>
                <a:cubicBezTo>
                  <a:pt x="34183" y="819650"/>
                  <a:pt x="22632" y="842465"/>
                  <a:pt x="15902" y="866692"/>
                </a:cubicBezTo>
                <a:cubicBezTo>
                  <a:pt x="9362" y="890236"/>
                  <a:pt x="5301" y="914400"/>
                  <a:pt x="0" y="938254"/>
                </a:cubicBezTo>
                <a:cubicBezTo>
                  <a:pt x="7951" y="1007165"/>
                  <a:pt x="10250" y="1076967"/>
                  <a:pt x="23854" y="1144988"/>
                </a:cubicBezTo>
                <a:cubicBezTo>
                  <a:pt x="30209" y="1176761"/>
                  <a:pt x="57868" y="1179376"/>
                  <a:pt x="79513" y="1192696"/>
                </a:cubicBezTo>
                <a:cubicBezTo>
                  <a:pt x="103929" y="1207721"/>
                  <a:pt x="125738" y="1226990"/>
                  <a:pt x="151075" y="1240404"/>
                </a:cubicBezTo>
                <a:cubicBezTo>
                  <a:pt x="171089" y="1250999"/>
                  <a:pt x="193202" y="1257097"/>
                  <a:pt x="214685" y="1264258"/>
                </a:cubicBezTo>
                <a:cubicBezTo>
                  <a:pt x="253665" y="1277251"/>
                  <a:pt x="302386" y="1288159"/>
                  <a:pt x="341906" y="1296063"/>
                </a:cubicBezTo>
                <a:cubicBezTo>
                  <a:pt x="370963" y="1301874"/>
                  <a:pt x="400035" y="1307774"/>
                  <a:pt x="429370" y="1311965"/>
                </a:cubicBezTo>
                <a:cubicBezTo>
                  <a:pt x="455739" y="1315732"/>
                  <a:pt x="482253" y="1319332"/>
                  <a:pt x="508883" y="1319917"/>
                </a:cubicBezTo>
                <a:lnTo>
                  <a:pt x="1152939" y="1327868"/>
                </a:lnTo>
                <a:cubicBezTo>
                  <a:pt x="1264233" y="1326847"/>
                  <a:pt x="1884673" y="1560071"/>
                  <a:pt x="2035534" y="1296063"/>
                </a:cubicBezTo>
                <a:cubicBezTo>
                  <a:pt x="2041415" y="1285772"/>
                  <a:pt x="2045555" y="1274549"/>
                  <a:pt x="2051436" y="1264258"/>
                </a:cubicBezTo>
                <a:cubicBezTo>
                  <a:pt x="2056177" y="1255961"/>
                  <a:pt x="2062038" y="1248355"/>
                  <a:pt x="2067339" y="1240404"/>
                </a:cubicBezTo>
                <a:cubicBezTo>
                  <a:pt x="2085363" y="1132257"/>
                  <a:pt x="2062462" y="1248708"/>
                  <a:pt x="2091193" y="1152939"/>
                </a:cubicBezTo>
                <a:cubicBezTo>
                  <a:pt x="2095076" y="1139995"/>
                  <a:pt x="2095588" y="1126221"/>
                  <a:pt x="2099144" y="1113183"/>
                </a:cubicBezTo>
                <a:cubicBezTo>
                  <a:pt x="2103555" y="1097011"/>
                  <a:pt x="2110636" y="1081647"/>
                  <a:pt x="2115047" y="1065475"/>
                </a:cubicBezTo>
                <a:cubicBezTo>
                  <a:pt x="2143834" y="959923"/>
                  <a:pt x="2106822" y="1074245"/>
                  <a:pt x="2130949" y="1001865"/>
                </a:cubicBezTo>
                <a:cubicBezTo>
                  <a:pt x="2106615" y="636833"/>
                  <a:pt x="2142380" y="870921"/>
                  <a:pt x="2091193" y="691764"/>
                </a:cubicBezTo>
                <a:cubicBezTo>
                  <a:pt x="2087480" y="678769"/>
                  <a:pt x="2087516" y="664828"/>
                  <a:pt x="2083242" y="652007"/>
                </a:cubicBezTo>
                <a:cubicBezTo>
                  <a:pt x="2069627" y="611161"/>
                  <a:pt x="2047807" y="602782"/>
                  <a:pt x="2019631" y="564543"/>
                </a:cubicBezTo>
                <a:cubicBezTo>
                  <a:pt x="1996956" y="533770"/>
                  <a:pt x="1978956" y="499707"/>
                  <a:pt x="1956021" y="469127"/>
                </a:cubicBezTo>
                <a:lnTo>
                  <a:pt x="1908313" y="405517"/>
                </a:lnTo>
                <a:cubicBezTo>
                  <a:pt x="1900362" y="394915"/>
                  <a:pt x="1893830" y="383082"/>
                  <a:pt x="1884459" y="373711"/>
                </a:cubicBezTo>
                <a:cubicBezTo>
                  <a:pt x="1868556" y="357809"/>
                  <a:pt x="1851480" y="342999"/>
                  <a:pt x="1836751" y="326004"/>
                </a:cubicBezTo>
                <a:cubicBezTo>
                  <a:pt x="1830054" y="318277"/>
                  <a:pt x="1773602" y="238268"/>
                  <a:pt x="1749287" y="222637"/>
                </a:cubicBezTo>
                <a:cubicBezTo>
                  <a:pt x="1723834" y="206274"/>
                  <a:pt x="1640728" y="167667"/>
                  <a:pt x="1606163" y="159026"/>
                </a:cubicBezTo>
                <a:cubicBezTo>
                  <a:pt x="1574882" y="151206"/>
                  <a:pt x="1542553" y="148425"/>
                  <a:pt x="1510748" y="143124"/>
                </a:cubicBezTo>
                <a:cubicBezTo>
                  <a:pt x="1486894" y="132522"/>
                  <a:pt x="1464048" y="119274"/>
                  <a:pt x="1439186" y="111318"/>
                </a:cubicBezTo>
                <a:cubicBezTo>
                  <a:pt x="1397554" y="97996"/>
                  <a:pt x="1354828" y="88085"/>
                  <a:pt x="1311965" y="79513"/>
                </a:cubicBezTo>
                <a:cubicBezTo>
                  <a:pt x="1298713" y="76863"/>
                  <a:pt x="1285174" y="75375"/>
                  <a:pt x="1272209" y="71562"/>
                </a:cubicBezTo>
                <a:cubicBezTo>
                  <a:pt x="1240046" y="62102"/>
                  <a:pt x="1208905" y="49391"/>
                  <a:pt x="1176793" y="39757"/>
                </a:cubicBezTo>
                <a:cubicBezTo>
                  <a:pt x="1090094" y="13747"/>
                  <a:pt x="1137432" y="35979"/>
                  <a:pt x="1097280" y="1590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9549CD7-63ED-4CE1-8C43-6AAEC7009D69}"/>
              </a:ext>
            </a:extLst>
          </p:cNvPr>
          <p:cNvSpPr txBox="1"/>
          <p:nvPr/>
        </p:nvSpPr>
        <p:spPr>
          <a:xfrm>
            <a:off x="8709521" y="3934609"/>
            <a:ext cx="3222549" cy="923330"/>
          </a:xfrm>
          <a:prstGeom prst="rect">
            <a:avLst/>
          </a:prstGeom>
          <a:noFill/>
        </p:spPr>
        <p:txBody>
          <a:bodyPr wrap="square" rtlCol="0">
            <a:spAutoFit/>
          </a:bodyPr>
          <a:lstStyle/>
          <a:p>
            <a:r>
              <a:rPr lang="en-US" dirty="0"/>
              <a:t>1*0.4 + 2*0.2 + 2*0.3 = 1.4, or                 0.2 + 0.3 + (0.2 + 0.4 + 0.3) = 1.4 …(1.1)</a:t>
            </a:r>
          </a:p>
        </p:txBody>
      </p:sp>
    </p:spTree>
    <p:extLst>
      <p:ext uri="{BB962C8B-B14F-4D97-AF65-F5344CB8AC3E}">
        <p14:creationId xmlns:p14="http://schemas.microsoft.com/office/powerpoint/2010/main" val="39009070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622" y="1753753"/>
                <a:ext cx="9551048" cy="4776372"/>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us compute C[1, 4]:</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1: C[1, 0] + C[2, 4]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C[1, 4] =   min    k = 2: C[1, 1] + C[3, 4]     + </a:t>
                </a:r>
                <a14:m>
                  <m:oMath xmlns:m="http://schemas.openxmlformats.org/officeDocument/2006/math">
                    <m:nary>
                      <m:naryPr>
                        <m:chr m:val="∑"/>
                        <m:limLoc m:val="subSup"/>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alnAt="1"/>
                          </m:r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2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4</m:t>
                        </m:r>
                      </m:sup>
                      <m:e>
                        <m:sSub>
                          <m:sSubPr>
                            <m:ctrlP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2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oMath>
                </a14:m>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 = 3: C[1, 2] + C[4, 4]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 = 4: C[1, 3] + C[5, 4]</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min </a:t>
                </a:r>
                <a:r>
                  <a:rPr lang="en-US" sz="2200" spc="-1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+ 1.4,  0.1 + 1.0, </a:t>
                </a:r>
                <a:r>
                  <a:rPr lang="en-US" sz="2200" u="sng" spc="-1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0.4 + 0.3</a:t>
                </a:r>
                <a:r>
                  <a:rPr lang="en-US" sz="2200" spc="-1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spc="-100" dirty="0">
                    <a:latin typeface="Times New Roman" panose="02020603050405020304" pitchFamily="18" charset="0"/>
                    <a:ea typeface="Microsoft YaHei" panose="020B0503020204020204" pitchFamily="34" charset="-122"/>
                    <a:cs typeface="Times New Roman" panose="02020603050405020304" pitchFamily="18" charset="0"/>
                  </a:rPr>
                  <a:t>1.1 + 0 </a:t>
                </a:r>
                <a:r>
                  <a:rPr lang="en-US" sz="2200" spc="-1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(0.1 + 0.2 + 0.4 + 0.3)</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0.7 + 1.0 = </a:t>
                </a:r>
                <a:r>
                  <a:rPr lang="en-US" sz="2200" dirty="0">
                    <a:solidFill>
                      <a:schemeClr val="accent6">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1.7</a:t>
                </a:r>
              </a:p>
              <a:p>
                <a:pPr>
                  <a:lnSpc>
                    <a:spcPct val="150000"/>
                  </a:lnSpc>
                </a:pP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Thus, out of two possible binary trees containing the four keys, A, B, C and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the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root of the optimal tree has index 3 (i.e., it contains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and the average number of comparisons in a successful search in this tree is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1.7</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524622" y="1753753"/>
                <a:ext cx="9551048" cy="4776372"/>
              </a:xfrm>
              <a:prstGeom prst="rect">
                <a:avLst/>
              </a:prstGeom>
              <a:blipFill>
                <a:blip r:embed="rId2"/>
                <a:stretch>
                  <a:fillRect l="-830" t="-894" b="-1660"/>
                </a:stretch>
              </a:blipFill>
            </p:spPr>
            <p:txBody>
              <a:bodyPr/>
              <a:lstStyle/>
              <a:p>
                <a:r>
                  <a:rPr lang="en-US">
                    <a:noFill/>
                  </a:rPr>
                  <a:t> </a:t>
                </a:r>
              </a:p>
            </p:txBody>
          </p:sp>
        </mc:Fallback>
      </mc:AlternateContent>
      <p:sp>
        <p:nvSpPr>
          <p:cNvPr id="4" name="AutoShape 73"/>
          <p:cNvSpPr>
            <a:spLocks/>
          </p:cNvSpPr>
          <p:nvPr/>
        </p:nvSpPr>
        <p:spPr bwMode="auto">
          <a:xfrm>
            <a:off x="3426597" y="2577776"/>
            <a:ext cx="70285" cy="85122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aphicFrame>
        <p:nvGraphicFramePr>
          <p:cNvPr id="5" name="Table 4">
            <a:extLst>
              <a:ext uri="{FF2B5EF4-FFF2-40B4-BE49-F238E27FC236}">
                <a16:creationId xmlns:a16="http://schemas.microsoft.com/office/drawing/2014/main" id="{E5128891-98B8-407D-920F-5C9BB79B2563}"/>
              </a:ext>
            </a:extLst>
          </p:cNvPr>
          <p:cNvGraphicFramePr>
            <a:graphicFrameLocks noGrp="1"/>
          </p:cNvGraphicFramePr>
          <p:nvPr/>
        </p:nvGraphicFramePr>
        <p:xfrm>
          <a:off x="7787300" y="187120"/>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main table C</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0.1</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rPr>
                        <a:t>0.4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accent6">
                              <a:lumMod val="75000"/>
                            </a:schemeClr>
                          </a:solidFill>
                          <a:effectLst/>
                          <a:latin typeface="Times New Roman" panose="02020603050405020304" pitchFamily="18" charset="0"/>
                          <a:cs typeface="Times New Roman" panose="02020603050405020304" pitchFamily="18" charset="0"/>
                        </a:rPr>
                        <a:t>1.1</a:t>
                      </a: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1.7</a:t>
                      </a: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0.8</a:t>
                      </a: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1.4</a:t>
                      </a: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dirty="0">
                          <a:solidFill>
                            <a:schemeClr val="accent6">
                              <a:lumMod val="75000"/>
                            </a:schemeClr>
                          </a:solidFill>
                          <a:effectLst/>
                          <a:latin typeface="Times New Roman" panose="02020603050405020304" pitchFamily="18" charset="0"/>
                          <a:cs typeface="Times New Roman" panose="02020603050405020304" pitchFamily="18" charset="0"/>
                        </a:rPr>
                        <a:t>1.0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C00000"/>
                          </a:solidFill>
                          <a:effectLst/>
                          <a:latin typeface="Times New Roman" panose="02020603050405020304" pitchFamily="18" charset="0"/>
                          <a:cs typeface="Times New Roman" panose="02020603050405020304" pitchFamily="18" charset="0"/>
                        </a:rPr>
                        <a:t>0.3</a:t>
                      </a:r>
                      <a:endParaRPr lang="en-US" sz="22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126E11D-E2CB-4999-9878-B6FF528EA673}"/>
                  </a:ext>
                </a:extLst>
              </p:cNvPr>
              <p:cNvSpPr/>
              <p:nvPr/>
            </p:nvSpPr>
            <p:spPr>
              <a:xfrm>
                <a:off x="1108011" y="187120"/>
                <a:ext cx="6453679" cy="13581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func>
                        <m:func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eqArr>
                            <m:eqArr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eqArr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𝐶</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+1,</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nary>
                                <m:naryPr>
                                  <m:chr m:val="∑"/>
                                  <m:limLoc m:val="undOv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              </m:t>
                              </m:r>
                            </m:e>
                          </m:eqArr>
                        </m:e>
                      </m:func>
                    </m:oMath>
                  </m:oMathPara>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1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 (1.1)</a:t>
                </a:r>
              </a:p>
            </p:txBody>
          </p:sp>
        </mc:Choice>
        <mc:Fallback xmlns="">
          <p:sp>
            <p:nvSpPr>
              <p:cNvPr id="6" name="Rectangle 5">
                <a:extLst>
                  <a:ext uri="{FF2B5EF4-FFF2-40B4-BE49-F238E27FC236}">
                    <a16:creationId xmlns:a16="http://schemas.microsoft.com/office/drawing/2014/main" id="{A126E11D-E2CB-4999-9878-B6FF528EA673}"/>
                  </a:ext>
                </a:extLst>
              </p:cNvPr>
              <p:cNvSpPr>
                <a:spLocks noRot="1" noChangeAspect="1" noMove="1" noResize="1" noEditPoints="1" noAdjustHandles="1" noChangeArrowheads="1" noChangeShapeType="1" noTextEdit="1"/>
              </p:cNvSpPr>
              <p:nvPr/>
            </p:nvSpPr>
            <p:spPr>
              <a:xfrm>
                <a:off x="1108011" y="187120"/>
                <a:ext cx="6453679" cy="1358192"/>
              </a:xfrm>
              <a:prstGeom prst="rect">
                <a:avLst/>
              </a:prstGeom>
              <a:blipFill>
                <a:blip r:embed="rId3"/>
                <a:stretch>
                  <a:fillRect b="-7658"/>
                </a:stretch>
              </a:blipFill>
            </p:spPr>
            <p:txBody>
              <a:bodyPr/>
              <a:lstStyle/>
              <a:p>
                <a:r>
                  <a:rPr lang="en-US">
                    <a:noFill/>
                  </a:rPr>
                  <a:t> </a:t>
                </a:r>
              </a:p>
            </p:txBody>
          </p:sp>
        </mc:Fallback>
      </mc:AlternateContent>
      <p:sp>
        <p:nvSpPr>
          <p:cNvPr id="7" name="AutoShape 73">
            <a:extLst>
              <a:ext uri="{FF2B5EF4-FFF2-40B4-BE49-F238E27FC236}">
                <a16:creationId xmlns:a16="http://schemas.microsoft.com/office/drawing/2014/main" id="{F06D29CC-94D0-43C6-AE6B-761705F9FBF4}"/>
              </a:ext>
            </a:extLst>
          </p:cNvPr>
          <p:cNvSpPr>
            <a:spLocks/>
          </p:cNvSpPr>
          <p:nvPr/>
        </p:nvSpPr>
        <p:spPr bwMode="auto">
          <a:xfrm rot="10800000">
            <a:off x="6294118" y="2543486"/>
            <a:ext cx="67881" cy="954094"/>
          </a:xfrm>
          <a:prstGeom prst="leftBrace">
            <a:avLst>
              <a:gd name="adj1" fmla="val 61189"/>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 name="Oval 7">
            <a:extLst>
              <a:ext uri="{FF2B5EF4-FFF2-40B4-BE49-F238E27FC236}">
                <a16:creationId xmlns:a16="http://schemas.microsoft.com/office/drawing/2014/main" id="{ADC305E0-BDD8-491A-96B4-2C4B973E4508}"/>
              </a:ext>
            </a:extLst>
          </p:cNvPr>
          <p:cNvSpPr/>
          <p:nvPr/>
        </p:nvSpPr>
        <p:spPr>
          <a:xfrm>
            <a:off x="9605186"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3DBFEB8C-8EFB-4FAB-A33B-B1C347CD6212}"/>
              </a:ext>
            </a:extLst>
          </p:cNvPr>
          <p:cNvSpPr/>
          <p:nvPr/>
        </p:nvSpPr>
        <p:spPr>
          <a:xfrm>
            <a:off x="9254795" y="416530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10" name="Straight Connector 9">
            <a:extLst>
              <a:ext uri="{FF2B5EF4-FFF2-40B4-BE49-F238E27FC236}">
                <a16:creationId xmlns:a16="http://schemas.microsoft.com/office/drawing/2014/main" id="{6335D21F-B06B-4AD2-B362-5344B636D08E}"/>
              </a:ext>
            </a:extLst>
          </p:cNvPr>
          <p:cNvCxnSpPr>
            <a:cxnSpLocks/>
            <a:stCxn id="8" idx="4"/>
            <a:endCxn id="9" idx="0"/>
          </p:cNvCxnSpPr>
          <p:nvPr/>
        </p:nvCxnSpPr>
        <p:spPr>
          <a:xfrm flipH="1">
            <a:off x="9469480" y="3760962"/>
            <a:ext cx="350391" cy="4043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22B78A4-315D-415E-9BD0-19F62F5ACABD}"/>
              </a:ext>
            </a:extLst>
          </p:cNvPr>
          <p:cNvSpPr/>
          <p:nvPr/>
        </p:nvSpPr>
        <p:spPr>
          <a:xfrm>
            <a:off x="10234307" y="2696947"/>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2" name="Straight Connector 11">
            <a:extLst>
              <a:ext uri="{FF2B5EF4-FFF2-40B4-BE49-F238E27FC236}">
                <a16:creationId xmlns:a16="http://schemas.microsoft.com/office/drawing/2014/main" id="{2974E15A-F0C6-489A-958D-2596C1C0A1B5}"/>
              </a:ext>
            </a:extLst>
          </p:cNvPr>
          <p:cNvCxnSpPr>
            <a:cxnSpLocks/>
            <a:stCxn id="11" idx="4"/>
          </p:cNvCxnSpPr>
          <p:nvPr/>
        </p:nvCxnSpPr>
        <p:spPr>
          <a:xfrm flipH="1">
            <a:off x="9819872" y="3086561"/>
            <a:ext cx="629120"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A3EC311-BCA6-448C-B2DC-353913069DC3}"/>
              </a:ext>
            </a:extLst>
          </p:cNvPr>
          <p:cNvSpPr/>
          <p:nvPr/>
        </p:nvSpPr>
        <p:spPr>
          <a:xfrm>
            <a:off x="10905041" y="3371348"/>
            <a:ext cx="429370" cy="389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14" name="Straight Connector 13">
            <a:extLst>
              <a:ext uri="{FF2B5EF4-FFF2-40B4-BE49-F238E27FC236}">
                <a16:creationId xmlns:a16="http://schemas.microsoft.com/office/drawing/2014/main" id="{B784FB7E-B6CB-4BE3-AEAE-C10621CACCC1}"/>
              </a:ext>
            </a:extLst>
          </p:cNvPr>
          <p:cNvCxnSpPr>
            <a:cxnSpLocks/>
            <a:stCxn id="11" idx="4"/>
            <a:endCxn id="13" idx="0"/>
          </p:cNvCxnSpPr>
          <p:nvPr/>
        </p:nvCxnSpPr>
        <p:spPr>
          <a:xfrm>
            <a:off x="10448992" y="3086561"/>
            <a:ext cx="670734" cy="28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8652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1518" y="1211720"/>
            <a:ext cx="9032033" cy="769441"/>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result of completing computations should arrive at the following final tables :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Table 2"/>
          <p:cNvGraphicFramePr>
            <a:graphicFrameLocks noGrp="1"/>
          </p:cNvGraphicFramePr>
          <p:nvPr/>
        </p:nvGraphicFramePr>
        <p:xfrm>
          <a:off x="1728690" y="2286607"/>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main table</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1.7</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0.8</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4" name="Table 3"/>
          <p:cNvGraphicFramePr>
            <a:graphicFrameLocks noGrp="1"/>
          </p:cNvGraphicFramePr>
          <p:nvPr/>
        </p:nvGraphicFramePr>
        <p:xfrm>
          <a:off x="6282029" y="2286607"/>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root table</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579400" y="4808385"/>
            <a:ext cx="9405258" cy="1446550"/>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Thus, the average number of key comparisons in the optimal tree is equal to 1.7.  Since R[1, 4] = 3, the root of the optimal tree contains the third key, i.e., C.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Its left subtree is made up of keys A and B, and its right subtree contains just key D (why?).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370243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8550" y="576040"/>
            <a:ext cx="8882743" cy="3477875"/>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find the specific structure of these subtrees, we find first their roots by consulting the root table again as follows.  </a:t>
            </a:r>
          </a:p>
          <a:p>
            <a:pPr marL="342900" indent="-342900">
              <a:buFont typeface="Courier New" panose="02070309020205020404" pitchFamily="49" charset="0"/>
              <a:buChar char="o"/>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R[1, 4] = 3, the root of the optimal tree contains the third key, i.e., C.  Its left subtree is made up of keys A and B, and its right subtree contains just key D </a:t>
            </a:r>
          </a:p>
          <a:p>
            <a:pPr marL="457200" marR="0" lvl="0" indent="-457200">
              <a:spcBef>
                <a:spcPts val="0"/>
              </a:spcBef>
              <a:spcAft>
                <a:spcPts val="0"/>
              </a:spcAft>
              <a:buFont typeface="Courier New" panose="02070309020205020404" pitchFamily="49" charset="0"/>
              <a:buChar char="o"/>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R[1, 2] = 2, the root of the optimal tree containing A and B is B, with A being its left child (and the root of the one-node tree: R[1, 1] = 1).  </a:t>
            </a:r>
          </a:p>
          <a:p>
            <a:pPr marL="457200" marR="0" lvl="0" indent="-457200">
              <a:spcBef>
                <a:spcPts val="0"/>
              </a:spcBef>
              <a:spcAft>
                <a:spcPts val="0"/>
              </a:spcAft>
              <a:buFont typeface="Courier New" panose="02070309020205020404" pitchFamily="49" charset="0"/>
              <a:buChar char="o"/>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R[4, 4] = 4, the root of this one-node optimal tree is its only key D. Figure 6.5.5 presents the optimal tree in its entirety.</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Oval 76"/>
          <p:cNvSpPr>
            <a:spLocks noChangeArrowheads="1"/>
          </p:cNvSpPr>
          <p:nvPr/>
        </p:nvSpPr>
        <p:spPr bwMode="auto">
          <a:xfrm>
            <a:off x="6189921" y="4943755"/>
            <a:ext cx="583164" cy="571678"/>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4" name="Oval 78"/>
          <p:cNvSpPr>
            <a:spLocks noChangeArrowheads="1"/>
          </p:cNvSpPr>
          <p:nvPr/>
        </p:nvSpPr>
        <p:spPr bwMode="auto">
          <a:xfrm>
            <a:off x="8049016" y="3761252"/>
            <a:ext cx="542925" cy="527713"/>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5" name="Oval 79"/>
          <p:cNvSpPr>
            <a:spLocks noChangeArrowheads="1"/>
          </p:cNvSpPr>
          <p:nvPr/>
        </p:nvSpPr>
        <p:spPr bwMode="auto">
          <a:xfrm>
            <a:off x="7141654" y="4346658"/>
            <a:ext cx="587828" cy="525462"/>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6" name="Oval 80"/>
          <p:cNvSpPr>
            <a:spLocks noChangeArrowheads="1"/>
          </p:cNvSpPr>
          <p:nvPr/>
        </p:nvSpPr>
        <p:spPr bwMode="auto">
          <a:xfrm>
            <a:off x="8720501" y="4503418"/>
            <a:ext cx="540593" cy="515937"/>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7" name="AutoShape 85"/>
          <p:cNvCxnSpPr>
            <a:cxnSpLocks noChangeShapeType="1"/>
          </p:cNvCxnSpPr>
          <p:nvPr/>
        </p:nvCxnSpPr>
        <p:spPr bwMode="auto">
          <a:xfrm flipH="1">
            <a:off x="7641809" y="4121977"/>
            <a:ext cx="438150" cy="2952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 name="AutoShape 86"/>
          <p:cNvCxnSpPr>
            <a:cxnSpLocks noChangeShapeType="1"/>
          </p:cNvCxnSpPr>
          <p:nvPr/>
        </p:nvCxnSpPr>
        <p:spPr bwMode="auto">
          <a:xfrm>
            <a:off x="8549051" y="4189284"/>
            <a:ext cx="342900" cy="3619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 name="AutoShape 87"/>
          <p:cNvCxnSpPr>
            <a:cxnSpLocks noChangeShapeType="1"/>
            <a:endCxn id="3" idx="7"/>
          </p:cNvCxnSpPr>
          <p:nvPr/>
        </p:nvCxnSpPr>
        <p:spPr bwMode="auto">
          <a:xfrm flipH="1">
            <a:off x="6687683" y="4761386"/>
            <a:ext cx="487890" cy="266089"/>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0" name="Rectangle 8"/>
          <p:cNvSpPr>
            <a:spLocks noChangeArrowheads="1"/>
          </p:cNvSpPr>
          <p:nvPr/>
        </p:nvSpPr>
        <p:spPr bwMode="auto">
          <a:xfrm>
            <a:off x="2174032" y="31266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3"/>
          <p:cNvSpPr>
            <a:spLocks noChangeArrowheads="1"/>
          </p:cNvSpPr>
          <p:nvPr/>
        </p:nvSpPr>
        <p:spPr bwMode="auto">
          <a:xfrm>
            <a:off x="2174032" y="3583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5658078" y="5802232"/>
            <a:ext cx="4973215" cy="769441"/>
          </a:xfrm>
          <a:prstGeom prst="rect">
            <a:avLst/>
          </a:prstGeom>
        </p:spPr>
        <p:txBody>
          <a:bodyPr wrap="square">
            <a:spAutoFit/>
          </a:bodyPr>
          <a:lstStyle/>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6.5.5.   Optimal binary search tree for the example.</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65E65270-0C2C-453A-80C7-3F731CE1989F}"/>
              </a:ext>
            </a:extLst>
          </p:cNvPr>
          <p:cNvGraphicFramePr>
            <a:graphicFrameLocks noGrp="1"/>
          </p:cNvGraphicFramePr>
          <p:nvPr/>
        </p:nvGraphicFramePr>
        <p:xfrm>
          <a:off x="1680075" y="4121977"/>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root table</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18632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76"/>
          <p:cNvSpPr>
            <a:spLocks noChangeArrowheads="1"/>
          </p:cNvSpPr>
          <p:nvPr/>
        </p:nvSpPr>
        <p:spPr bwMode="auto">
          <a:xfrm>
            <a:off x="6189921" y="4943755"/>
            <a:ext cx="583164" cy="571678"/>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4" name="Oval 78"/>
          <p:cNvSpPr>
            <a:spLocks noChangeArrowheads="1"/>
          </p:cNvSpPr>
          <p:nvPr/>
        </p:nvSpPr>
        <p:spPr bwMode="auto">
          <a:xfrm>
            <a:off x="8049016" y="3761252"/>
            <a:ext cx="542925" cy="527713"/>
          </a:xfrm>
          <a:prstGeom prst="ellipse">
            <a:avLst/>
          </a:prstGeom>
          <a:solidFill>
            <a:srgbClr val="FFFFFF"/>
          </a:solidFill>
          <a:ln w="285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5" name="Oval 79"/>
          <p:cNvSpPr>
            <a:spLocks noChangeArrowheads="1"/>
          </p:cNvSpPr>
          <p:nvPr/>
        </p:nvSpPr>
        <p:spPr bwMode="auto">
          <a:xfrm>
            <a:off x="7141654" y="4346658"/>
            <a:ext cx="587828" cy="525462"/>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6" name="Oval 80"/>
          <p:cNvSpPr>
            <a:spLocks noChangeArrowheads="1"/>
          </p:cNvSpPr>
          <p:nvPr/>
        </p:nvSpPr>
        <p:spPr bwMode="auto">
          <a:xfrm>
            <a:off x="8720501" y="4503418"/>
            <a:ext cx="540593" cy="515937"/>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7" name="AutoShape 85"/>
          <p:cNvCxnSpPr>
            <a:cxnSpLocks noChangeShapeType="1"/>
          </p:cNvCxnSpPr>
          <p:nvPr/>
        </p:nvCxnSpPr>
        <p:spPr bwMode="auto">
          <a:xfrm flipH="1">
            <a:off x="7641809" y="4121977"/>
            <a:ext cx="438150" cy="2952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 name="AutoShape 86"/>
          <p:cNvCxnSpPr>
            <a:cxnSpLocks noChangeShapeType="1"/>
          </p:cNvCxnSpPr>
          <p:nvPr/>
        </p:nvCxnSpPr>
        <p:spPr bwMode="auto">
          <a:xfrm>
            <a:off x="8549051" y="4189284"/>
            <a:ext cx="342900" cy="3619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 name="AutoShape 87"/>
          <p:cNvCxnSpPr>
            <a:cxnSpLocks noChangeShapeType="1"/>
            <a:endCxn id="3" idx="7"/>
          </p:cNvCxnSpPr>
          <p:nvPr/>
        </p:nvCxnSpPr>
        <p:spPr bwMode="auto">
          <a:xfrm flipH="1">
            <a:off x="6687683" y="4761386"/>
            <a:ext cx="487890" cy="266089"/>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0" name="Rectangle 8"/>
          <p:cNvSpPr>
            <a:spLocks noChangeArrowheads="1"/>
          </p:cNvSpPr>
          <p:nvPr/>
        </p:nvSpPr>
        <p:spPr bwMode="auto">
          <a:xfrm>
            <a:off x="2174032" y="31266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3"/>
          <p:cNvSpPr>
            <a:spLocks noChangeArrowheads="1"/>
          </p:cNvSpPr>
          <p:nvPr/>
        </p:nvSpPr>
        <p:spPr bwMode="auto">
          <a:xfrm>
            <a:off x="2174032" y="35838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5658078" y="5802232"/>
            <a:ext cx="4973215" cy="769441"/>
          </a:xfrm>
          <a:prstGeom prst="rect">
            <a:avLst/>
          </a:prstGeom>
        </p:spPr>
        <p:txBody>
          <a:bodyPr wrap="square">
            <a:spAutoFit/>
          </a:bodyPr>
          <a:lstStyle/>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6.5.5   Optimal binary search tree for the example.</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65E65270-0C2C-453A-80C7-3F731CE1989F}"/>
              </a:ext>
            </a:extLst>
          </p:cNvPr>
          <p:cNvGraphicFramePr>
            <a:graphicFrameLocks noGrp="1"/>
          </p:cNvGraphicFramePr>
          <p:nvPr/>
        </p:nvGraphicFramePr>
        <p:xfrm>
          <a:off x="1696470" y="3698640"/>
          <a:ext cx="3714750" cy="2346960"/>
        </p:xfrm>
        <a:graphic>
          <a:graphicData uri="http://schemas.openxmlformats.org/drawingml/2006/table">
            <a:tbl>
              <a:tblPr firstRow="1" firstCol="1" bandRow="1">
                <a:tableStyleId>{5C22544A-7EE6-4342-B048-85BDC9FD1C3A}</a:tableStyleId>
              </a:tblPr>
              <a:tblGrid>
                <a:gridCol w="43053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2865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root table</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lgn="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14" name="TextBox 13">
            <a:extLst>
              <a:ext uri="{FF2B5EF4-FFF2-40B4-BE49-F238E27FC236}">
                <a16:creationId xmlns:a16="http://schemas.microsoft.com/office/drawing/2014/main" id="{A0B531AE-7F89-4BC2-AE33-0A27A2FECDB3}"/>
              </a:ext>
            </a:extLst>
          </p:cNvPr>
          <p:cNvSpPr txBox="1"/>
          <p:nvPr/>
        </p:nvSpPr>
        <p:spPr>
          <a:xfrm>
            <a:off x="8591941" y="3583814"/>
            <a:ext cx="540593" cy="369332"/>
          </a:xfrm>
          <a:prstGeom prst="rect">
            <a:avLst/>
          </a:prstGeom>
          <a:noFill/>
        </p:spPr>
        <p:txBody>
          <a:bodyPr wrap="square" rtlCol="0">
            <a:spAutoFit/>
          </a:bodyPr>
          <a:lstStyle/>
          <a:p>
            <a:r>
              <a:rPr lang="en-US" dirty="0"/>
              <a:t>0.4</a:t>
            </a:r>
          </a:p>
        </p:txBody>
      </p:sp>
      <p:sp>
        <p:nvSpPr>
          <p:cNvPr id="15" name="TextBox 14">
            <a:extLst>
              <a:ext uri="{FF2B5EF4-FFF2-40B4-BE49-F238E27FC236}">
                <a16:creationId xmlns:a16="http://schemas.microsoft.com/office/drawing/2014/main" id="{CEA6D43B-9292-47A4-8C58-E507A5BA3EDA}"/>
              </a:ext>
            </a:extLst>
          </p:cNvPr>
          <p:cNvSpPr txBox="1"/>
          <p:nvPr/>
        </p:nvSpPr>
        <p:spPr>
          <a:xfrm>
            <a:off x="9285191" y="4555744"/>
            <a:ext cx="540593" cy="369332"/>
          </a:xfrm>
          <a:prstGeom prst="rect">
            <a:avLst/>
          </a:prstGeom>
          <a:noFill/>
        </p:spPr>
        <p:txBody>
          <a:bodyPr wrap="square" rtlCol="0">
            <a:spAutoFit/>
          </a:bodyPr>
          <a:lstStyle/>
          <a:p>
            <a:r>
              <a:rPr lang="en-US" dirty="0"/>
              <a:t>0.3</a:t>
            </a:r>
          </a:p>
        </p:txBody>
      </p:sp>
      <p:sp>
        <p:nvSpPr>
          <p:cNvPr id="16" name="TextBox 15">
            <a:extLst>
              <a:ext uri="{FF2B5EF4-FFF2-40B4-BE49-F238E27FC236}">
                <a16:creationId xmlns:a16="http://schemas.microsoft.com/office/drawing/2014/main" id="{74F47D3D-D008-4000-A56B-C29882334D8D}"/>
              </a:ext>
            </a:extLst>
          </p:cNvPr>
          <p:cNvSpPr txBox="1"/>
          <p:nvPr/>
        </p:nvSpPr>
        <p:spPr>
          <a:xfrm>
            <a:off x="6961728" y="4025108"/>
            <a:ext cx="540593" cy="369332"/>
          </a:xfrm>
          <a:prstGeom prst="rect">
            <a:avLst/>
          </a:prstGeom>
          <a:noFill/>
        </p:spPr>
        <p:txBody>
          <a:bodyPr wrap="square" rtlCol="0">
            <a:spAutoFit/>
          </a:bodyPr>
          <a:lstStyle/>
          <a:p>
            <a:r>
              <a:rPr lang="en-US" dirty="0"/>
              <a:t>0.2</a:t>
            </a:r>
          </a:p>
        </p:txBody>
      </p:sp>
      <p:sp>
        <p:nvSpPr>
          <p:cNvPr id="17" name="TextBox 16">
            <a:extLst>
              <a:ext uri="{FF2B5EF4-FFF2-40B4-BE49-F238E27FC236}">
                <a16:creationId xmlns:a16="http://schemas.microsoft.com/office/drawing/2014/main" id="{FDB484D6-1D07-491A-B60C-0875497C595A}"/>
              </a:ext>
            </a:extLst>
          </p:cNvPr>
          <p:cNvSpPr txBox="1"/>
          <p:nvPr/>
        </p:nvSpPr>
        <p:spPr>
          <a:xfrm>
            <a:off x="6115216" y="4561965"/>
            <a:ext cx="540593" cy="369332"/>
          </a:xfrm>
          <a:prstGeom prst="rect">
            <a:avLst/>
          </a:prstGeom>
          <a:noFill/>
        </p:spPr>
        <p:txBody>
          <a:bodyPr wrap="square" rtlCol="0">
            <a:spAutoFit/>
          </a:bodyPr>
          <a:lstStyle/>
          <a:p>
            <a:r>
              <a:rPr lang="en-US" dirty="0"/>
              <a:t>0.1</a:t>
            </a:r>
          </a:p>
        </p:txBody>
      </p:sp>
      <p:sp>
        <p:nvSpPr>
          <p:cNvPr id="18" name="TextBox 17">
            <a:extLst>
              <a:ext uri="{FF2B5EF4-FFF2-40B4-BE49-F238E27FC236}">
                <a16:creationId xmlns:a16="http://schemas.microsoft.com/office/drawing/2014/main" id="{C89719D0-9BD4-4899-BB62-A0A8EB404EAB}"/>
              </a:ext>
            </a:extLst>
          </p:cNvPr>
          <p:cNvSpPr txBox="1"/>
          <p:nvPr/>
        </p:nvSpPr>
        <p:spPr>
          <a:xfrm>
            <a:off x="1680075" y="1731300"/>
            <a:ext cx="867550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The optimal search time is 0.4*1 + 0.2*2 + 0.1*3 + 0.3*2 = 1.7</a:t>
            </a:r>
          </a:p>
        </p:txBody>
      </p:sp>
    </p:spTree>
    <p:extLst>
      <p:ext uri="{BB962C8B-B14F-4D97-AF65-F5344CB8AC3E}">
        <p14:creationId xmlns:p14="http://schemas.microsoft.com/office/powerpoint/2010/main" val="24251916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81580" y="467464"/>
                <a:ext cx="9582538" cy="6143348"/>
              </a:xfrm>
              <a:prstGeom prst="rect">
                <a:avLst/>
              </a:prstGeom>
            </p:spPr>
            <p:txBody>
              <a:bodyPr wrap="square">
                <a:spAutoFit/>
              </a:bodyPr>
              <a:lstStyle/>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Here is pseudocode of the dynamic programming algorithm.</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0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OptimalBST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(P[1 .. n])</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//Finds an optimal binary search tree by dynamic programming</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An array P[1 .. n] of search probabilities for a sorted list of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n keys.</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Average number of comparisons in successful searches in the </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optimal BST and table R of subtrees’ roots in the optimal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bST</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for</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1  </a:t>
                </a:r>
                <a:r>
                  <a:rPr lang="en-US" sz="20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n  </a:t>
                </a:r>
                <a:r>
                  <a:rPr lang="en-US" sz="20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endPar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C[ </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dirty="0">
                    <a:solidFill>
                      <a:srgbClr val="FF0000"/>
                    </a:solidFill>
                    <a:latin typeface="Calibri" panose="020F0502020204030204" pitchFamily="34" charset="0"/>
                    <a:ea typeface="Microsoft YaHei" panose="020B0503020204020204" pitchFamily="34" charset="-122"/>
                    <a:cs typeface="Microsoft YaHei" panose="020B0503020204020204" pitchFamily="34" charset="-122"/>
                  </a:rPr>
                  <a:t>–</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1 ]  </a:t>
                </a:r>
                <a:r>
                  <a:rPr lang="zh-CN" alt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0;</a:t>
                </a:r>
                <a:endPar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C[ </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  </a:t>
                </a:r>
                <a:r>
                  <a:rPr lang="zh-CN" alt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P[ </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endPar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R[ </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  </a:t>
                </a:r>
                <a:r>
                  <a:rPr lang="zh-CN" alt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 R[</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i-1] </a:t>
                </a:r>
                <a:r>
                  <a:rPr lang="zh-CN" alt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0;</a:t>
                </a:r>
                <a:r>
                  <a:rPr lang="en-US" sz="20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endPar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C[ n + 1,  n ]  </a:t>
                </a:r>
                <a:r>
                  <a:rPr lang="zh-CN" alt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0; </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R[n+1, n] </a:t>
                </a:r>
                <a:r>
                  <a:rPr lang="zh-CN" alt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0;</a:t>
                </a:r>
                <a:r>
                  <a:rPr lang="en-US" sz="20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endPar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20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for</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d </a:t>
                </a:r>
                <a:r>
                  <a:rPr lang="zh-CN" alt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1  </a:t>
                </a:r>
                <a:r>
                  <a:rPr lang="en-US" sz="20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n -1  </a:t>
                </a:r>
                <a:r>
                  <a:rPr lang="en-US" sz="20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//diagonal count</a:t>
                </a:r>
              </a:p>
              <a:p>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for</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1  </a:t>
                </a:r>
                <a:r>
                  <a:rPr lang="en-US" sz="20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n - d  </a:t>
                </a:r>
                <a:r>
                  <a:rPr lang="en-US" sz="20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b="1" dirty="0">
                    <a:solidFill>
                      <a:srgbClr val="7030A0"/>
                    </a:solidFill>
                    <a:latin typeface="Microsoft YaHei" panose="020B0503020204020204" pitchFamily="34" charset="-122"/>
                    <a:ea typeface="Microsoft YaHei" panose="020B0503020204020204" pitchFamily="34" charset="-122"/>
                    <a:cs typeface="Microsoft YaHei" panose="020B0503020204020204" pitchFamily="34" charset="-122"/>
                  </a:rPr>
                  <a:t>{</a:t>
                </a:r>
                <a:endPar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j </a:t>
                </a:r>
                <a:r>
                  <a:rPr lang="zh-CN" alt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0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d;</a:t>
                </a:r>
              </a:p>
              <a:p>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C[</a:t>
                </a:r>
                <a:r>
                  <a:rPr lang="en-US" sz="20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j]  = </a:t>
                </a:r>
                <a14:m>
                  <m:oMath xmlns:m="http://schemas.openxmlformats.org/officeDocument/2006/math">
                    <m:func>
                      <m:funcPr>
                        <m:ctrlPr>
                          <a:rPr lang="en-US" sz="2000" i="1" dirty="0" smtClean="0">
                            <a:solidFill>
                              <a:srgbClr val="FF0000"/>
                            </a:solidFill>
                            <a:latin typeface="Cambria Math" panose="02040503050406030204" pitchFamily="18" charset="0"/>
                            <a:ea typeface="Microsoft YaHei" panose="020B0503020204020204" pitchFamily="34" charset="-122"/>
                            <a:cs typeface="Microsoft YaHei" panose="020B0503020204020204" pitchFamily="34" charset="-122"/>
                          </a:rPr>
                        </m:ctrlPr>
                      </m:funcPr>
                      <m:fName>
                        <m:limLow>
                          <m:limLowPr>
                            <m:ctrlPr>
                              <a:rPr lang="en-US" sz="2000" i="1" dirty="0" smtClean="0">
                                <a:solidFill>
                                  <a:srgbClr val="FF0000"/>
                                </a:solidFill>
                                <a:latin typeface="Cambria Math" panose="02040503050406030204" pitchFamily="18" charset="0"/>
                                <a:ea typeface="Microsoft YaHei" panose="020B0503020204020204" pitchFamily="34" charset="-122"/>
                                <a:cs typeface="Microsoft YaHei" panose="020B0503020204020204" pitchFamily="34" charset="-122"/>
                              </a:rPr>
                            </m:ctrlPr>
                          </m:limLowPr>
                          <m:e>
                            <m:r>
                              <m:rPr>
                                <m:sty m:val="p"/>
                              </m:rPr>
                              <a:rPr lang="en-US" sz="2000" i="0" dirty="0" smtClean="0">
                                <a:solidFill>
                                  <a:srgbClr val="FF0000"/>
                                </a:solidFill>
                                <a:latin typeface="Cambria Math" panose="02040503050406030204" pitchFamily="18" charset="0"/>
                                <a:ea typeface="Microsoft YaHei" panose="020B0503020204020204" pitchFamily="34" charset="-122"/>
                                <a:cs typeface="Microsoft YaHei" panose="020B0503020204020204" pitchFamily="34" charset="-122"/>
                              </a:rPr>
                              <m:t>min</m:t>
                            </m:r>
                          </m:e>
                          <m:lim>
                            <m:r>
                              <a:rPr lang="en-US" sz="2000" b="0" i="1" dirty="0" smtClean="0">
                                <a:solidFill>
                                  <a:srgbClr val="FF0000"/>
                                </a:solidFill>
                                <a:latin typeface="Cambria Math" panose="02040503050406030204" pitchFamily="18" charset="0"/>
                                <a:ea typeface="Microsoft YaHei" panose="020B0503020204020204" pitchFamily="34" charset="-122"/>
                                <a:cs typeface="Microsoft YaHei" panose="020B0503020204020204" pitchFamily="34" charset="-122"/>
                              </a:rPr>
                              <m:t>𝑖</m:t>
                            </m:r>
                            <m:r>
                              <a:rPr lang="en-US" sz="2000" b="0" i="1" dirty="0" smtClean="0">
                                <a:solidFill>
                                  <a:srgbClr val="FF0000"/>
                                </a:solidFill>
                                <a:latin typeface="Cambria Math" panose="02040503050406030204" pitchFamily="18" charset="0"/>
                                <a:ea typeface="Microsoft YaHei" panose="020B0503020204020204" pitchFamily="34" charset="-122"/>
                                <a:cs typeface="Microsoft YaHei" panose="020B0503020204020204" pitchFamily="34" charset="-122"/>
                              </a:rPr>
                              <m:t> ≤ </m:t>
                            </m:r>
                            <m:r>
                              <a:rPr lang="en-US" sz="2000" b="0" i="1" dirty="0" smtClean="0">
                                <a:solidFill>
                                  <a:srgbClr val="FF0000"/>
                                </a:solidFill>
                                <a:latin typeface="Cambria Math" panose="02040503050406030204" pitchFamily="18" charset="0"/>
                                <a:ea typeface="Microsoft YaHei" panose="020B0503020204020204" pitchFamily="34" charset="-122"/>
                                <a:cs typeface="Microsoft YaHei" panose="020B0503020204020204" pitchFamily="34" charset="-122"/>
                              </a:rPr>
                              <m:t>𝑘</m:t>
                            </m:r>
                            <m:r>
                              <a:rPr lang="en-US" sz="2000" b="0" i="1" dirty="0" smtClean="0">
                                <a:solidFill>
                                  <a:srgbClr val="FF0000"/>
                                </a:solidFill>
                                <a:latin typeface="Cambria Math" panose="02040503050406030204" pitchFamily="18" charset="0"/>
                                <a:ea typeface="Microsoft YaHei" panose="020B0503020204020204" pitchFamily="34" charset="-122"/>
                                <a:cs typeface="Microsoft YaHei" panose="020B0503020204020204" pitchFamily="34" charset="-122"/>
                              </a:rPr>
                              <m:t> ≤ </m:t>
                            </m:r>
                            <m:r>
                              <a:rPr lang="en-US" sz="2000" b="0" i="1" dirty="0" smtClean="0">
                                <a:solidFill>
                                  <a:srgbClr val="FF0000"/>
                                </a:solidFill>
                                <a:latin typeface="Cambria Math" panose="02040503050406030204" pitchFamily="18" charset="0"/>
                                <a:ea typeface="Microsoft YaHei" panose="020B0503020204020204" pitchFamily="34" charset="-122"/>
                                <a:cs typeface="Microsoft YaHei" panose="020B0503020204020204" pitchFamily="34" charset="-122"/>
                              </a:rPr>
                              <m:t>𝑗</m:t>
                            </m:r>
                          </m:lim>
                        </m:limLow>
                      </m:fName>
                      <m:e>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C</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 </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i</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  </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k</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 </m:t>
                        </m:r>
                        <m:r>
                          <m:rPr>
                            <m:nor/>
                          </m:rPr>
                          <a:rPr lang="en-US" sz="2000" dirty="0">
                            <a:solidFill>
                              <a:srgbClr val="FF0000"/>
                            </a:solidFill>
                            <a:latin typeface="Calibri" panose="020F0502020204030204" pitchFamily="34" charset="0"/>
                            <a:ea typeface="Microsoft YaHei" panose="020B0503020204020204" pitchFamily="34" charset="-122"/>
                            <a:cs typeface="Microsoft YaHei" panose="020B0503020204020204" pitchFamily="34" charset="-122"/>
                          </a:rPr>
                          <m:t>–</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 1 ]  + </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C</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 </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k</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 + 1,  </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j</m:t>
                        </m:r>
                        <m:r>
                          <m:rPr>
                            <m:nor/>
                          </m:rP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m:t> ] ) +</m:t>
                        </m:r>
                      </m:e>
                    </m:func>
                    <m:nary>
                      <m:naryPr>
                        <m:chr m:val="∑"/>
                        <m:limLoc m:val="subSup"/>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alnAt="1"/>
                          </m:r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0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0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0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oMath>
                </a14:m>
                <a:r>
                  <a:rPr lang="en-US" sz="20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endPar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R[ </a:t>
                </a:r>
                <a:r>
                  <a:rPr lang="en-US" sz="20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j ]  </a:t>
                </a:r>
                <a:r>
                  <a:rPr lang="zh-CN" alt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 value of k that gave the min;  </a:t>
                </a:r>
                <a:r>
                  <a:rPr lang="en-US" sz="2000" b="1" dirty="0">
                    <a:solidFill>
                      <a:srgbClr val="7030A0"/>
                    </a:solidFill>
                    <a:latin typeface="Microsoft YaHei" panose="020B0503020204020204" pitchFamily="34" charset="-122"/>
                    <a:ea typeface="Microsoft YaHei" panose="020B0503020204020204" pitchFamily="34" charset="-122"/>
                    <a:cs typeface="Microsoft YaHei" panose="020B0503020204020204" pitchFamily="34" charset="-122"/>
                  </a:rPr>
                  <a:t>} </a:t>
                </a:r>
              </a:p>
              <a:p>
                <a:r>
                  <a:rPr lang="en-US" sz="20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p>
              <a:p>
                <a:r>
                  <a:rPr lang="en-US" sz="20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minavg</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C[1,  n]; </a:t>
                </a:r>
              </a:p>
              <a:p>
                <a:r>
                  <a:rPr lang="en-US" sz="20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return</a:t>
                </a:r>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C[1,  n],  R</a:t>
                </a:r>
                <a:endParaRPr lang="en-US" sz="2000"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2" name="Rectangle 1"/>
              <p:cNvSpPr>
                <a:spLocks noRot="1" noChangeAspect="1" noMove="1" noResize="1" noEditPoints="1" noAdjustHandles="1" noChangeArrowheads="1" noChangeShapeType="1" noTextEdit="1"/>
              </p:cNvSpPr>
              <p:nvPr/>
            </p:nvSpPr>
            <p:spPr>
              <a:xfrm>
                <a:off x="1381580" y="467464"/>
                <a:ext cx="9582538" cy="6143348"/>
              </a:xfrm>
              <a:prstGeom prst="rect">
                <a:avLst/>
              </a:prstGeom>
              <a:blipFill>
                <a:blip r:embed="rId2"/>
                <a:stretch>
                  <a:fillRect l="-700" t="-199" b="-894"/>
                </a:stretch>
              </a:blipFill>
            </p:spPr>
            <p:txBody>
              <a:bodyPr/>
              <a:lstStyle/>
              <a:p>
                <a:r>
                  <a:rPr lang="en-US">
                    <a:noFill/>
                  </a:rPr>
                  <a:t> </a:t>
                </a:r>
              </a:p>
            </p:txBody>
          </p:sp>
        </mc:Fallback>
      </mc:AlternateContent>
    </p:spTree>
    <p:extLst>
      <p:ext uri="{BB962C8B-B14F-4D97-AF65-F5344CB8AC3E}">
        <p14:creationId xmlns:p14="http://schemas.microsoft.com/office/powerpoint/2010/main" val="7939951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47326" y="814951"/>
                <a:ext cx="9097347" cy="5321778"/>
              </a:xfrm>
              <a:prstGeom prst="rect">
                <a:avLst/>
              </a:prstGeom>
            </p:spPr>
            <p:txBody>
              <a:bodyPr wrap="square">
                <a:spAutoFit/>
              </a:bodyPr>
              <a:lstStyle/>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Time Complexity for Determining an Optimal Binary Search Tree from a set of keys, each with a given probability of being the search key.</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lvl="0" indent="-457200">
                  <a:spcBef>
                    <a:spcPts val="0"/>
                  </a:spcBef>
                  <a:spcAft>
                    <a:spcPts val="600"/>
                  </a:spcAft>
                  <a:buFont typeface="Arial" panose="020B0604020202020204" pitchFamily="34" charset="0"/>
                  <a:buChar char="•"/>
                </a:pP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lvl="0" indent="-457200">
                  <a:spcBef>
                    <a:spcPts val="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asic operation: The instruction executed C[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k – 1 ]  + C[ k + 1,  j ]+</a:t>
                </a:r>
                <a:r>
                  <a:rPr lang="en-US" sz="22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nary>
                      <m:naryPr>
                        <m:chr m:val="∑"/>
                        <m:limLoc m:val="subSup"/>
                        <m:ctrlPr>
                          <a:rPr lang="en-US" sz="240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naryPr>
                      <m:sub>
                        <m:r>
                          <m:rPr>
                            <m:brk m:alnAt="1"/>
                          </m:rPr>
                          <a:rPr lang="en-US" sz="24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r>
                          <a:rPr lang="en-US" sz="24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m:t>
                        </m:r>
                        <m:r>
                          <a:rPr lang="en-US" sz="24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𝑖</m:t>
                        </m:r>
                      </m:sub>
                      <m:sup>
                        <m:r>
                          <a:rPr lang="en-US" sz="2400" b="0" i="1" smtClean="0">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𝑗</m:t>
                        </m:r>
                      </m:sup>
                      <m:e>
                        <m:sSub>
                          <m:sSubPr>
                            <m:ctrlPr>
                              <a:rPr lang="en-US" sz="24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ctrlPr>
                          </m:sSubPr>
                          <m:e>
                            <m:r>
                              <a:rPr lang="en-US" sz="24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𝑝</m:t>
                            </m:r>
                          </m:e>
                          <m:sub>
                            <m:r>
                              <a:rPr lang="en-US" sz="2400" i="1">
                                <a:solidFill>
                                  <a:srgbClr val="000000"/>
                                </a:solidFill>
                                <a:latin typeface="Cambria Math" panose="02040503050406030204" pitchFamily="18" charset="0"/>
                                <a:ea typeface="Microsoft YaHei" panose="020B0503020204020204" pitchFamily="34" charset="-122"/>
                                <a:cs typeface="Microsoft YaHei" panose="020B0503020204020204" pitchFamily="34" charset="-122"/>
                              </a:rPr>
                              <m:t>𝑚</m:t>
                            </m:r>
                          </m:sub>
                        </m:sSub>
                      </m:e>
                    </m:nary>
                  </m:oMath>
                </a14:m>
                <a:r>
                  <a:rPr lang="en-US" sz="22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for each value of k.</a:t>
                </a:r>
              </a:p>
              <a:p>
                <a:pPr marL="457200" marR="0" indent="-457200">
                  <a:spcBef>
                    <a:spcPts val="0"/>
                  </a:spcBef>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nput size: n, the number of keys.</a:t>
                </a:r>
              </a:p>
              <a:p>
                <a:pPr marL="457200" marR="0" indent="-457200">
                  <a:spcBef>
                    <a:spcPts val="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of d and i, the basic operation is done d + 1 times.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60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T(n) = </a:t>
                </a:r>
                <a14:m>
                  <m:oMath xmlns:m="http://schemas.openxmlformats.org/officeDocument/2006/math">
                    <m:f>
                      <m:fPr>
                        <m:ctrlPr>
                          <a:rPr lang="en-US" sz="2200" i="1" smtClean="0">
                            <a:solidFill>
                              <a:srgbClr val="000000"/>
                            </a:solidFill>
                            <a:effectLst/>
                            <a:latin typeface="Cambria Math" panose="02040503050406030204" pitchFamily="18" charset="0"/>
                            <a:ea typeface="Microsoft YaHei" panose="020B0503020204020204" pitchFamily="34" charset="-122"/>
                          </a:rPr>
                        </m:ctrlPr>
                      </m:fPr>
                      <m:num>
                        <m:r>
                          <a:rPr lang="en-US" sz="2200" b="0" i="1" smtClean="0">
                            <a:solidFill>
                              <a:srgbClr val="000000"/>
                            </a:solidFill>
                            <a:effectLst/>
                            <a:latin typeface="Cambria Math" panose="02040503050406030204" pitchFamily="18" charset="0"/>
                            <a:ea typeface="Microsoft YaHei" panose="020B0503020204020204" pitchFamily="34" charset="-122"/>
                          </a:rPr>
                          <m:t>𝑛</m:t>
                        </m:r>
                        <m:r>
                          <a:rPr lang="en-US" sz="2200" b="0" i="1" smtClean="0">
                            <a:solidFill>
                              <a:srgbClr val="000000"/>
                            </a:solidFill>
                            <a:effectLst/>
                            <a:latin typeface="Cambria Math" panose="02040503050406030204" pitchFamily="18" charset="0"/>
                            <a:ea typeface="Microsoft YaHei" panose="020B0503020204020204" pitchFamily="34" charset="-122"/>
                          </a:rPr>
                          <m:t>(</m:t>
                        </m:r>
                        <m:r>
                          <a:rPr lang="en-US" sz="2200" b="0" i="1" smtClean="0">
                            <a:solidFill>
                              <a:srgbClr val="000000"/>
                            </a:solidFill>
                            <a:effectLst/>
                            <a:latin typeface="Cambria Math" panose="02040503050406030204" pitchFamily="18" charset="0"/>
                            <a:ea typeface="Microsoft YaHei" panose="020B0503020204020204" pitchFamily="34" charset="-122"/>
                          </a:rPr>
                          <m:t>𝑛</m:t>
                        </m:r>
                        <m:r>
                          <a:rPr lang="en-US" sz="2200" b="0" i="1" smtClean="0">
                            <a:solidFill>
                              <a:srgbClr val="000000"/>
                            </a:solidFill>
                            <a:effectLst/>
                            <a:latin typeface="Cambria Math" panose="02040503050406030204" pitchFamily="18" charset="0"/>
                            <a:ea typeface="Microsoft YaHei" panose="020B0503020204020204" pitchFamily="34" charset="-122"/>
                          </a:rPr>
                          <m:t>−1)(</m:t>
                        </m:r>
                        <m:r>
                          <a:rPr lang="en-US" sz="2200" b="0" i="1" smtClean="0">
                            <a:solidFill>
                              <a:srgbClr val="000000"/>
                            </a:solidFill>
                            <a:effectLst/>
                            <a:latin typeface="Cambria Math" panose="02040503050406030204" pitchFamily="18" charset="0"/>
                            <a:ea typeface="Microsoft YaHei" panose="020B0503020204020204" pitchFamily="34" charset="-122"/>
                          </a:rPr>
                          <m:t>𝑛</m:t>
                        </m:r>
                        <m:r>
                          <a:rPr lang="en-US" sz="2200" b="0" i="1" smtClean="0">
                            <a:solidFill>
                              <a:srgbClr val="000000"/>
                            </a:solidFill>
                            <a:effectLst/>
                            <a:latin typeface="Cambria Math" panose="02040503050406030204" pitchFamily="18" charset="0"/>
                            <a:ea typeface="Microsoft YaHei" panose="020B0503020204020204" pitchFamily="34" charset="-122"/>
                          </a:rPr>
                          <m:t>+4)</m:t>
                        </m:r>
                      </m:num>
                      <m:den>
                        <m:r>
                          <a:rPr lang="en-US" sz="2200" b="0" i="1" smtClean="0">
                            <a:solidFill>
                              <a:srgbClr val="000000"/>
                            </a:solidFill>
                            <a:effectLst/>
                            <a:latin typeface="Cambria Math" panose="02040503050406030204" pitchFamily="18" charset="0"/>
                            <a:ea typeface="Microsoft YaHei" panose="020B0503020204020204" pitchFamily="34" charset="-122"/>
                          </a:rPr>
                          <m:t>6</m:t>
                        </m:r>
                      </m:den>
                    </m:f>
                    <m:r>
                      <a:rPr lang="en-US" sz="2200" b="0" i="1" smtClean="0">
                        <a:solidFill>
                          <a:srgbClr val="000000"/>
                        </a:solidFill>
                        <a:effectLst/>
                        <a:latin typeface="Cambria Math" panose="02040503050406030204" pitchFamily="18" charset="0"/>
                        <a:ea typeface="Microsoft YaHei" panose="020B0503020204020204" pitchFamily="34" charset="-122"/>
                      </a:rPr>
                      <m:t> </m:t>
                    </m:r>
                    <m:r>
                      <a:rPr lang="en-US" sz="2200" i="1" dirty="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ϴ(n</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p>
              <a:p>
                <a:pPr marR="0">
                  <a:spcBef>
                    <a:spcPts val="0"/>
                  </a:spcBef>
                  <a:spcAft>
                    <a:spcPts val="600"/>
                  </a:spcAft>
                </a:pP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lvl="0" indent="-457200">
                  <a:spcBef>
                    <a:spcPts val="0"/>
                  </a:spcBef>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entries in the root table are always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nondecreasing</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along each row and column. </a:t>
                </a:r>
              </a:p>
              <a:p>
                <a:pPr marL="457200" marR="0" lvl="0" indent="-457200">
                  <a:spcBef>
                    <a:spcPts val="0"/>
                  </a:spcBef>
                  <a:spcAft>
                    <a:spcPts val="6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This limits values for R[</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to the range R[</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 1], …, R[</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+ 1,  j] and makes it possible to reduce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the running time of the algorithm to  ϴ(n</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547326" y="814951"/>
                <a:ext cx="9097347" cy="5321778"/>
              </a:xfrm>
              <a:prstGeom prst="rect">
                <a:avLst/>
              </a:prstGeom>
              <a:blipFill>
                <a:blip r:embed="rId2"/>
                <a:stretch>
                  <a:fillRect l="-871" t="-802" r="-1340" b="-1145"/>
                </a:stretch>
              </a:blipFill>
            </p:spPr>
            <p:txBody>
              <a:bodyPr/>
              <a:lstStyle/>
              <a:p>
                <a:r>
                  <a:rPr lang="en-US">
                    <a:noFill/>
                  </a:rPr>
                  <a:t> </a:t>
                </a:r>
              </a:p>
            </p:txBody>
          </p:sp>
        </mc:Fallback>
      </mc:AlternateContent>
    </p:spTree>
    <p:extLst>
      <p:ext uri="{BB962C8B-B14F-4D97-AF65-F5344CB8AC3E}">
        <p14:creationId xmlns:p14="http://schemas.microsoft.com/office/powerpoint/2010/main" val="29727862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2898" y="769614"/>
            <a:ext cx="9582538" cy="5693866"/>
          </a:xfrm>
          <a:prstGeom prst="rect">
            <a:avLst/>
          </a:prstGeom>
        </p:spPr>
        <p:txBody>
          <a:bodyPr wrap="square">
            <a:spAutoFit/>
          </a:bodyPr>
          <a:lstStyle/>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Here is pseudocode of the dynamic programming algorithm. (details for executing formula (1.1))</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4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a:t>
            </a:r>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OptimalBST</a:t>
            </a:r>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(P[1 .. n])</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//Finds an optimal binary search tree by dynamic programming</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An array P[1 .. n] of search probabilities for a sorted list of </a:t>
            </a:r>
            <a:r>
              <a:rPr lang="en-US" sz="1400" dirty="0">
                <a:latin typeface="Times New Roman" panose="02020603050405020304" pitchFamily="18" charset="0"/>
                <a:ea typeface="Microsoft YaHei" panose="020B0503020204020204" pitchFamily="34" charset="-122"/>
                <a:cs typeface="Times New Roman" panose="02020603050405020304" pitchFamily="18" charset="0"/>
              </a:rPr>
              <a:t>n keys.</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Average number of comparisons in successful searches in the </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optimal BST and table R of subtrees’ roots in the optimal </a:t>
            </a:r>
            <a:r>
              <a:rPr lang="en-US" sz="1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bST</a:t>
            </a:r>
            <a:endPar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for</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1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n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C[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a:solidFill>
                  <a:srgbClr val="FF0000"/>
                </a:solidFill>
                <a:latin typeface="Calibri" panose="020F0502020204030204" pitchFamily="34" charset="0"/>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1 ]  </a:t>
            </a:r>
            <a:r>
              <a:rPr lang="zh-CN" alt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0;</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C[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  </a:t>
            </a:r>
            <a:r>
              <a:rPr lang="zh-CN" alt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P[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R[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  </a:t>
            </a:r>
            <a:r>
              <a:rPr lang="zh-CN" alt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C[ n + 1,  n ]  </a:t>
            </a:r>
            <a:r>
              <a:rPr lang="zh-CN" alt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0; </a:t>
            </a:r>
          </a:p>
          <a:p>
            <a:r>
              <a:rPr lang="en-US" sz="14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for</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d </a:t>
            </a:r>
            <a:r>
              <a:rPr lang="zh-CN" alt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1  </a:t>
            </a:r>
            <a:r>
              <a:rPr lang="en-US" sz="14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n -1  </a:t>
            </a:r>
            <a:r>
              <a:rPr lang="en-US" sz="14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//diagonal count</a:t>
            </a:r>
          </a:p>
          <a:p>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for</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1  </a:t>
            </a:r>
            <a:r>
              <a:rPr lang="en-US" sz="14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n - d  </a:t>
            </a:r>
            <a:r>
              <a:rPr lang="en-US" sz="14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7030A0"/>
                </a:solidFill>
                <a:latin typeface="Microsoft YaHei" panose="020B0503020204020204" pitchFamily="34" charset="-122"/>
                <a:ea typeface="Microsoft YaHei" panose="020B0503020204020204" pitchFamily="34" charset="-122"/>
                <a:cs typeface="Microsoft YaHei" panose="020B0503020204020204" pitchFamily="34" charset="-122"/>
              </a:rPr>
              <a:t>{</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j </a:t>
            </a:r>
            <a:r>
              <a:rPr lang="zh-CN" alt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d;</a:t>
            </a:r>
          </a:p>
          <a:p>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minval</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p>
          <a:p>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for </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k </a:t>
            </a:r>
            <a:r>
              <a:rPr lang="zh-CN" alt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j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if </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C[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k </a:t>
            </a:r>
            <a:r>
              <a:rPr lang="en-US" sz="1400" dirty="0">
                <a:solidFill>
                  <a:srgbClr val="FF0000"/>
                </a:solidFill>
                <a:latin typeface="Calibri" panose="020F0502020204030204" pitchFamily="34" charset="0"/>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1 ]  + C[ k + 1,  j ]  &lt;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minval</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then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minval</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C[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k </a:t>
            </a:r>
            <a:r>
              <a:rPr lang="en-US" sz="1400" dirty="0">
                <a:solidFill>
                  <a:srgbClr val="FF0000"/>
                </a:solidFill>
                <a:latin typeface="Calibri" panose="020F0502020204030204" pitchFamily="34" charset="0"/>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1 ]  + C[ k + 1,  j ] ;  </a:t>
            </a:r>
            <a:r>
              <a:rPr lang="en-US" sz="14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kmin</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k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828800" marR="0" indent="457200">
              <a:spcBef>
                <a:spcPts val="0"/>
              </a:spcBef>
              <a:spcAft>
                <a:spcPts val="0"/>
              </a:spcAft>
            </a:pPr>
            <a:r>
              <a:rPr lang="en-US" sz="14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R[ </a:t>
            </a:r>
            <a:r>
              <a:rPr lang="en-US" sz="14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j ]  </a:t>
            </a:r>
            <a:r>
              <a:rPr lang="zh-CN" alt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kmin</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a:t>
            </a:r>
          </a:p>
          <a:p>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sum </a:t>
            </a:r>
            <a:r>
              <a:rPr lang="zh-CN" alt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P[ </a:t>
            </a:r>
            <a:r>
              <a:rPr lang="en-US" sz="14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a:t>
            </a:r>
          </a:p>
          <a:p>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for </a:t>
            </a:r>
            <a:r>
              <a:rPr lang="en-US" sz="1400"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 m  </a:t>
            </a:r>
            <a:r>
              <a:rPr lang="zh-CN" altLang="en-US" sz="1400"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 + 1  </a:t>
            </a:r>
            <a:r>
              <a:rPr lang="en-US" sz="1400" b="1"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sz="1400"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  j  </a:t>
            </a:r>
            <a:r>
              <a:rPr lang="en-US" sz="1400" b="1"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b="1"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sum </a:t>
            </a:r>
            <a:r>
              <a:rPr lang="zh-CN" altLang="en-US" sz="1400" b="1"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b="1" dirty="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rPr>
              <a:t> sum + P[ m ] }</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C[ </a:t>
            </a:r>
            <a:r>
              <a:rPr lang="en-US" sz="14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a:t>
            </a:r>
            <a:r>
              <a:rPr lang="zh-CN" alt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minval</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sum; </a:t>
            </a:r>
            <a:r>
              <a:rPr lang="en-US" sz="1400" b="1" dirty="0">
                <a:solidFill>
                  <a:srgbClr val="7030A0"/>
                </a:solidFill>
                <a:latin typeface="Microsoft YaHei" panose="020B0503020204020204" pitchFamily="34" charset="-122"/>
                <a:ea typeface="Microsoft YaHei" panose="020B0503020204020204" pitchFamily="34" charset="-122"/>
                <a:cs typeface="Microsoft YaHei" panose="020B0503020204020204" pitchFamily="34" charset="-122"/>
              </a:rPr>
              <a:t>}  </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914400" marR="0" indent="457200">
              <a:spcBef>
                <a:spcPts val="0"/>
              </a:spcBef>
              <a:spcAft>
                <a:spcPts val="0"/>
              </a:spcAft>
            </a:pPr>
            <a:r>
              <a:rPr lang="en-US" sz="1400" b="1" dirty="0">
                <a:solidFill>
                  <a:srgbClr val="7030A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14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endPar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400"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return</a:t>
            </a:r>
            <a:r>
              <a:rPr lang="en-US" sz="14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C[1,  n],  R</a:t>
            </a:r>
            <a:endParaRPr lang="en-US" sz="1400"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spTree>
    <p:extLst>
      <p:ext uri="{BB962C8B-B14F-4D97-AF65-F5344CB8AC3E}">
        <p14:creationId xmlns:p14="http://schemas.microsoft.com/office/powerpoint/2010/main" val="42097315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47326" y="814951"/>
                <a:ext cx="9097347" cy="5228098"/>
              </a:xfrm>
              <a:prstGeom prst="rect">
                <a:avLst/>
              </a:prstGeom>
            </p:spPr>
            <p:txBody>
              <a:bodyPr wrap="square">
                <a:spAutoFit/>
              </a:bodyPr>
              <a:lstStyle/>
              <a:p>
                <a:pPr marL="457200" marR="0" lvl="0" indent="-457200">
                  <a:lnSpc>
                    <a:spcPct val="150000"/>
                  </a:lnSpc>
                  <a:spcBef>
                    <a:spcPts val="0"/>
                  </a:spcBef>
                  <a:spcAft>
                    <a:spcPts val="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algorithm</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’s space efficiency is clearly quadratic. </a:t>
                </a:r>
              </a:p>
              <a:p>
                <a:pPr marL="457200" marR="0" lvl="0" indent="-457200">
                  <a:lnSpc>
                    <a:spcPct val="150000"/>
                  </a:lnSpc>
                  <a:spcBef>
                    <a:spcPts val="0"/>
                  </a:spcBef>
                  <a:spcAft>
                    <a:spcPts val="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time efficiency of this version of the algorithm is cubic (why?). </a:t>
                </a:r>
              </a:p>
              <a:p>
                <a:pPr marL="457200" indent="-457200">
                  <a:lnSpc>
                    <a:spcPct val="150000"/>
                  </a:lnSpc>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Consider the basic operation: C[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k – 1 ]  + C[ k + 1,  j ]</a:t>
                </a:r>
                <a:r>
                  <a:rPr lang="en-US" sz="22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CC"/>
                    </a:solidFill>
                    <a:effectLst/>
                    <a:latin typeface="Times New Roman" panose="02020603050405020304" pitchFamily="18" charset="0"/>
                    <a:ea typeface="Microsoft YaHei" panose="020B0503020204020204" pitchFamily="34" charset="-122"/>
                    <a:cs typeface="Times New Roman" panose="02020603050405020304" pitchFamily="18" charset="0"/>
                  </a:rPr>
                  <a:t>&lt;</a:t>
                </a:r>
                <a:r>
                  <a:rPr lang="en-US" sz="22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minval</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lnSpc>
                    <a:spcPct val="150000"/>
                  </a:lnSpc>
                  <a:spcBef>
                    <a:spcPts val="0"/>
                  </a:spcBef>
                  <a:spcAft>
                    <a:spcPts val="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marL="457200" indent="-457200">
                  <a:lnSpc>
                    <a:spcPct val="150000"/>
                  </a:lnSpc>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T(n) = </a:t>
                </a:r>
                <a14:m>
                  <m:oMath xmlns:m="http://schemas.openxmlformats.org/officeDocument/2006/math">
                    <m:nary>
                      <m:naryPr>
                        <m:chr m:val="∑"/>
                        <m:limLoc m:val="undOv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𝑛</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p>
                      <m:e>
                        <m:nary>
                          <m:naryPr>
                            <m:chr m:val="∑"/>
                            <m:limLoc m:val="undOv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𝑛</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sup>
                          <m:e>
                            <m:nary>
                              <m:naryPr>
                                <m:chr m:val="∑"/>
                                <m:limLoc m:val="undOv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naryPr>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𝑗</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𝑑</m:t>
                                </m:r>
                              </m:sup>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1</m:t>
                                </m:r>
                              </m:e>
                            </m:nary>
                          </m:e>
                        </m:nary>
                      </m:e>
                    </m:nary>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ϴ(n</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p>
              <a:p>
                <a:pPr marR="0">
                  <a:lnSpc>
                    <a:spcPct val="150000"/>
                  </a:lnSpc>
                  <a:spcBef>
                    <a:spcPts val="0"/>
                  </a:spcBef>
                  <a:spcAft>
                    <a:spcPts val="0"/>
                  </a:spcAft>
                </a:pP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lvl="0" indent="-457200">
                  <a:lnSpc>
                    <a:spcPct val="150000"/>
                  </a:lnSpc>
                  <a:spcBef>
                    <a:spcPts val="0"/>
                  </a:spcBef>
                  <a:spcAft>
                    <a:spcPts val="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entries in the root table are always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nondecreasing</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along each row and column. </a:t>
                </a:r>
              </a:p>
              <a:p>
                <a:pPr marL="457200" marR="0" lvl="0" indent="-457200">
                  <a:lnSpc>
                    <a:spcPct val="150000"/>
                  </a:lnSpc>
                  <a:spcBef>
                    <a:spcPts val="0"/>
                  </a:spcBef>
                  <a:spcAft>
                    <a:spcPts val="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This limits values for R[</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to the range R[</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j – 1], …, R[</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+ 1,  j] and makes it possible to reduce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the running time of the algorithm to  ϴ(n</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547326" y="814951"/>
                <a:ext cx="9097347" cy="5228098"/>
              </a:xfrm>
              <a:prstGeom prst="rect">
                <a:avLst/>
              </a:prstGeom>
              <a:blipFill>
                <a:blip r:embed="rId2"/>
                <a:stretch>
                  <a:fillRect l="-804" b="-1517"/>
                </a:stretch>
              </a:blipFill>
            </p:spPr>
            <p:txBody>
              <a:bodyPr/>
              <a:lstStyle/>
              <a:p>
                <a:r>
                  <a:rPr lang="en-US">
                    <a:noFill/>
                  </a:rPr>
                  <a:t> </a:t>
                </a:r>
              </a:p>
            </p:txBody>
          </p:sp>
        </mc:Fallback>
      </mc:AlternateContent>
    </p:spTree>
    <p:extLst>
      <p:ext uri="{BB962C8B-B14F-4D97-AF65-F5344CB8AC3E}">
        <p14:creationId xmlns:p14="http://schemas.microsoft.com/office/powerpoint/2010/main" val="34533381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A554-B2DC-4165-8B00-26876F02A1C7}"/>
              </a:ext>
            </a:extLst>
          </p:cNvPr>
          <p:cNvSpPr>
            <a:spLocks noGrp="1"/>
          </p:cNvSpPr>
          <p:nvPr>
            <p:ph type="title"/>
          </p:nvPr>
        </p:nvSpPr>
        <p:spPr>
          <a:xfrm>
            <a:off x="729018" y="2289459"/>
            <a:ext cx="10515600" cy="2500905"/>
          </a:xfrm>
        </p:spPr>
        <p:txBody>
          <a:bodyPr>
            <a:normAutofit/>
          </a:bodyPr>
          <a:lstStyle/>
          <a:p>
            <a:pPr algn="ctr"/>
            <a:r>
              <a:rPr lang="en-US" sz="3200" dirty="0">
                <a:latin typeface="+mn-lt"/>
              </a:rPr>
              <a:t>Chapter 06.06</a:t>
            </a:r>
            <a:br>
              <a:rPr lang="en-US" sz="3200" dirty="0"/>
            </a:br>
            <a:r>
              <a:rPr lang="en-US" sz="3200" dirty="0">
                <a:latin typeface="+mn-lt"/>
              </a:rPr>
              <a:t>Dynamic Programming</a:t>
            </a:r>
            <a:br>
              <a:rPr lang="en-US" sz="4000" dirty="0">
                <a:latin typeface="+mn-lt"/>
              </a:rPr>
            </a:br>
            <a:r>
              <a:rPr lang="en-US" sz="2800" dirty="0">
                <a:latin typeface="+mn-lt"/>
              </a:rPr>
              <a:t>The Knapsack Problem and Memory Function</a:t>
            </a:r>
          </a:p>
        </p:txBody>
      </p:sp>
    </p:spTree>
    <p:extLst>
      <p:ext uri="{BB962C8B-B14F-4D97-AF65-F5344CB8AC3E}">
        <p14:creationId xmlns:p14="http://schemas.microsoft.com/office/powerpoint/2010/main" val="3135779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19269" y="1160404"/>
                <a:ext cx="8948732" cy="5016886"/>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Binomial(n, k)</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//Computes binomial coefficient C(n, k) using Divide-and-Conquer</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Time efficiency for this algorithm using divide-and-conquer grows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exponentially</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Like computing the nth Fibonacci term recursively, the recursive Binomial(n, k) is very inefficient. </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number of terms computed by the divide-and-conquer algorithm for determining C(n, k) =  </a:t>
                </a:r>
                <a14:m>
                  <m:oMath xmlns:m="http://schemas.openxmlformats.org/officeDocument/2006/math">
                    <m:d>
                      <m:d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dPr>
                      <m:e>
                        <m:f>
                          <m:fPr>
                            <m:type m:val="noBa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fPr>
                          <m:num>
                            <m: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num>
                          <m:den>
                            <m: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den>
                        </m:f>
                      </m:e>
                    </m:d>
                    <m:r>
                      <a:rPr lang="en-US" sz="2200" b="0" i="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exponential in n. </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is, this algorithm computes 2</a:t>
                </a:r>
                <a:r>
                  <a:rPr lang="en-US" sz="2200" dirty="0">
                    <a:solidFill>
                      <a:srgbClr val="000000"/>
                    </a:solidFill>
                    <a:ea typeface="Microsoft YaHei" panose="020B0503020204020204" pitchFamily="34" charset="-122"/>
                    <a:cs typeface="Times New Roman" panose="02020603050405020304" pitchFamily="18" charset="0"/>
                  </a:rPr>
                  <a:t> </a:t>
                </a:r>
                <a14:m>
                  <m:oMath xmlns:m="http://schemas.openxmlformats.org/officeDocument/2006/math">
                    <m:d>
                      <m:d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dPr>
                      <m:e>
                        <m:f>
                          <m:fPr>
                            <m:type m:val="noBa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fPr>
                          <m:num>
                            <m: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num>
                          <m:den>
                            <m: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den>
                        </m:f>
                      </m:e>
                    </m:d>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terms to determine </a:t>
                </a:r>
                <a14:m>
                  <m:oMath xmlns:m="http://schemas.openxmlformats.org/officeDocument/2006/math">
                    <m:d>
                      <m:d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dPr>
                      <m:e>
                        <m:f>
                          <m:fPr>
                            <m:type m:val="noBa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fPr>
                          <m:num>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num>
                          <m:den>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den>
                        </m:f>
                      </m:e>
                    </m:d>
                    <m:r>
                      <a:rPr lang="en-US" sz="220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 </m:t>
                    </m:r>
                    <m:r>
                      <a:rPr lang="en-US" sz="2200" b="0" i="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oMath>
                </a14:m>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divide-and-conquer approach is always inefficient when the instance is divided into two smaller instances that are almost as large as the original instance.</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19269" y="1160404"/>
                <a:ext cx="8948732" cy="5016886"/>
              </a:xfrm>
              <a:prstGeom prst="rect">
                <a:avLst/>
              </a:prstGeom>
              <a:blipFill>
                <a:blip r:embed="rId2"/>
                <a:stretch>
                  <a:fillRect l="-1022" t="-972" r="-1022"/>
                </a:stretch>
              </a:blipFill>
            </p:spPr>
            <p:txBody>
              <a:bodyPr/>
              <a:lstStyle/>
              <a:p>
                <a:r>
                  <a:rPr lang="en-US">
                    <a:noFill/>
                  </a:rPr>
                  <a:t> </a:t>
                </a:r>
              </a:p>
            </p:txBody>
          </p:sp>
        </mc:Fallback>
      </mc:AlternateContent>
      <p:sp>
        <p:nvSpPr>
          <p:cNvPr id="3" name="Cloud Callout 2"/>
          <p:cNvSpPr/>
          <p:nvPr/>
        </p:nvSpPr>
        <p:spPr>
          <a:xfrm>
            <a:off x="696308" y="2083243"/>
            <a:ext cx="520242" cy="293612"/>
          </a:xfrm>
          <a:prstGeom prst="cloudCallout">
            <a:avLst>
              <a:gd name="adj1" fmla="val 63347"/>
              <a:gd name="adj2" fmla="val 137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54B7345F-1755-43FC-B6F7-29B25F1D6AA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720" y="2083243"/>
            <a:ext cx="417830" cy="281940"/>
          </a:xfrm>
          <a:prstGeom prst="rect">
            <a:avLst/>
          </a:prstGeom>
          <a:noFill/>
          <a:ln>
            <a:noFill/>
          </a:ln>
        </p:spPr>
      </p:pic>
    </p:spTree>
    <p:extLst>
      <p:ext uri="{BB962C8B-B14F-4D97-AF65-F5344CB8AC3E}">
        <p14:creationId xmlns:p14="http://schemas.microsoft.com/office/powerpoint/2010/main" val="271343054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p:txBody>
          <a:bodyPr>
            <a:normAutofit/>
          </a:bodyPr>
          <a:lstStyle/>
          <a:p>
            <a:r>
              <a:rPr lang="en-US" sz="3600" dirty="0"/>
              <a:t>Chapter 06-06 Dynamic Programming</a:t>
            </a:r>
            <a:br>
              <a:rPr lang="en-US" sz="3600" dirty="0"/>
            </a:br>
            <a:r>
              <a:rPr lang="en-US" sz="3600" dirty="0"/>
              <a:t>Knapsack Problem</a:t>
            </a:r>
          </a:p>
        </p:txBody>
      </p:sp>
      <p:sp>
        <p:nvSpPr>
          <p:cNvPr id="4" name="TextBox 3">
            <a:extLst>
              <a:ext uri="{FF2B5EF4-FFF2-40B4-BE49-F238E27FC236}">
                <a16:creationId xmlns:a16="http://schemas.microsoft.com/office/drawing/2014/main" id="{094C3916-0BD0-42F1-8EA3-50DF258B80A7}"/>
              </a:ext>
            </a:extLst>
          </p:cNvPr>
          <p:cNvSpPr txBox="1"/>
          <p:nvPr/>
        </p:nvSpPr>
        <p:spPr>
          <a:xfrm>
            <a:off x="1105987" y="2005533"/>
            <a:ext cx="9300755" cy="2846933"/>
          </a:xfrm>
          <a:prstGeom prst="rect">
            <a:avLst/>
          </a:prstGeom>
          <a:noFill/>
        </p:spPr>
        <p:txBody>
          <a:bodyPr wrap="square">
            <a:spAutoFit/>
          </a:bodyPr>
          <a:lstStyle/>
          <a:p>
            <a:pPr marL="461963" marR="0" lvl="0" indent="-461963">
              <a:spcAft>
                <a:spcPts val="600"/>
              </a:spcAft>
              <a:buFont typeface="Symbol" panose="05050102010706020507" pitchFamily="18" charset="2"/>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Given  </a:t>
            </a:r>
          </a:p>
          <a:p>
            <a:pPr marL="919163" lvl="1" indent="-461963">
              <a:spcAft>
                <a:spcPts val="600"/>
              </a:spcAft>
              <a:buFont typeface="Symbol" panose="05050102010706020507" pitchFamily="18" charset="2"/>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  items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of known weights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with values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lvl="1">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(w</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spcAft>
                <a:spcPts val="60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knapsack of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capacity holding maximum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weight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61963" marR="0" lvl="0" indent="-461963">
              <a:spcAft>
                <a:spcPts val="600"/>
              </a:spcAft>
              <a:buFont typeface="Symbol" panose="05050102010706020507" pitchFamily="18" charset="2"/>
              <a:buChar char=""/>
            </a:pP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find the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most valuable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subset of the items that fit into the knapsack. </a:t>
            </a:r>
          </a:p>
          <a:p>
            <a:pPr marL="461963" marR="0" lvl="0" indent="-461963">
              <a:spcAft>
                <a:spcPts val="600"/>
              </a:spcAft>
              <a:buFont typeface="Symbol" panose="05050102010706020507" pitchFamily="18" charset="2"/>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Equivalently, a transport plan that has to deliver the most valuable set of items to a remote location without exceeding the plan’s capacity. </a:t>
            </a:r>
          </a:p>
        </p:txBody>
      </p:sp>
    </p:spTree>
    <p:extLst>
      <p:ext uri="{BB962C8B-B14F-4D97-AF65-F5344CB8AC3E}">
        <p14:creationId xmlns:p14="http://schemas.microsoft.com/office/powerpoint/2010/main" val="28245917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72AA-BE5B-4035-AAF4-2F82AD322831}"/>
              </a:ext>
            </a:extLst>
          </p:cNvPr>
          <p:cNvSpPr>
            <a:spLocks noGrp="1"/>
          </p:cNvSpPr>
          <p:nvPr>
            <p:ph type="title"/>
          </p:nvPr>
        </p:nvSpPr>
        <p:spPr>
          <a:xfrm>
            <a:off x="838200" y="365125"/>
            <a:ext cx="6372497" cy="1325563"/>
          </a:xfrm>
        </p:spPr>
        <p:txBody>
          <a:bodyPr>
            <a:normAutofit/>
          </a:bodyPr>
          <a:lstStyle/>
          <a:p>
            <a:r>
              <a:rPr lang="en-US" sz="3200" dirty="0">
                <a:latin typeface="+mn-lt"/>
                <a:cs typeface="Times New Roman" panose="02020603050405020304" pitchFamily="18" charset="0"/>
              </a:rPr>
              <a:t>Knapsack Problem: </a:t>
            </a:r>
            <a:br>
              <a:rPr lang="en-US" sz="3600" dirty="0">
                <a:latin typeface="+mn-lt"/>
                <a:cs typeface="Times New Roman" panose="02020603050405020304" pitchFamily="18" charset="0"/>
              </a:rPr>
            </a:br>
            <a:r>
              <a:rPr lang="en-US" sz="2800" dirty="0">
                <a:latin typeface="+mn-lt"/>
                <a:cs typeface="Times New Roman" panose="02020603050405020304" pitchFamily="18" charset="0"/>
              </a:rPr>
              <a:t>The exhaustive search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89FC5F-B7FC-44A9-8814-C0804624A508}"/>
                  </a:ext>
                </a:extLst>
              </p:cNvPr>
              <p:cNvSpPr>
                <a:spLocks noGrp="1"/>
              </p:cNvSpPr>
              <p:nvPr>
                <p:ph idx="1"/>
              </p:nvPr>
            </p:nvSpPr>
            <p:spPr>
              <a:xfrm>
                <a:off x="315366" y="2414679"/>
                <a:ext cx="6973708" cy="4246744"/>
              </a:xfrm>
            </p:spPr>
            <p:txBody>
              <a:bodyPr>
                <a:normAutofit fontScale="70000" lnSpcReduction="20000"/>
              </a:bodyPr>
              <a:lstStyle/>
              <a:p>
                <a:endParaRPr lang="en-US" dirty="0"/>
              </a:p>
              <a:p>
                <a:endParaRPr lang="en-US" dirty="0"/>
              </a:p>
              <a:p>
                <a:endParaRPr lang="en-US" dirty="0"/>
              </a:p>
              <a:p>
                <a:pPr marL="0" indent="0">
                  <a:buNone/>
                </a:pPr>
                <a:r>
                  <a:rPr lang="en-US" sz="2400" dirty="0">
                    <a:latin typeface="Times New Roman" panose="02020603050405020304" pitchFamily="18" charset="0"/>
                    <a:cs typeface="Times New Roman" panose="02020603050405020304" pitchFamily="18" charset="0"/>
                  </a:rPr>
                  <a:t>                                  (a)                                                                     (b)</a:t>
                </a:r>
              </a:p>
              <a:p>
                <a:pPr marL="0" indent="0">
                  <a:buNone/>
                </a:pPr>
                <a:r>
                  <a:rPr lang="en-US" sz="2400" dirty="0">
                    <a:latin typeface="Times New Roman" panose="02020603050405020304" pitchFamily="18" charset="0"/>
                    <a:cs typeface="Times New Roman" panose="02020603050405020304" pitchFamily="18" charset="0"/>
                  </a:rPr>
                  <a:t>             Figure  6.1  (a) Instance of the knapsack problem.</a:t>
                </a:r>
              </a:p>
              <a:p>
                <a:pPr marL="0" indent="0">
                  <a:buNone/>
                </a:pPr>
                <a:r>
                  <a:rPr lang="en-US" sz="2400" dirty="0">
                    <a:latin typeface="Times New Roman" panose="02020603050405020304" pitchFamily="18" charset="0"/>
                    <a:cs typeface="Times New Roman" panose="02020603050405020304" pitchFamily="18" charset="0"/>
                  </a:rPr>
                  <a:t>                                (b) Its solution by exhaustive search.</a:t>
                </a:r>
              </a:p>
              <a:p>
                <a:endParaRPr lang="en-US" sz="2400" dirty="0">
                  <a:latin typeface="Times New Roman" panose="02020603050405020304" pitchFamily="18" charset="0"/>
                  <a:cs typeface="Times New Roman" panose="02020603050405020304" pitchFamily="18" charset="0"/>
                </a:endParaRPr>
              </a:p>
              <a:p>
                <a:r>
                  <a:rPr lang="en-US" sz="2900" dirty="0">
                    <a:latin typeface="Times New Roman" panose="02020603050405020304" pitchFamily="18" charset="0"/>
                    <a:cs typeface="Times New Roman" panose="02020603050405020304" pitchFamily="18" charset="0"/>
                  </a:rPr>
                  <a:t>The number of subsets of an n-element set is </a:t>
                </a:r>
                <a14:m>
                  <m:oMath xmlns:m="http://schemas.openxmlformats.org/officeDocument/2006/math">
                    <m:sSup>
                      <m:sSupPr>
                        <m:ctrlPr>
                          <a:rPr lang="en-US" sz="2900" i="1" smtClean="0">
                            <a:latin typeface="Cambria Math" panose="02040503050406030204" pitchFamily="18" charset="0"/>
                            <a:cs typeface="Times New Roman" panose="02020603050405020304" pitchFamily="18" charset="0"/>
                          </a:rPr>
                        </m:ctrlPr>
                      </m:sSupPr>
                      <m:e>
                        <m:r>
                          <a:rPr lang="en-US" sz="2900" b="0" i="1" smtClean="0">
                            <a:latin typeface="Cambria Math" panose="02040503050406030204" pitchFamily="18" charset="0"/>
                            <a:cs typeface="Times New Roman" panose="02020603050405020304" pitchFamily="18" charset="0"/>
                          </a:rPr>
                          <m:t>2</m:t>
                        </m:r>
                      </m:e>
                      <m:sup>
                        <m:r>
                          <a:rPr lang="en-US" sz="2900" b="0" i="1" smtClean="0">
                            <a:latin typeface="Cambria Math" panose="02040503050406030204" pitchFamily="18" charset="0"/>
                            <a:cs typeface="Times New Roman" panose="02020603050405020304" pitchFamily="18" charset="0"/>
                          </a:rPr>
                          <m:t>𝑛</m:t>
                        </m:r>
                      </m:sup>
                    </m:sSup>
                  </m:oMath>
                </a14:m>
                <a:r>
                  <a:rPr lang="en-US" sz="2900" dirty="0">
                    <a:latin typeface="Times New Roman" panose="02020603050405020304" pitchFamily="18" charset="0"/>
                    <a:cs typeface="Times New Roman" panose="02020603050405020304" pitchFamily="18" charset="0"/>
                  </a:rPr>
                  <a:t>.</a:t>
                </a:r>
              </a:p>
              <a:p>
                <a:r>
                  <a:rPr lang="en-US" sz="2900" dirty="0">
                    <a:latin typeface="Times New Roman" panose="02020603050405020304" pitchFamily="18" charset="0"/>
                    <a:cs typeface="Times New Roman" panose="02020603050405020304" pitchFamily="18" charset="0"/>
                  </a:rPr>
                  <a:t>The exhaustive search leads to a  </a:t>
                </a:r>
                <a:r>
                  <a:rPr lang="el-GR" sz="2900" dirty="0">
                    <a:latin typeface="Times New Roman" panose="02020603050405020304" pitchFamily="18" charset="0"/>
                    <a:cs typeface="Times New Roman" panose="02020603050405020304" pitchFamily="18" charset="0"/>
                  </a:rPr>
                  <a:t>Ω</a:t>
                </a:r>
                <a:r>
                  <a:rPr lang="en-US" sz="29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2900" i="1" smtClean="0">
                            <a:latin typeface="Cambria Math" panose="02040503050406030204" pitchFamily="18" charset="0"/>
                            <a:cs typeface="Times New Roman" panose="02020603050405020304" pitchFamily="18" charset="0"/>
                          </a:rPr>
                        </m:ctrlPr>
                      </m:sSupPr>
                      <m:e>
                        <m:r>
                          <a:rPr lang="en-US" sz="2900" b="0" i="1" smtClean="0">
                            <a:latin typeface="Cambria Math" panose="02040503050406030204" pitchFamily="18" charset="0"/>
                            <a:cs typeface="Times New Roman" panose="02020603050405020304" pitchFamily="18" charset="0"/>
                          </a:rPr>
                          <m:t>2</m:t>
                        </m:r>
                      </m:e>
                      <m:sup>
                        <m:r>
                          <a:rPr lang="en-US" sz="2900" b="0" i="1" smtClean="0">
                            <a:latin typeface="Cambria Math" panose="02040503050406030204" pitchFamily="18" charset="0"/>
                            <a:cs typeface="Times New Roman" panose="02020603050405020304" pitchFamily="18" charset="0"/>
                          </a:rPr>
                          <m:t>𝑛</m:t>
                        </m:r>
                      </m:sup>
                    </m:sSup>
                  </m:oMath>
                </a14:m>
                <a:r>
                  <a:rPr lang="en-US" sz="2900" dirty="0">
                    <a:latin typeface="Times New Roman" panose="02020603050405020304" pitchFamily="18" charset="0"/>
                    <a:cs typeface="Times New Roman" panose="02020603050405020304" pitchFamily="18" charset="0"/>
                  </a:rPr>
                  <a:t>) algorithm no matter how efficient individual subsets are generated.</a:t>
                </a:r>
              </a:p>
              <a:p>
                <a:r>
                  <a:rPr lang="en-US" sz="2900" dirty="0">
                    <a:latin typeface="Times New Roman" panose="02020603050405020304" pitchFamily="18" charset="0"/>
                    <a:cs typeface="Times New Roman" panose="02020603050405020304" pitchFamily="18" charset="0"/>
                  </a:rPr>
                  <a:t>The knapsack and the traveling salesman problems are the best-known examples of so-called </a:t>
                </a:r>
                <a:r>
                  <a:rPr lang="en-US" sz="2900" dirty="0">
                    <a:solidFill>
                      <a:srgbClr val="0000FF"/>
                    </a:solidFill>
                    <a:latin typeface="Times New Roman" panose="02020603050405020304" pitchFamily="18" charset="0"/>
                    <a:cs typeface="Times New Roman" panose="02020603050405020304" pitchFamily="18" charset="0"/>
                  </a:rPr>
                  <a:t>NP-hard problems</a:t>
                </a:r>
                <a:r>
                  <a:rPr lang="en-US" sz="2900" dirty="0">
                    <a:latin typeface="Times New Roman" panose="02020603050405020304" pitchFamily="18" charset="0"/>
                    <a:cs typeface="Times New Roman" panose="02020603050405020304" pitchFamily="18" charset="0"/>
                  </a:rPr>
                  <a:t>.</a:t>
                </a:r>
              </a:p>
              <a:p>
                <a:r>
                  <a:rPr lang="en-US" sz="2900" dirty="0">
                    <a:latin typeface="Times New Roman" panose="02020603050405020304" pitchFamily="18" charset="0"/>
                    <a:cs typeface="Times New Roman" panose="02020603050405020304" pitchFamily="18" charset="0"/>
                  </a:rPr>
                  <a:t>No polynomial-time algorithm is known for any NP-hard problem.</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8089FC5F-B7FC-44A9-8814-C0804624A508}"/>
                  </a:ext>
                </a:extLst>
              </p:cNvPr>
              <p:cNvSpPr>
                <a:spLocks noGrp="1" noRot="1" noChangeAspect="1" noMove="1" noResize="1" noEditPoints="1" noAdjustHandles="1" noChangeArrowheads="1" noChangeShapeType="1" noTextEdit="1"/>
              </p:cNvSpPr>
              <p:nvPr>
                <p:ph idx="1"/>
              </p:nvPr>
            </p:nvSpPr>
            <p:spPr>
              <a:xfrm>
                <a:off x="315366" y="2414679"/>
                <a:ext cx="6973708" cy="4246744"/>
              </a:xfrm>
              <a:blipFill>
                <a:blip r:embed="rId2"/>
                <a:stretch>
                  <a:fillRect l="-787" b="-2152"/>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DB7211FF-B070-45E8-AD79-C6E13EEF7859}"/>
              </a:ext>
            </a:extLst>
          </p:cNvPr>
          <p:cNvGraphicFramePr>
            <a:graphicFrameLocks noGrp="1"/>
          </p:cNvGraphicFramePr>
          <p:nvPr/>
        </p:nvGraphicFramePr>
        <p:xfrm>
          <a:off x="970038" y="1711234"/>
          <a:ext cx="4042391" cy="1676400"/>
        </p:xfrm>
        <a:graphic>
          <a:graphicData uri="http://schemas.openxmlformats.org/drawingml/2006/table">
            <a:tbl>
              <a:tblPr firstRow="1" firstCol="1" bandRow="1">
                <a:tableStyleId>{5C22544A-7EE6-4342-B048-85BDC9FD1C3A}</a:tableStyleId>
              </a:tblPr>
              <a:tblGrid>
                <a:gridCol w="1366442">
                  <a:extLst>
                    <a:ext uri="{9D8B030D-6E8A-4147-A177-3AD203B41FA5}">
                      <a16:colId xmlns:a16="http://schemas.microsoft.com/office/drawing/2014/main" val="20000"/>
                    </a:ext>
                  </a:extLst>
                </a:gridCol>
                <a:gridCol w="1309507">
                  <a:extLst>
                    <a:ext uri="{9D8B030D-6E8A-4147-A177-3AD203B41FA5}">
                      <a16:colId xmlns:a16="http://schemas.microsoft.com/office/drawing/2014/main" val="20001"/>
                    </a:ext>
                  </a:extLst>
                </a:gridCol>
                <a:gridCol w="1366442">
                  <a:extLst>
                    <a:ext uri="{9D8B030D-6E8A-4147-A177-3AD203B41FA5}">
                      <a16:colId xmlns:a16="http://schemas.microsoft.com/office/drawing/2014/main" val="20002"/>
                    </a:ext>
                  </a:extLst>
                </a:gridCol>
              </a:tblGrid>
              <a:tr h="329728">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item</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weight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value</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29728">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2972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1</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972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$ 20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29728">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4</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$ 15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5" name="Table 5">
            <a:extLst>
              <a:ext uri="{FF2B5EF4-FFF2-40B4-BE49-F238E27FC236}">
                <a16:creationId xmlns:a16="http://schemas.microsoft.com/office/drawing/2014/main" id="{576ED7D7-B9AE-46C3-A479-E1CC1738C238}"/>
              </a:ext>
            </a:extLst>
          </p:cNvPr>
          <p:cNvGraphicFramePr>
            <a:graphicFrameLocks noGrp="1"/>
          </p:cNvGraphicFramePr>
          <p:nvPr/>
        </p:nvGraphicFramePr>
        <p:xfrm>
          <a:off x="5201918" y="1650274"/>
          <a:ext cx="1216296" cy="1737360"/>
        </p:xfrm>
        <a:graphic>
          <a:graphicData uri="http://schemas.openxmlformats.org/drawingml/2006/table">
            <a:tbl>
              <a:tblPr firstRow="1" bandRow="1">
                <a:tableStyleId>{5C22544A-7EE6-4342-B048-85BDC9FD1C3A}</a:tableStyleId>
              </a:tblPr>
              <a:tblGrid>
                <a:gridCol w="1216296">
                  <a:extLst>
                    <a:ext uri="{9D8B030D-6E8A-4147-A177-3AD203B41FA5}">
                      <a16:colId xmlns:a16="http://schemas.microsoft.com/office/drawing/2014/main" val="2493844432"/>
                    </a:ext>
                  </a:extLst>
                </a:gridCol>
              </a:tblGrid>
              <a:tr h="1654401">
                <a:tc>
                  <a:txBody>
                    <a:bodyPr/>
                    <a:lstStyle/>
                    <a:p>
                      <a:pPr algn="ctr"/>
                      <a:endParaRPr lang="en-US" b="0" dirty="0">
                        <a:solidFill>
                          <a:schemeClr val="tx1"/>
                        </a:solidFill>
                        <a:latin typeface="Times New Roman" panose="02020603050405020304" pitchFamily="18" charset="0"/>
                        <a:cs typeface="Times New Roman" panose="02020603050405020304" pitchFamily="18" charset="0"/>
                      </a:endParaRPr>
                    </a:p>
                    <a:p>
                      <a:pPr algn="ctr"/>
                      <a:endParaRPr lang="en-US" b="0" dirty="0">
                        <a:solidFill>
                          <a:schemeClr val="tx1"/>
                        </a:solidFill>
                        <a:latin typeface="Times New Roman" panose="02020603050405020304" pitchFamily="18" charset="0"/>
                        <a:cs typeface="Times New Roman" panose="02020603050405020304" pitchFamily="18" charset="0"/>
                      </a:endParaRPr>
                    </a:p>
                    <a:p>
                      <a:pPr algn="ctr"/>
                      <a:endParaRPr lang="en-US" b="0" dirty="0">
                        <a:solidFill>
                          <a:schemeClr val="tx1"/>
                        </a:solidFill>
                        <a:latin typeface="Times New Roman" panose="02020603050405020304" pitchFamily="18" charset="0"/>
                        <a:cs typeface="Times New Roman" panose="02020603050405020304" pitchFamily="18" charset="0"/>
                      </a:endParaRPr>
                    </a:p>
                    <a:p>
                      <a:pPr algn="ctr"/>
                      <a:r>
                        <a:rPr lang="en-US" b="0" dirty="0">
                          <a:solidFill>
                            <a:schemeClr val="tx1"/>
                          </a:solidFill>
                          <a:latin typeface="Times New Roman" panose="02020603050405020304" pitchFamily="18" charset="0"/>
                          <a:cs typeface="Times New Roman" panose="02020603050405020304" pitchFamily="18" charset="0"/>
                        </a:rPr>
                        <a:t>Knapsack</a:t>
                      </a:r>
                    </a:p>
                    <a:p>
                      <a:pPr algn="ctr"/>
                      <a:r>
                        <a:rPr lang="en-US" b="0" dirty="0">
                          <a:solidFill>
                            <a:schemeClr val="tx1"/>
                          </a:solidFill>
                          <a:latin typeface="Times New Roman" panose="02020603050405020304" pitchFamily="18" charset="0"/>
                          <a:cs typeface="Times New Roman" panose="02020603050405020304" pitchFamily="18" charset="0"/>
                        </a:rPr>
                        <a:t>Capacity</a:t>
                      </a:r>
                    </a:p>
                    <a:p>
                      <a:pPr algn="ctr"/>
                      <a:r>
                        <a:rPr lang="en-US" b="0" dirty="0">
                          <a:solidFill>
                            <a:schemeClr val="tx1"/>
                          </a:solidFill>
                          <a:latin typeface="Times New Roman" panose="02020603050405020304" pitchFamily="18" charset="0"/>
                          <a:cs typeface="Times New Roman" panose="02020603050405020304" pitchFamily="18" charset="0"/>
                        </a:rPr>
                        <a:t>W =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9659646"/>
                  </a:ext>
                </a:extLst>
              </a:tr>
            </a:tbl>
          </a:graphicData>
        </a:graphic>
      </p:graphicFrame>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93AEC4FE-FAB7-406A-8187-56FBF5B110A7}"/>
                  </a:ext>
                </a:extLst>
              </p:cNvPr>
              <p:cNvGraphicFramePr>
                <a:graphicFrameLocks noGrp="1"/>
              </p:cNvGraphicFramePr>
              <p:nvPr/>
            </p:nvGraphicFramePr>
            <p:xfrm>
              <a:off x="7375840" y="443503"/>
              <a:ext cx="4280664" cy="6217920"/>
            </p:xfrm>
            <a:graphic>
              <a:graphicData uri="http://schemas.openxmlformats.org/drawingml/2006/table">
                <a:tbl>
                  <a:tblPr firstRow="1" bandRow="1">
                    <a:tableStyleId>{5C22544A-7EE6-4342-B048-85BDC9FD1C3A}</a:tableStyleId>
                  </a:tblPr>
                  <a:tblGrid>
                    <a:gridCol w="1426888">
                      <a:extLst>
                        <a:ext uri="{9D8B030D-6E8A-4147-A177-3AD203B41FA5}">
                          <a16:colId xmlns:a16="http://schemas.microsoft.com/office/drawing/2014/main" val="2930204226"/>
                        </a:ext>
                      </a:extLst>
                    </a:gridCol>
                    <a:gridCol w="1426888">
                      <a:extLst>
                        <a:ext uri="{9D8B030D-6E8A-4147-A177-3AD203B41FA5}">
                          <a16:colId xmlns:a16="http://schemas.microsoft.com/office/drawing/2014/main" val="3974207000"/>
                        </a:ext>
                      </a:extLst>
                    </a:gridCol>
                    <a:gridCol w="1426888">
                      <a:extLst>
                        <a:ext uri="{9D8B030D-6E8A-4147-A177-3AD203B41FA5}">
                          <a16:colId xmlns:a16="http://schemas.microsoft.com/office/drawing/2014/main" val="3827249802"/>
                        </a:ext>
                      </a:extLst>
                    </a:gridCol>
                  </a:tblGrid>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Subset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Total weight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Total Value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6117267"/>
                      </a:ext>
                    </a:extLst>
                  </a:tr>
                  <a:tr h="262319">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0</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4499025"/>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12</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253384968"/>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10</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677989"/>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20</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514439549"/>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14</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195719992"/>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{1, 2}</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22</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19586609"/>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{1. 3}</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32</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748692818"/>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{1,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4</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27</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24220236"/>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{2, 3}</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4</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30</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872544016"/>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{2,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25</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701173458"/>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{3,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35</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718325685"/>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{1, 2, 3}</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6</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not feasible</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317805520"/>
                      </a:ext>
                    </a:extLst>
                  </a:tr>
                  <a:tr h="262319">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{1, 2,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5</a:t>
                          </a:r>
                        </a:p>
                      </a:txBody>
                      <a:tcPr>
                        <a:solidFill>
                          <a:schemeClr val="bg1"/>
                        </a:solidFill>
                      </a:tcPr>
                    </a:tc>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37</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624832054"/>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{1, 3,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7</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not feasible</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733503281"/>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{2, 3,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6</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anose="02020603050405020304" pitchFamily="18" charset="0"/>
                              <a:cs typeface="Times New Roman" panose="02020603050405020304" pitchFamily="18" charset="0"/>
                            </a:rPr>
                            <a:t>not feasible</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25022823"/>
                      </a:ext>
                    </a:extLst>
                  </a:tr>
                  <a:tr h="262319">
                    <a:tc>
                      <a:txBody>
                        <a:bodyPr/>
                        <a:lstStyle/>
                        <a:p>
                          <a:pPr algn="ctr"/>
                          <a:r>
                            <a:rPr lang="en-US" dirty="0">
                              <a:solidFill>
                                <a:schemeClr val="tx1"/>
                              </a:solidFill>
                              <a:latin typeface="Times New Roman" panose="02020603050405020304" pitchFamily="18" charset="0"/>
                              <a:cs typeface="Times New Roman" panose="02020603050405020304" pitchFamily="18" charset="0"/>
                            </a:rPr>
                            <a:t>{1, 2, 3, 4}</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8</a:t>
                          </a: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anose="02020603050405020304" pitchFamily="18" charset="0"/>
                              <a:cs typeface="Times New Roman" panose="02020603050405020304" pitchFamily="18" charset="0"/>
                            </a:rPr>
                            <a:t>not feasible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9384136"/>
                      </a:ext>
                    </a:extLst>
                  </a:tr>
                </a:tbl>
              </a:graphicData>
            </a:graphic>
          </p:graphicFrame>
        </mc:Choice>
        <mc:Fallback xmlns="">
          <p:graphicFrame>
            <p:nvGraphicFramePr>
              <p:cNvPr id="6" name="Table 6">
                <a:extLst>
                  <a:ext uri="{FF2B5EF4-FFF2-40B4-BE49-F238E27FC236}">
                    <a16:creationId xmlns:a16="http://schemas.microsoft.com/office/drawing/2014/main" id="{93AEC4FE-FAB7-406A-8187-56FBF5B110A7}"/>
                  </a:ext>
                </a:extLst>
              </p:cNvPr>
              <p:cNvGraphicFramePr>
                <a:graphicFrameLocks noGrp="1"/>
              </p:cNvGraphicFramePr>
              <p:nvPr>
                <p:extLst>
                  <p:ext uri="{D42A27DB-BD31-4B8C-83A1-F6EECF244321}">
                    <p14:modId xmlns:p14="http://schemas.microsoft.com/office/powerpoint/2010/main" val="3083158237"/>
                  </p:ext>
                </p:extLst>
              </p:nvPr>
            </p:nvGraphicFramePr>
            <p:xfrm>
              <a:off x="7375840" y="443503"/>
              <a:ext cx="4280664" cy="6217920"/>
            </p:xfrm>
            <a:graphic>
              <a:graphicData uri="http://schemas.openxmlformats.org/drawingml/2006/table">
                <a:tbl>
                  <a:tblPr firstRow="1" bandRow="1">
                    <a:tableStyleId>{5C22544A-7EE6-4342-B048-85BDC9FD1C3A}</a:tableStyleId>
                  </a:tblPr>
                  <a:tblGrid>
                    <a:gridCol w="1426888">
                      <a:extLst>
                        <a:ext uri="{9D8B030D-6E8A-4147-A177-3AD203B41FA5}">
                          <a16:colId xmlns:a16="http://schemas.microsoft.com/office/drawing/2014/main" val="2930204226"/>
                        </a:ext>
                      </a:extLst>
                    </a:gridCol>
                    <a:gridCol w="1426888">
                      <a:extLst>
                        <a:ext uri="{9D8B030D-6E8A-4147-A177-3AD203B41FA5}">
                          <a16:colId xmlns:a16="http://schemas.microsoft.com/office/drawing/2014/main" val="3974207000"/>
                        </a:ext>
                      </a:extLst>
                    </a:gridCol>
                    <a:gridCol w="1426888">
                      <a:extLst>
                        <a:ext uri="{9D8B030D-6E8A-4147-A177-3AD203B41FA5}">
                          <a16:colId xmlns:a16="http://schemas.microsoft.com/office/drawing/2014/main" val="3827249802"/>
                        </a:ext>
                      </a:extLst>
                    </a:gridCol>
                  </a:tblGrid>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Subset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Total weight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Total Value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6117267"/>
                      </a:ext>
                    </a:extLst>
                  </a:tr>
                  <a:tr h="365760">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426" t="-108333" r="-200426" b="-1528333"/>
                          </a:stretch>
                        </a:blip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0</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4499025"/>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12</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253384968"/>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10</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677989"/>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20</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514439549"/>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14</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195719992"/>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{1, 2}</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22</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19586609"/>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{1. 3}</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32</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748692818"/>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{1,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4</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27</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24220236"/>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{2, 3}</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4</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30</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872544016"/>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{2,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25</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701173458"/>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{3,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35</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718325685"/>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{1, 2, 3}</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6</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not feasible</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317805520"/>
                      </a:ext>
                    </a:extLst>
                  </a:tr>
                  <a:tr h="365760">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{1, 2,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5</a:t>
                          </a:r>
                        </a:p>
                      </a:txBody>
                      <a:tcPr>
                        <a:solidFill>
                          <a:schemeClr val="bg1"/>
                        </a:solidFill>
                      </a:tcPr>
                    </a:tc>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37</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624832054"/>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{1, 3,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7</a:t>
                          </a:r>
                        </a:p>
                      </a:txBody>
                      <a:tcPr>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not feasible</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733503281"/>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{2, 3, 4}</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6</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anose="02020603050405020304" pitchFamily="18" charset="0"/>
                              <a:cs typeface="Times New Roman" panose="02020603050405020304" pitchFamily="18" charset="0"/>
                            </a:rPr>
                            <a:t>not feasible</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25022823"/>
                      </a:ext>
                    </a:extLst>
                  </a:tr>
                  <a:tr h="365760">
                    <a:tc>
                      <a:txBody>
                        <a:bodyPr/>
                        <a:lstStyle/>
                        <a:p>
                          <a:pPr algn="ctr"/>
                          <a:r>
                            <a:rPr lang="en-US" dirty="0">
                              <a:solidFill>
                                <a:schemeClr val="tx1"/>
                              </a:solidFill>
                              <a:latin typeface="Times New Roman" panose="02020603050405020304" pitchFamily="18" charset="0"/>
                              <a:cs typeface="Times New Roman" panose="02020603050405020304" pitchFamily="18" charset="0"/>
                            </a:rPr>
                            <a:t>{1, 2, 3, 4}</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8</a:t>
                          </a: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anose="02020603050405020304" pitchFamily="18" charset="0"/>
                              <a:cs typeface="Times New Roman" panose="02020603050405020304" pitchFamily="18" charset="0"/>
                            </a:rPr>
                            <a:t>not feasible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9384136"/>
                      </a:ext>
                    </a:extLst>
                  </a:tr>
                </a:tbl>
              </a:graphicData>
            </a:graphic>
          </p:graphicFrame>
        </mc:Fallback>
      </mc:AlternateContent>
    </p:spTree>
    <p:extLst>
      <p:ext uri="{BB962C8B-B14F-4D97-AF65-F5344CB8AC3E}">
        <p14:creationId xmlns:p14="http://schemas.microsoft.com/office/powerpoint/2010/main" val="20100091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9365" y="643622"/>
            <a:ext cx="8749960" cy="5570756"/>
          </a:xfrm>
          <a:prstGeom prst="rect">
            <a:avLst/>
          </a:prstGeom>
        </p:spPr>
        <p:txBody>
          <a:bodyPr wrap="square">
            <a:spAutoFit/>
          </a:bodyPr>
          <a:lstStyle/>
          <a:p>
            <a:pPr>
              <a:spcBef>
                <a:spcPts val="600"/>
              </a:spcBef>
              <a:spcAft>
                <a:spcPts val="600"/>
              </a:spcAft>
            </a:pPr>
            <a:r>
              <a:rPr lang="en-US" sz="3200" dirty="0">
                <a:solidFill>
                  <a:srgbClr val="000000"/>
                </a:solidFill>
                <a:ea typeface="Microsoft YaHei" panose="020B0503020204020204" pitchFamily="34" charset="-122"/>
                <a:cs typeface="Times New Roman" panose="02020603050405020304" pitchFamily="18" charset="0"/>
              </a:rPr>
              <a:t>The Knapsack Problem and Memory Functions</a:t>
            </a:r>
          </a:p>
          <a:p>
            <a:pPr>
              <a:spcBef>
                <a:spcPts val="600"/>
              </a:spcBef>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Design a dynamic programming algorithm for the knapsack problem:</a:t>
            </a:r>
          </a:p>
          <a:p>
            <a:pPr marL="461963" marR="0" lvl="0" indent="-461963">
              <a:spcAft>
                <a:spcPts val="600"/>
              </a:spcAft>
              <a:buFont typeface="Symbol" panose="05050102010706020507" pitchFamily="18" charset="2"/>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Given  </a:t>
            </a:r>
          </a:p>
          <a:p>
            <a:pPr marL="919163" lvl="1" indent="-461963">
              <a:spcAft>
                <a:spcPts val="600"/>
              </a:spcAft>
              <a:buFont typeface="Symbol" panose="05050102010706020507" pitchFamily="18" charset="2"/>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  items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of known weights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with values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lvl="1">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(w</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spcAft>
                <a:spcPts val="60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knapsack of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capacity holding maximum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weight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61963" marR="0" lvl="0" indent="-461963">
              <a:spcAft>
                <a:spcPts val="600"/>
              </a:spcAft>
              <a:buFont typeface="Symbol" panose="05050102010706020507" pitchFamily="18" charset="2"/>
              <a:buChar char=""/>
            </a:pP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find the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most valuable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subset of the items that fit into the knapsack.  </a:t>
            </a:r>
          </a:p>
          <a:p>
            <a:pPr marL="461963" marR="0" lvl="0" indent="-461963">
              <a:spcAft>
                <a:spcPts val="600"/>
              </a:spcAft>
              <a:buFont typeface="Symbol" panose="05050102010706020507" pitchFamily="18" charset="2"/>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Assume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that </a:t>
            </a:r>
          </a:p>
          <a:p>
            <a:pPr marL="919163" lvl="1" indent="-461963">
              <a:spcAft>
                <a:spcPts val="60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item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weights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the knapsack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capacity</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are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positive integers;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spcAft>
                <a:spcPts val="600"/>
              </a:spcAft>
              <a:buFont typeface="Symbol" panose="05050102010706020507" pitchFamily="18" charset="2"/>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item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values do not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have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be</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integers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461963" indent="-461963">
              <a:spcAft>
                <a:spcPts val="60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Derive a recurrence relation that expresses </a:t>
            </a:r>
          </a:p>
          <a:p>
            <a:pPr marL="919163" lvl="1" indent="-461963">
              <a:spcAft>
                <a:spcPts val="600"/>
              </a:spcAft>
              <a:buFont typeface="Symbol" panose="05050102010706020507" pitchFamily="18" charset="2"/>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 solution to an instance of the knapsack problem in terms of solutions to its </a:t>
            </a:r>
            <a:r>
              <a:rPr lang="en-US" sz="22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smaller</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sub-instances.  </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Picture 3" descr="Emoticon making a point Stock Vector - 14709057">
            <a:extLst>
              <a:ext uri="{FF2B5EF4-FFF2-40B4-BE49-F238E27FC236}">
                <a16:creationId xmlns:a16="http://schemas.microsoft.com/office/drawing/2014/main" id="{1CE409CC-EC6C-465C-BF74-71FA5D24367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4976" y="1274516"/>
            <a:ext cx="531223" cy="369332"/>
          </a:xfrm>
          <a:prstGeom prst="rect">
            <a:avLst/>
          </a:prstGeom>
          <a:noFill/>
          <a:ln>
            <a:noFill/>
          </a:ln>
        </p:spPr>
      </p:pic>
    </p:spTree>
    <p:extLst>
      <p:ext uri="{BB962C8B-B14F-4D97-AF65-F5344CB8AC3E}">
        <p14:creationId xmlns:p14="http://schemas.microsoft.com/office/powerpoint/2010/main" val="29792936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8060" y="747202"/>
            <a:ext cx="8928351" cy="5663089"/>
          </a:xfrm>
          <a:prstGeom prst="rect">
            <a:avLst/>
          </a:prstGeom>
        </p:spPr>
        <p:txBody>
          <a:bodyPr wrap="square">
            <a:spAutoFit/>
          </a:bodyPr>
          <a:lstStyle/>
          <a:p>
            <a:pPr marL="342900" indent="-3429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Consider an instance defined by the first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items,  1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with </a:t>
            </a:r>
          </a:p>
          <a:p>
            <a:pPr marL="914400" marR="0" lvl="1" indent="-4572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weights w</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w</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marL="914400" marR="0" lvl="1" indent="-4572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values    v</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v</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v</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and </a:t>
            </a:r>
          </a:p>
          <a:p>
            <a:pPr marL="914400" marR="0" lvl="1" indent="-4572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knapsack capacity  j,  for 1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  </a:t>
            </a:r>
          </a:p>
          <a:p>
            <a:pPr marL="342900" indent="-342900">
              <a:spcAft>
                <a:spcPts val="600"/>
              </a:spcAft>
              <a:buFont typeface="Arial" panose="020B0604020202020204" pitchFamily="34" charset="0"/>
              <a:buChar char="•"/>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spcAft>
                <a:spcPts val="600"/>
              </a:spcAft>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Let F(</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j) be the value of an optimal solution to this instance,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i.e., </a:t>
            </a:r>
          </a:p>
          <a:p>
            <a:pPr marL="919163" lvl="1" indent="-461963">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value of the most valuable subset of the first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items that fit into the knapsack of capacity j.  </a:t>
            </a:r>
          </a:p>
          <a:p>
            <a:pPr>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goal is to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find F(n,  W), </a:t>
            </a:r>
          </a:p>
          <a:p>
            <a:pPr marL="800100" lvl="1" indent="-342900">
              <a:spcAft>
                <a:spcPts val="600"/>
              </a:spcAft>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maximal value of a subset of the n given items that fit into the knapsack of capacity W</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a:t>
            </a:r>
          </a:p>
          <a:p>
            <a:pPr marL="800100" lvl="1" indent="-3429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 optimal subset itself.</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5" name="Picture 4" descr="Emoticon making a point Stock Vector - 14709057">
            <a:extLst>
              <a:ext uri="{FF2B5EF4-FFF2-40B4-BE49-F238E27FC236}">
                <a16:creationId xmlns:a16="http://schemas.microsoft.com/office/drawing/2014/main" id="{49775F09-D2F8-4A5B-81A8-63E929165B8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4976" y="1274516"/>
            <a:ext cx="531223" cy="369332"/>
          </a:xfrm>
          <a:prstGeom prst="rect">
            <a:avLst/>
          </a:prstGeom>
          <a:noFill/>
          <a:ln>
            <a:noFill/>
          </a:ln>
        </p:spPr>
      </p:pic>
    </p:spTree>
    <p:extLst>
      <p:ext uri="{BB962C8B-B14F-4D97-AF65-F5344CB8AC3E}">
        <p14:creationId xmlns:p14="http://schemas.microsoft.com/office/powerpoint/2010/main" val="35311382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0999" y="1790872"/>
            <a:ext cx="8983250" cy="4555093"/>
          </a:xfrm>
          <a:prstGeom prst="rect">
            <a:avLst/>
          </a:prstGeom>
        </p:spPr>
        <p:txBody>
          <a:bodyPr wrap="square">
            <a:spAutoFit/>
          </a:bodyPr>
          <a:lstStyle/>
          <a:p>
            <a:pPr>
              <a:spcAft>
                <a:spcPts val="12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Divide all the subsets of the first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items that fit the knapsack of capacity j into two categories: </a:t>
            </a:r>
          </a:p>
          <a:p>
            <a:pPr>
              <a:spcAft>
                <a:spcPts val="600"/>
              </a:spcAft>
            </a:pP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Those that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do not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include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item:</a:t>
            </a:r>
          </a:p>
          <a:p>
            <a:pPr marL="914400" marR="0" indent="-457200">
              <a:spcBef>
                <a:spcPts val="600"/>
              </a:spcBef>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Among the subsets that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do not include the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item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the value of an optimal subset is F(</a:t>
            </a:r>
            <a:r>
              <a:rPr lang="en-US" sz="2200" dirty="0" err="1">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-1, j), by definition.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R="0">
              <a:spcBef>
                <a:spcPts val="600"/>
              </a:spcBef>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Those that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do include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item</a:t>
            </a:r>
          </a:p>
          <a:p>
            <a:pPr marL="914400" indent="-455613">
              <a:spcBef>
                <a:spcPts val="600"/>
              </a:spcBef>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Among the subsets that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do include the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item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say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having weight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value of such an optimal subset is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where</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1371600" lvl="1" indent="-457200">
              <a:spcBef>
                <a:spcPts val="600"/>
              </a:spcBef>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value F(</a:t>
            </a:r>
            <a:r>
              <a:rPr lang="en-US" sz="2200" dirty="0" err="1">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sz="2200" dirty="0" err="1">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is an optimal subset of the first  </a:t>
            </a:r>
            <a:r>
              <a:rPr lang="en-US" sz="2200" dirty="0" err="1">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-1 items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fits into the knapsack of capacity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a:t>
            </a:r>
          </a:p>
        </p:txBody>
      </p:sp>
      <p:pic>
        <p:nvPicPr>
          <p:cNvPr id="3" name="Picture 2" descr="Emoticon making a point Stock Vector - 14709057">
            <a:extLst>
              <a:ext uri="{FF2B5EF4-FFF2-40B4-BE49-F238E27FC236}">
                <a16:creationId xmlns:a16="http://schemas.microsoft.com/office/drawing/2014/main" id="{43CF579C-9220-476F-ABC0-2EF92682319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884" y="2850768"/>
            <a:ext cx="531223" cy="369332"/>
          </a:xfrm>
          <a:prstGeom prst="rect">
            <a:avLst/>
          </a:prstGeom>
          <a:noFill/>
          <a:ln>
            <a:noFill/>
          </a:ln>
        </p:spPr>
      </p:pic>
      <p:sp>
        <p:nvSpPr>
          <p:cNvPr id="4" name="Rectangle 3">
            <a:extLst>
              <a:ext uri="{FF2B5EF4-FFF2-40B4-BE49-F238E27FC236}">
                <a16:creationId xmlns:a16="http://schemas.microsoft.com/office/drawing/2014/main" id="{2E804BDA-81C0-47D7-A647-ABD642365DE9}"/>
              </a:ext>
            </a:extLst>
          </p:cNvPr>
          <p:cNvSpPr/>
          <p:nvPr/>
        </p:nvSpPr>
        <p:spPr>
          <a:xfrm>
            <a:off x="1500999" y="661278"/>
            <a:ext cx="8512092" cy="76944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2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 1, j),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(2)</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or</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-1, j),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(1)</a:t>
            </a:r>
            <a:endParaRPr lang="en-US" sz="2200" dirty="0"/>
          </a:p>
        </p:txBody>
      </p:sp>
    </p:spTree>
    <p:extLst>
      <p:ext uri="{BB962C8B-B14F-4D97-AF65-F5344CB8AC3E}">
        <p14:creationId xmlns:p14="http://schemas.microsoft.com/office/powerpoint/2010/main" val="129322004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491" y="738755"/>
            <a:ext cx="8367412" cy="4693593"/>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In (1.), if the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item does not fit into the knapsack, the value of an optimal subset selected from the first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items is the same as the value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200" dirty="0" err="1">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 1, j)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of an optimal subset selected from the first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1 items. </a:t>
            </a:r>
          </a:p>
          <a:p>
            <a:pPr marL="342900" indent="-342900">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 (2.),</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the value of an optimal solution among all feasible subsets of the first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items.  </a:t>
            </a:r>
          </a:p>
          <a:p>
            <a:pPr marL="342900" indent="-342900">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These observations lead to the following recurrence:</a:t>
            </a:r>
          </a:p>
          <a:p>
            <a:pPr marL="800100" lvl="1" indent="-342900">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with the knapsack has the capacity j, and from first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items,</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 j),   </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sz="22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sz="22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j)  =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-1, j)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8.6</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p:txBody>
      </p:sp>
      <p:sp>
        <p:nvSpPr>
          <p:cNvPr id="3" name="AutoShape 15"/>
          <p:cNvSpPr>
            <a:spLocks/>
          </p:cNvSpPr>
          <p:nvPr/>
        </p:nvSpPr>
        <p:spPr bwMode="auto">
          <a:xfrm>
            <a:off x="3141576" y="4076215"/>
            <a:ext cx="86252" cy="905905"/>
          </a:xfrm>
          <a:prstGeom prst="leftBrace">
            <a:avLst>
              <a:gd name="adj1" fmla="val 58566"/>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 name="TextBox 3">
            <a:extLst>
              <a:ext uri="{FF2B5EF4-FFF2-40B4-BE49-F238E27FC236}">
                <a16:creationId xmlns:a16="http://schemas.microsoft.com/office/drawing/2014/main" id="{388E0F17-183E-45C8-90BF-E15C38991101}"/>
              </a:ext>
            </a:extLst>
          </p:cNvPr>
          <p:cNvSpPr txBox="1"/>
          <p:nvPr/>
        </p:nvSpPr>
        <p:spPr>
          <a:xfrm>
            <a:off x="687976" y="5814404"/>
            <a:ext cx="1081604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For the inclusion of the  </a:t>
            </a:r>
            <a:r>
              <a:rPr lang="en-US" dirty="0" err="1"/>
              <a:t>i</a:t>
            </a:r>
            <a:r>
              <a:rPr lang="en-US" baseline="30000" dirty="0" err="1"/>
              <a:t>th</a:t>
            </a:r>
            <a:r>
              <a:rPr lang="en-US" dirty="0"/>
              <a:t>  item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18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t>, </a:t>
            </a:r>
            <a:r>
              <a:rPr lang="en-US" sz="18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18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8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t>),  “</a:t>
            </a:r>
            <a:r>
              <a:rPr lang="en-US" sz="1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 - </a:t>
            </a:r>
            <a:r>
              <a:rPr lang="en-US" sz="18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18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8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r>
              <a:rPr lang="en-US" dirty="0"/>
              <a:t>” means that </a:t>
            </a:r>
            <a:r>
              <a:rPr lang="en-US" sz="1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 </a:t>
            </a:r>
            <a:r>
              <a:rPr lang="zh-CN" altLang="en-US" sz="1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8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18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t>  and therefore adding the </a:t>
            </a:r>
            <a:r>
              <a:rPr lang="en-US" dirty="0" err="1"/>
              <a:t>i</a:t>
            </a:r>
            <a:r>
              <a:rPr lang="en-US" baseline="30000" dirty="0" err="1"/>
              <a:t>th</a:t>
            </a:r>
            <a:r>
              <a:rPr lang="en-US" dirty="0"/>
              <a:t> item with weight </a:t>
            </a:r>
            <a:r>
              <a:rPr lang="en-US" dirty="0" err="1"/>
              <a:t>w</a:t>
            </a:r>
            <a:r>
              <a:rPr lang="en-US" sz="18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t> , the total weight is not exceeded the capacity j.  </a:t>
            </a:r>
          </a:p>
          <a:p>
            <a:r>
              <a:rPr lang="en-US" dirty="0"/>
              <a:t>If “</a:t>
            </a:r>
            <a:r>
              <a:rPr lang="en-US" sz="1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 - </a:t>
            </a:r>
            <a:r>
              <a:rPr lang="en-US" sz="18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18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8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sz="1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r>
              <a:rPr lang="en-US" sz="18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t>” means j &lt; </a:t>
            </a:r>
            <a:r>
              <a:rPr lang="en-US" sz="18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18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t> .  Adding the </a:t>
            </a:r>
            <a:r>
              <a:rPr lang="en-US" dirty="0" err="1"/>
              <a:t>i</a:t>
            </a:r>
            <a:r>
              <a:rPr lang="en-US" baseline="30000" dirty="0" err="1"/>
              <a:t>th</a:t>
            </a:r>
            <a:r>
              <a:rPr lang="en-US" dirty="0"/>
              <a:t> item with weight </a:t>
            </a:r>
            <a:r>
              <a:rPr lang="en-US" dirty="0" err="1"/>
              <a:t>w</a:t>
            </a:r>
            <a:r>
              <a:rPr lang="en-US" sz="18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t> , the total weight exceeds the capacity j . </a:t>
            </a:r>
          </a:p>
        </p:txBody>
      </p:sp>
      <p:sp>
        <p:nvSpPr>
          <p:cNvPr id="5" name="TextBox 4">
            <a:extLst>
              <a:ext uri="{FF2B5EF4-FFF2-40B4-BE49-F238E27FC236}">
                <a16:creationId xmlns:a16="http://schemas.microsoft.com/office/drawing/2014/main" id="{D626A863-4E65-4CA1-83EF-1C68DA5FAADD}"/>
              </a:ext>
            </a:extLst>
          </p:cNvPr>
          <p:cNvSpPr txBox="1"/>
          <p:nvPr/>
        </p:nvSpPr>
        <p:spPr>
          <a:xfrm>
            <a:off x="6252754" y="2452244"/>
            <a:ext cx="5721531"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Adding the </a:t>
            </a:r>
            <a:r>
              <a:rPr lang="en-US" dirty="0" err="1"/>
              <a:t>i</a:t>
            </a:r>
            <a:r>
              <a:rPr lang="en-US" baseline="30000" dirty="0" err="1"/>
              <a:t>th</a:t>
            </a:r>
            <a:r>
              <a:rPr lang="en-US" dirty="0"/>
              <a:t> item with weight , the total weight exceeds j.</a:t>
            </a:r>
          </a:p>
        </p:txBody>
      </p:sp>
    </p:spTree>
    <p:extLst>
      <p:ext uri="{BB962C8B-B14F-4D97-AF65-F5344CB8AC3E}">
        <p14:creationId xmlns:p14="http://schemas.microsoft.com/office/powerpoint/2010/main" val="8679963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7571" y="1289953"/>
            <a:ext cx="8942716" cy="4462760"/>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This conclude:</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v</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j)  =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 8.6</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with the initial conditions which are as follows:</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F(0,  j) = 0 for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and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0) = 0 for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 8.7</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goal is to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find F(n,  W), the maximal value of a subset of the n given items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fit into the knapsack of capacity W, and an optimal subset itself.</a:t>
            </a:r>
          </a:p>
          <a:p>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AutoShape 15"/>
          <p:cNvSpPr>
            <a:spLocks/>
          </p:cNvSpPr>
          <p:nvPr/>
        </p:nvSpPr>
        <p:spPr bwMode="auto">
          <a:xfrm>
            <a:off x="2778779" y="2129529"/>
            <a:ext cx="86252" cy="905905"/>
          </a:xfrm>
          <a:prstGeom prst="leftBrace">
            <a:avLst>
              <a:gd name="adj1" fmla="val 58566"/>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pic>
        <p:nvPicPr>
          <p:cNvPr id="5" name="Picture 4" descr="Emoticon making a point Stock Vector - 14709057">
            <a:extLst>
              <a:ext uri="{FF2B5EF4-FFF2-40B4-BE49-F238E27FC236}">
                <a16:creationId xmlns:a16="http://schemas.microsoft.com/office/drawing/2014/main" id="{BAD88E6D-3EF5-47A0-8425-380ECA5FF64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884" y="2850768"/>
            <a:ext cx="531223" cy="369332"/>
          </a:xfrm>
          <a:prstGeom prst="rect">
            <a:avLst/>
          </a:prstGeom>
          <a:noFill/>
          <a:ln>
            <a:noFill/>
          </a:ln>
        </p:spPr>
      </p:pic>
    </p:spTree>
    <p:extLst>
      <p:ext uri="{BB962C8B-B14F-4D97-AF65-F5344CB8AC3E}">
        <p14:creationId xmlns:p14="http://schemas.microsoft.com/office/powerpoint/2010/main" val="23362070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201" y="1089244"/>
                <a:ext cx="8778040" cy="1513684"/>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find the value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j) for the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 entry at ( </a:t>
                </a:r>
                <a14:m>
                  <m:oMath xmlns:m="http://schemas.openxmlformats.org/officeDocument/2006/math">
                    <m:sSubSup>
                      <m:sSubSup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Sup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𝑟𝑜𝑤</m:t>
                        </m:r>
                      </m:sub>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𝑡h</m:t>
                        </m:r>
                      </m:sup>
                    </m:sSub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Sup>
                      <m:sSub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Sup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𝑗</m:t>
                        </m:r>
                      </m:e>
                      <m:sub>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𝑐𝑜𝑙</m:t>
                        </m:r>
                      </m:sub>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𝑡h</m:t>
                        </m:r>
                      </m:sup>
                    </m:sSub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where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&gt; 0,  compute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maximum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of the value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-1, j )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entry (</a:t>
                </a:r>
                <a14:m>
                  <m:oMath xmlns:m="http://schemas.openxmlformats.org/officeDocument/2006/math">
                    <m:sSubSup>
                      <m:sSub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Sup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𝑟𝑜𝑤</m:t>
                        </m:r>
                      </m:sub>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𝑡h</m:t>
                        </m:r>
                      </m:sup>
                    </m:sSub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Sup>
                      <m:sSub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Sup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𝑗</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𝑐𝑜𝑙</m:t>
                        </m:r>
                      </m:sub>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𝑡h</m:t>
                        </m:r>
                      </m:sup>
                    </m:sSub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and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 value  v</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entry </a:t>
                </a:r>
                <a14:m>
                  <m:oMath xmlns:m="http://schemas.openxmlformats.org/officeDocument/2006/math">
                    <m:sSubSup>
                      <m:sSub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Sup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i</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−1</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𝑟𝑜𝑤</m:t>
                        </m:r>
                      </m:sub>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𝑡h</m:t>
                        </m:r>
                      </m:sup>
                    </m:sSub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Sup>
                      <m:sSub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SupPr>
                      <m:e>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wi</m:t>
                        </m:r>
                        <m:r>
                          <m:rPr>
                            <m:nor/>
                          </m:rPr>
                          <a:rPr lang="en-US" sz="2200" b="0" i="0" baseline="-2500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e>
                      <m:sub>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𝑐</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𝑜𝑙</m:t>
                        </m:r>
                      </m:sub>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 </m:t>
                        </m:r>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𝑡h</m:t>
                        </m:r>
                      </m:sup>
                    </m:sSub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 </m:t>
                    </m:r>
                  </m:oMath>
                </a14:m>
                <a:endParaRPr lang="en-US" sz="2200" b="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Fill the table either row by row or column by column.</a:t>
                </a:r>
              </a:p>
            </p:txBody>
          </p:sp>
        </mc:Choice>
        <mc:Fallback xmlns="">
          <p:sp>
            <p:nvSpPr>
              <p:cNvPr id="2" name="Rectangle 1"/>
              <p:cNvSpPr>
                <a:spLocks noRot="1" noChangeAspect="1" noMove="1" noResize="1" noEditPoints="1" noAdjustHandles="1" noChangeArrowheads="1" noChangeShapeType="1" noTextEdit="1"/>
              </p:cNvSpPr>
              <p:nvPr/>
            </p:nvSpPr>
            <p:spPr>
              <a:xfrm>
                <a:off x="1524201" y="1089244"/>
                <a:ext cx="8778040" cy="1513684"/>
              </a:xfrm>
              <a:prstGeom prst="rect">
                <a:avLst/>
              </a:prstGeom>
              <a:blipFill>
                <a:blip r:embed="rId2"/>
                <a:stretch>
                  <a:fillRect l="-764" t="-1613" r="-694" b="-7258"/>
                </a:stretch>
              </a:blipFill>
            </p:spPr>
            <p:txBody>
              <a:bodyPr/>
              <a:lstStyle/>
              <a:p>
                <a:r>
                  <a:rPr lang="en-US">
                    <a:noFill/>
                  </a:rPr>
                  <a:t> </a:t>
                </a:r>
              </a:p>
            </p:txBody>
          </p:sp>
        </mc:Fallback>
      </mc:AlternateContent>
      <p:graphicFrame>
        <p:nvGraphicFramePr>
          <p:cNvPr id="3" name="Table 2"/>
          <p:cNvGraphicFramePr>
            <a:graphicFrameLocks noGrp="1"/>
          </p:cNvGraphicFramePr>
          <p:nvPr/>
        </p:nvGraphicFramePr>
        <p:xfrm>
          <a:off x="1607268" y="2699379"/>
          <a:ext cx="8842341" cy="2987040"/>
        </p:xfrm>
        <a:graphic>
          <a:graphicData uri="http://schemas.openxmlformats.org/drawingml/2006/table">
            <a:tbl>
              <a:tblPr firstRow="1" bandRow="1">
                <a:tableStyleId>{5C22544A-7EE6-4342-B048-85BDC9FD1C3A}</a:tableStyleId>
              </a:tblPr>
              <a:tblGrid>
                <a:gridCol w="1675863">
                  <a:extLst>
                    <a:ext uri="{9D8B030D-6E8A-4147-A177-3AD203B41FA5}">
                      <a16:colId xmlns:a16="http://schemas.microsoft.com/office/drawing/2014/main" val="20000"/>
                    </a:ext>
                  </a:extLst>
                </a:gridCol>
                <a:gridCol w="705395">
                  <a:extLst>
                    <a:ext uri="{9D8B030D-6E8A-4147-A177-3AD203B41FA5}">
                      <a16:colId xmlns:a16="http://schemas.microsoft.com/office/drawing/2014/main" val="1448768858"/>
                    </a:ext>
                  </a:extLst>
                </a:gridCol>
                <a:gridCol w="612975">
                  <a:extLst>
                    <a:ext uri="{9D8B030D-6E8A-4147-A177-3AD203B41FA5}">
                      <a16:colId xmlns:a16="http://schemas.microsoft.com/office/drawing/2014/main" val="20001"/>
                    </a:ext>
                  </a:extLst>
                </a:gridCol>
                <a:gridCol w="764152">
                  <a:extLst>
                    <a:ext uri="{9D8B030D-6E8A-4147-A177-3AD203B41FA5}">
                      <a16:colId xmlns:a16="http://schemas.microsoft.com/office/drawing/2014/main" val="2457440107"/>
                    </a:ext>
                  </a:extLst>
                </a:gridCol>
                <a:gridCol w="1932130">
                  <a:extLst>
                    <a:ext uri="{9D8B030D-6E8A-4147-A177-3AD203B41FA5}">
                      <a16:colId xmlns:a16="http://schemas.microsoft.com/office/drawing/2014/main" val="20002"/>
                    </a:ext>
                  </a:extLst>
                </a:gridCol>
                <a:gridCol w="625443">
                  <a:extLst>
                    <a:ext uri="{9D8B030D-6E8A-4147-A177-3AD203B41FA5}">
                      <a16:colId xmlns:a16="http://schemas.microsoft.com/office/drawing/2014/main" val="20003"/>
                    </a:ext>
                  </a:extLst>
                </a:gridCol>
                <a:gridCol w="1481521">
                  <a:extLst>
                    <a:ext uri="{9D8B030D-6E8A-4147-A177-3AD203B41FA5}">
                      <a16:colId xmlns:a16="http://schemas.microsoft.com/office/drawing/2014/main" val="20004"/>
                    </a:ext>
                  </a:extLst>
                </a:gridCol>
                <a:gridCol w="1044862">
                  <a:extLst>
                    <a:ext uri="{9D8B030D-6E8A-4147-A177-3AD203B41FA5}">
                      <a16:colId xmlns:a16="http://schemas.microsoft.com/office/drawing/2014/main" val="20005"/>
                    </a:ext>
                  </a:extLst>
                </a:gridCol>
              </a:tblGrid>
              <a:tr h="370840">
                <a:tc>
                  <a:txBody>
                    <a:bodyPr/>
                    <a:lstStyle/>
                    <a:p>
                      <a:pPr algn="ctr"/>
                      <a:endParaRPr lang="en-US"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b="0" dirty="0" err="1">
                          <a:solidFill>
                            <a:schemeClr val="tx1"/>
                          </a:solidFill>
                        </a:rPr>
                        <a:t>i</a:t>
                      </a:r>
                      <a:r>
                        <a:rPr lang="en-US" sz="2200" b="0" dirty="0">
                          <a:solidFill>
                            <a:schemeClr val="tx1"/>
                          </a:solidFill>
                        </a:rPr>
                        <a:t> / 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b="0" dirty="0">
                          <a:solidFill>
                            <a:schemeClr val="tx1"/>
                          </a:solidFill>
                        </a:rPr>
                        <a:t>j - </a:t>
                      </a:r>
                      <a:r>
                        <a:rPr lang="en-US" sz="2200" b="0" dirty="0" err="1">
                          <a:solidFill>
                            <a:schemeClr val="tx1"/>
                          </a:solidFill>
                        </a:rPr>
                        <a:t>w</a:t>
                      </a:r>
                      <a:r>
                        <a:rPr lang="en-US" sz="2200" b="0" baseline="-25000" dirty="0" err="1">
                          <a:solidFill>
                            <a:schemeClr val="tx1"/>
                          </a:solidFill>
                        </a:rPr>
                        <a:t>i</a:t>
                      </a:r>
                      <a:endParaRPr lang="en-US"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b="0" dirty="0">
                          <a:solidFill>
                            <a:schemeClr val="tx1"/>
                          </a:solidFill>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b="0" dirty="0">
                          <a:solidFill>
                            <a:schemeClr val="tx1"/>
                          </a:solidFill>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w</a:t>
                      </a:r>
                      <a:r>
                        <a:rPr lang="en-US" sz="2200" baseline="-25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0</a:t>
                      </a:r>
                      <a:r>
                        <a:rPr lang="en-US" altLang="zh-CN" sz="2200" baseline="0" dirty="0">
                          <a:solidFill>
                            <a:srgbClr val="000000"/>
                          </a:solidFill>
                          <a:latin typeface="+mn-ea"/>
                          <a:ea typeface="+mn-ea"/>
                          <a:cs typeface="Times New Roman" panose="02020603050405020304" pitchFamily="18" charset="0"/>
                        </a:rPr>
                        <a:t>,</a:t>
                      </a:r>
                      <a:r>
                        <a:rPr lang="zh-CN" altLang="en-US" sz="2200" baseline="0" dirty="0">
                          <a:solidFill>
                            <a:srgbClr val="000000"/>
                          </a:solidFill>
                          <a:latin typeface="+mn-ea"/>
                          <a:ea typeface="+mn-ea"/>
                          <a:cs typeface="Microsoft YaHei" panose="020B0503020204020204" pitchFamily="34" charset="-122"/>
                        </a:rPr>
                        <a:t>  </a:t>
                      </a:r>
                      <a:r>
                        <a:rPr 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v</a:t>
                      </a:r>
                      <a:r>
                        <a:rPr lang="en-US" sz="2200" baseline="-25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70840">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622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w</a:t>
                      </a:r>
                      <a:r>
                        <a:rPr lang="en-US" sz="2200" baseline="-25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j-1</a:t>
                      </a:r>
                      <a:r>
                        <a:rPr lang="zh-CN" altLang="en-US"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v</a:t>
                      </a:r>
                      <a:r>
                        <a:rPr lang="en-US" sz="2200" baseline="-25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dirty="0" err="1">
                          <a:solidFill>
                            <a:schemeClr val="tx1"/>
                          </a:solidFill>
                        </a:rPr>
                        <a:t>i</a:t>
                      </a:r>
                      <a:r>
                        <a:rPr lang="en-US" sz="2200" dirty="0">
                          <a:solidFill>
                            <a:schemeClr val="tx1"/>
                          </a:solidFill>
                        </a:rPr>
                        <a:t> - 1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200" dirty="0">
                          <a:solidFill>
                            <a:srgbClr val="0000FF"/>
                          </a:solidFill>
                          <a:latin typeface="Microsoft YaHei" panose="020B0503020204020204" pitchFamily="34" charset="-122"/>
                          <a:ea typeface="Microsoft YaHei" panose="020B0503020204020204" pitchFamily="34" charset="-122"/>
                          <a:cs typeface="Microsoft YaHei" panose="020B0503020204020204" pitchFamily="34" charset="-122"/>
                        </a:rPr>
                        <a:t>F(</a:t>
                      </a:r>
                      <a:r>
                        <a:rPr lang="en-US" sz="2200" dirty="0" err="1">
                          <a:solidFill>
                            <a:srgbClr val="0000FF"/>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200" dirty="0">
                          <a:solidFill>
                            <a:srgbClr val="0000FF"/>
                          </a:solidFill>
                          <a:latin typeface="Microsoft YaHei" panose="020B0503020204020204" pitchFamily="34" charset="-122"/>
                          <a:ea typeface="Microsoft YaHei" panose="020B0503020204020204" pitchFamily="34" charset="-122"/>
                          <a:cs typeface="Microsoft YaHei" panose="020B0503020204020204" pitchFamily="34" charset="-122"/>
                        </a:rPr>
                        <a:t> -1, j - </a:t>
                      </a:r>
                      <a:r>
                        <a:rPr lang="en-US" sz="2200" dirty="0" err="1">
                          <a:solidFill>
                            <a:srgbClr val="0000FF"/>
                          </a:solidFill>
                          <a:latin typeface="Microsoft YaHei" panose="020B0503020204020204" pitchFamily="34" charset="-122"/>
                          <a:ea typeface="Microsoft YaHei" panose="020B0503020204020204" pitchFamily="34" charset="-122"/>
                          <a:cs typeface="Microsoft YaHei" panose="020B0503020204020204" pitchFamily="34" charset="-122"/>
                        </a:rPr>
                        <a:t>w</a:t>
                      </a:r>
                      <a:r>
                        <a:rPr lang="en-US" sz="2200" baseline="-25000" dirty="0" err="1">
                          <a:solidFill>
                            <a:srgbClr val="0000FF"/>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200" dirty="0">
                          <a:solidFill>
                            <a:srgbClr val="0000FF"/>
                          </a:solidFill>
                          <a:latin typeface="Microsoft YaHei" panose="020B0503020204020204" pitchFamily="34" charset="-122"/>
                          <a:ea typeface="Microsoft YaHei" panose="020B0503020204020204" pitchFamily="34" charset="-122"/>
                          <a:cs typeface="Microsoft YaHei" panose="020B0503020204020204" pitchFamily="34" charset="-122"/>
                        </a:rPr>
                        <a:t>)</a:t>
                      </a:r>
                      <a:endParaRPr lang="en-US" sz="22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457200" marR="0" indent="-457200" algn="ctr">
                        <a:spcBef>
                          <a:spcPts val="0"/>
                        </a:spcBef>
                        <a:spcAft>
                          <a:spcPts val="0"/>
                        </a:spcAft>
                      </a:pPr>
                      <a:r>
                        <a:rPr lang="en-US" sz="2200" dirty="0">
                          <a:solidFill>
                            <a:srgbClr val="0000FF"/>
                          </a:solidFill>
                          <a:latin typeface="Microsoft YaHei" panose="020B0503020204020204" pitchFamily="34" charset="-122"/>
                          <a:ea typeface="Microsoft YaHei" panose="020B0503020204020204" pitchFamily="34" charset="-122"/>
                          <a:cs typeface="Microsoft YaHei" panose="020B0503020204020204" pitchFamily="34" charset="-122"/>
                        </a:rPr>
                        <a:t>F(</a:t>
                      </a:r>
                      <a:r>
                        <a:rPr lang="en-US" sz="2200" dirty="0" err="1">
                          <a:solidFill>
                            <a:srgbClr val="0000FF"/>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200" dirty="0">
                          <a:solidFill>
                            <a:srgbClr val="0000FF"/>
                          </a:solidFill>
                          <a:latin typeface="Microsoft YaHei" panose="020B0503020204020204" pitchFamily="34" charset="-122"/>
                          <a:ea typeface="Microsoft YaHei" panose="020B0503020204020204" pitchFamily="34" charset="-122"/>
                          <a:cs typeface="Microsoft YaHei" panose="020B0503020204020204" pitchFamily="34" charset="-122"/>
                        </a:rPr>
                        <a:t> -1, j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70840">
                <a:tc>
                  <a:txBody>
                    <a:bodyPr/>
                    <a:lstStyle/>
                    <a:p>
                      <a:pPr algn="ctr"/>
                      <a:r>
                        <a:rPr lang="en-US" sz="22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w</a:t>
                      </a:r>
                      <a:r>
                        <a:rPr lang="en-US" sz="2200" baseline="-250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j</a:t>
                      </a:r>
                      <a:r>
                        <a:rPr lang="en-US" altLang="zh-CN" sz="2200" baseline="0" dirty="0">
                          <a:solidFill>
                            <a:srgbClr val="000000"/>
                          </a:solidFill>
                          <a:latin typeface="+mn-ea"/>
                          <a:ea typeface="+mn-ea"/>
                          <a:cs typeface="Times New Roman" panose="02020603050405020304" pitchFamily="18" charset="0"/>
                        </a:rPr>
                        <a:t>,</a:t>
                      </a:r>
                      <a:r>
                        <a:rPr lang="zh-CN" altLang="en-US" sz="2200" baseline="-25000" dirty="0">
                          <a:solidFill>
                            <a:srgbClr val="000000"/>
                          </a:solidFill>
                          <a:latin typeface="+mn-ea"/>
                          <a:ea typeface="+mn-ea"/>
                          <a:cs typeface="Microsoft YaHei" panose="020B0503020204020204" pitchFamily="34" charset="-122"/>
                        </a:rPr>
                        <a:t>  </a:t>
                      </a:r>
                      <a:r>
                        <a:rPr lang="zh-CN" altLang="en-US" sz="2200" baseline="-25000" dirty="0">
                          <a:solidFill>
                            <a:srgbClr val="000000"/>
                          </a:solidFill>
                          <a:latin typeface="Microsoft YaHei" panose="020B0503020204020204" pitchFamily="34" charset="-122"/>
                          <a:ea typeface="SimSun" panose="02010600030101010101" pitchFamily="2" charset="-122"/>
                          <a:cs typeface="Microsoft YaHei" panose="020B0503020204020204" pitchFamily="34" charset="-122"/>
                        </a:rPr>
                        <a:t> </a:t>
                      </a:r>
                      <a:r>
                        <a:rPr lang="zh-CN" alt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v</a:t>
                      </a:r>
                      <a:r>
                        <a:rPr lang="en-US" sz="2200" baseline="-25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dirty="0" err="1">
                          <a:solidFill>
                            <a:schemeClr val="tx1"/>
                          </a:solidFill>
                        </a:rPr>
                        <a:t>i</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F(</a:t>
                      </a:r>
                      <a:r>
                        <a:rPr lang="en-US" sz="2200" dirty="0" err="1">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2200"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 , j )</a:t>
                      </a:r>
                      <a:endParaRPr 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70840">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w</a:t>
                      </a:r>
                      <a:r>
                        <a:rPr lang="en-US" sz="2200" baseline="-250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n</a:t>
                      </a:r>
                      <a:r>
                        <a:rPr lang="en-US" altLang="zh-CN" sz="2200" baseline="0" dirty="0">
                          <a:solidFill>
                            <a:srgbClr val="000000"/>
                          </a:solidFill>
                          <a:latin typeface="+mn-ea"/>
                          <a:ea typeface="+mn-ea"/>
                          <a:cs typeface="Times New Roman" panose="02020603050405020304" pitchFamily="18" charset="0"/>
                        </a:rPr>
                        <a:t>,</a:t>
                      </a:r>
                      <a:r>
                        <a:rPr lang="zh-CN" altLang="en-US" sz="2200" baseline="-25000" dirty="0">
                          <a:solidFill>
                            <a:srgbClr val="000000"/>
                          </a:solidFill>
                          <a:latin typeface="+mn-ea"/>
                          <a:ea typeface="+mn-ea"/>
                          <a:cs typeface="Microsoft YaHei" panose="020B0503020204020204" pitchFamily="34" charset="-122"/>
                        </a:rPr>
                        <a:t>  </a:t>
                      </a:r>
                      <a:r>
                        <a:rPr lang="zh-CN" altLang="en-US" sz="2200" baseline="-25000" dirty="0">
                          <a:solidFill>
                            <a:srgbClr val="000000"/>
                          </a:solidFill>
                          <a:latin typeface="Microsoft YaHei" panose="020B0503020204020204" pitchFamily="34" charset="-122"/>
                          <a:ea typeface="SimSun" panose="02010600030101010101" pitchFamily="2" charset="-122"/>
                          <a:cs typeface="Microsoft YaHei" panose="020B0503020204020204" pitchFamily="34" charset="-122"/>
                        </a:rPr>
                        <a:t> </a:t>
                      </a:r>
                      <a:r>
                        <a:rPr lang="zh-CN" altLang="en-US" sz="22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sz="22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v</a:t>
                      </a:r>
                      <a:r>
                        <a:rPr lang="en-US" sz="2200" baseline="-250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n</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20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2200" strike="sngStrike"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rPr>
                        <a:t>goal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1607268" y="6021699"/>
            <a:ext cx="8950752" cy="430887"/>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8.4  Table for solving the knapsack problem by dynamic programming.</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7" name="Rectangle 6">
            <a:extLst>
              <a:ext uri="{FF2B5EF4-FFF2-40B4-BE49-F238E27FC236}">
                <a16:creationId xmlns:a16="http://schemas.microsoft.com/office/drawing/2014/main" id="{30E882C5-2077-4F29-A3EC-ECCDFD563DC1}"/>
              </a:ext>
            </a:extLst>
          </p:cNvPr>
          <p:cNvSpPr/>
          <p:nvPr/>
        </p:nvSpPr>
        <p:spPr>
          <a:xfrm>
            <a:off x="1607268" y="277230"/>
            <a:ext cx="5814412"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 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pic>
        <p:nvPicPr>
          <p:cNvPr id="8" name="Picture 7" descr="Emoticon making a point Stock Vector - 14709057">
            <a:extLst>
              <a:ext uri="{FF2B5EF4-FFF2-40B4-BE49-F238E27FC236}">
                <a16:creationId xmlns:a16="http://schemas.microsoft.com/office/drawing/2014/main" id="{5123D2E7-07AF-488A-A28E-FA5DB840094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082148" flipH="1" flipV="1">
            <a:off x="728392" y="2779298"/>
            <a:ext cx="459001" cy="354968"/>
          </a:xfrm>
          <a:prstGeom prst="rect">
            <a:avLst/>
          </a:prstGeom>
          <a:noFill/>
          <a:ln>
            <a:noFill/>
          </a:ln>
        </p:spPr>
      </p:pic>
    </p:spTree>
    <p:extLst>
      <p:ext uri="{BB962C8B-B14F-4D97-AF65-F5344CB8AC3E}">
        <p14:creationId xmlns:p14="http://schemas.microsoft.com/office/powerpoint/2010/main" val="32779810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06880" y="1111978"/>
          <a:ext cx="4042391" cy="1676400"/>
        </p:xfrm>
        <a:graphic>
          <a:graphicData uri="http://schemas.openxmlformats.org/drawingml/2006/table">
            <a:tbl>
              <a:tblPr firstRow="1" firstCol="1" bandRow="1">
                <a:tableStyleId>{5C22544A-7EE6-4342-B048-85BDC9FD1C3A}</a:tableStyleId>
              </a:tblPr>
              <a:tblGrid>
                <a:gridCol w="1366442">
                  <a:extLst>
                    <a:ext uri="{9D8B030D-6E8A-4147-A177-3AD203B41FA5}">
                      <a16:colId xmlns:a16="http://schemas.microsoft.com/office/drawing/2014/main" val="20000"/>
                    </a:ext>
                  </a:extLst>
                </a:gridCol>
                <a:gridCol w="1309507">
                  <a:extLst>
                    <a:ext uri="{9D8B030D-6E8A-4147-A177-3AD203B41FA5}">
                      <a16:colId xmlns:a16="http://schemas.microsoft.com/office/drawing/2014/main" val="20001"/>
                    </a:ext>
                  </a:extLst>
                </a:gridCol>
                <a:gridCol w="1366442">
                  <a:extLst>
                    <a:ext uri="{9D8B030D-6E8A-4147-A177-3AD203B41FA5}">
                      <a16:colId xmlns:a16="http://schemas.microsoft.com/office/drawing/2014/main" val="20002"/>
                    </a:ext>
                  </a:extLst>
                </a:gridCol>
              </a:tblGrid>
              <a:tr h="329728">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item</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weight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value</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29728">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2972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1</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972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$ 20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2972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$ 15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687396" y="3637419"/>
              <a:ext cx="8983745" cy="2346960"/>
            </p:xfrm>
            <a:graphic>
              <a:graphicData uri="http://schemas.openxmlformats.org/drawingml/2006/table">
                <a:tbl>
                  <a:tblPr firstRow="1" firstCol="1" bandRow="1">
                    <a:tableStyleId>{5C22544A-7EE6-4342-B048-85BDC9FD1C3A}</a:tableStyleId>
                  </a:tblPr>
                  <a:tblGrid>
                    <a:gridCol w="2318996">
                      <a:extLst>
                        <a:ext uri="{9D8B030D-6E8A-4147-A177-3AD203B41FA5}">
                          <a16:colId xmlns:a16="http://schemas.microsoft.com/office/drawing/2014/main" val="20000"/>
                        </a:ext>
                      </a:extLst>
                    </a:gridCol>
                    <a:gridCol w="1526033">
                      <a:extLst>
                        <a:ext uri="{9D8B030D-6E8A-4147-A177-3AD203B41FA5}">
                          <a16:colId xmlns:a16="http://schemas.microsoft.com/office/drawing/2014/main" val="20001"/>
                        </a:ext>
                      </a:extLst>
                    </a:gridCol>
                    <a:gridCol w="855702">
                      <a:extLst>
                        <a:ext uri="{9D8B030D-6E8A-4147-A177-3AD203B41FA5}">
                          <a16:colId xmlns:a16="http://schemas.microsoft.com/office/drawing/2014/main" val="20002"/>
                        </a:ext>
                      </a:extLst>
                    </a:gridCol>
                    <a:gridCol w="856828">
                      <a:extLst>
                        <a:ext uri="{9D8B030D-6E8A-4147-A177-3AD203B41FA5}">
                          <a16:colId xmlns:a16="http://schemas.microsoft.com/office/drawing/2014/main" val="20003"/>
                        </a:ext>
                      </a:extLst>
                    </a:gridCol>
                    <a:gridCol w="856828">
                      <a:extLst>
                        <a:ext uri="{9D8B030D-6E8A-4147-A177-3AD203B41FA5}">
                          <a16:colId xmlns:a16="http://schemas.microsoft.com/office/drawing/2014/main" val="20004"/>
                        </a:ext>
                      </a:extLst>
                    </a:gridCol>
                    <a:gridCol w="855702">
                      <a:extLst>
                        <a:ext uri="{9D8B030D-6E8A-4147-A177-3AD203B41FA5}">
                          <a16:colId xmlns:a16="http://schemas.microsoft.com/office/drawing/2014/main" val="20005"/>
                        </a:ext>
                      </a:extLst>
                    </a:gridCol>
                    <a:gridCol w="856828">
                      <a:extLst>
                        <a:ext uri="{9D8B030D-6E8A-4147-A177-3AD203B41FA5}">
                          <a16:colId xmlns:a16="http://schemas.microsoft.com/office/drawing/2014/main" val="20006"/>
                        </a:ext>
                      </a:extLst>
                    </a:gridCol>
                    <a:gridCol w="856828">
                      <a:extLst>
                        <a:ext uri="{9D8B030D-6E8A-4147-A177-3AD203B41FA5}">
                          <a16:colId xmlns:a16="http://schemas.microsoft.com/office/drawing/2014/main" val="20007"/>
                        </a:ext>
                      </a:extLst>
                    </a:gridCol>
                  </a:tblGrid>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b="0" dirty="0">
                              <a:solidFill>
                                <a:schemeClr val="tx1"/>
                              </a:solidFill>
                              <a:effectLst/>
                              <a:latin typeface="Times New Roman" panose="02020603050405020304" pitchFamily="18" charset="0"/>
                              <a:cs typeface="Times New Roman" panose="02020603050405020304" pitchFamily="18" charset="0"/>
                            </a:rPr>
                            <a:t>capacity j</a:t>
                          </a:r>
                          <a14:m>
                            <m:oMath xmlns:m="http://schemas.openxmlformats.org/officeDocument/2006/math">
                              <m:r>
                                <a:rPr lang="en-US" sz="22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b="0" dirty="0">
                              <a:solidFill>
                                <a:schemeClr val="tx1"/>
                              </a:solidFill>
                              <a:effectLst/>
                              <a:latin typeface="Times New Roman" panose="02020603050405020304" pitchFamily="18" charset="0"/>
                              <a:cs typeface="Times New Roman" panose="02020603050405020304" pitchFamily="18" charset="0"/>
                            </a:rPr>
                            <a:t>W=5</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F(</a:t>
                          </a:r>
                          <a:r>
                            <a:rPr lang="en-US" sz="2200" b="0" dirty="0" err="1">
                              <a:solidFill>
                                <a:schemeClr val="tx1"/>
                              </a:solidFill>
                              <a:effectLst/>
                              <a:latin typeface="Times New Roman" panose="02020603050405020304" pitchFamily="18" charset="0"/>
                              <a:cs typeface="Times New Roman" panose="02020603050405020304" pitchFamily="18" charset="0"/>
                            </a:rPr>
                            <a:t>i</a:t>
                          </a:r>
                          <a:r>
                            <a:rPr lang="en-US" sz="2200" b="0" dirty="0">
                              <a:solidFill>
                                <a:schemeClr val="tx1"/>
                              </a:solidFill>
                              <a:effectLst/>
                              <a:latin typeface="Times New Roman" panose="02020603050405020304" pitchFamily="18" charset="0"/>
                              <a:cs typeface="Times New Roman" panose="02020603050405020304" pitchFamily="18" charset="0"/>
                            </a:rPr>
                            <a:t>,  0) = 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effectLst/>
                              <a:latin typeface="Times New Roman" panose="02020603050405020304" pitchFamily="18" charset="0"/>
                              <a:cs typeface="Times New Roman" panose="02020603050405020304" pitchFamily="18" charset="0"/>
                            </a:rPr>
                            <a:t>F(0,  j) = 0</a:t>
                          </a:r>
                          <a:r>
                            <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chemeClr val="tx1"/>
                              </a:solidFill>
                              <a:effectLst/>
                              <a:latin typeface="Times New Roman" panose="02020603050405020304" pitchFamily="18" charset="0"/>
                              <a:cs typeface="Times New Roman" panose="02020603050405020304" pitchFamily="18" charset="0"/>
                            </a:rPr>
                            <a:t>capacity 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i</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4</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1</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1</a:t>
                          </a:r>
                          <a:r>
                            <a:rPr lang="en-US" sz="2200" dirty="0">
                              <a:solidFill>
                                <a:schemeClr val="tx1"/>
                              </a:solidFill>
                              <a:effectLst/>
                              <a:latin typeface="Times New Roman" panose="02020603050405020304" pitchFamily="18" charset="0"/>
                              <a:cs typeface="Times New Roman" panose="02020603050405020304" pitchFamily="18" charset="0"/>
                            </a:rPr>
                            <a:t>  = 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10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12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22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3</a:t>
                          </a:r>
                          <a:r>
                            <a:rPr lang="en-US" sz="2200" dirty="0">
                              <a:solidFill>
                                <a:schemeClr val="tx1"/>
                              </a:solidFill>
                              <a:effectLst/>
                              <a:latin typeface="Times New Roman" panose="02020603050405020304" pitchFamily="18" charset="0"/>
                              <a:cs typeface="Times New Roman" panose="02020603050405020304" pitchFamily="18" charset="0"/>
                            </a:rPr>
                            <a:t>  = 3, v</a:t>
                          </a:r>
                          <a:r>
                            <a:rPr lang="en-US" sz="2200" baseline="-25000" dirty="0">
                              <a:solidFill>
                                <a:schemeClr val="tx1"/>
                              </a:solidFill>
                              <a:effectLst/>
                              <a:latin typeface="Times New Roman" panose="02020603050405020304" pitchFamily="18" charset="0"/>
                              <a:cs typeface="Times New Roman" panose="02020603050405020304" pitchFamily="18" charset="0"/>
                            </a:rPr>
                            <a:t>3</a:t>
                          </a:r>
                          <a:r>
                            <a:rPr lang="en-US" sz="2200" dirty="0">
                              <a:solidFill>
                                <a:schemeClr val="tx1"/>
                              </a:solidFill>
                              <a:effectLst/>
                              <a:latin typeface="Times New Roman" panose="02020603050405020304" pitchFamily="18" charset="0"/>
                              <a:cs typeface="Times New Roman" panose="02020603050405020304" pitchFamily="18" charset="0"/>
                            </a:rPr>
                            <a:t>  = 20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22</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30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32</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15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4</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37</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3365943956"/>
                  </p:ext>
                </p:extLst>
              </p:nvPr>
            </p:nvGraphicFramePr>
            <p:xfrm>
              <a:off x="1687396" y="3637419"/>
              <a:ext cx="8983745" cy="2346960"/>
            </p:xfrm>
            <a:graphic>
              <a:graphicData uri="http://schemas.openxmlformats.org/drawingml/2006/table">
                <a:tbl>
                  <a:tblPr firstRow="1" firstCol="1" bandRow="1">
                    <a:tableStyleId>{5C22544A-7EE6-4342-B048-85BDC9FD1C3A}</a:tableStyleId>
                  </a:tblPr>
                  <a:tblGrid>
                    <a:gridCol w="2318996">
                      <a:extLst>
                        <a:ext uri="{9D8B030D-6E8A-4147-A177-3AD203B41FA5}">
                          <a16:colId xmlns:a16="http://schemas.microsoft.com/office/drawing/2014/main" val="20000"/>
                        </a:ext>
                      </a:extLst>
                    </a:gridCol>
                    <a:gridCol w="1526033">
                      <a:extLst>
                        <a:ext uri="{9D8B030D-6E8A-4147-A177-3AD203B41FA5}">
                          <a16:colId xmlns:a16="http://schemas.microsoft.com/office/drawing/2014/main" val="20001"/>
                        </a:ext>
                      </a:extLst>
                    </a:gridCol>
                    <a:gridCol w="855702">
                      <a:extLst>
                        <a:ext uri="{9D8B030D-6E8A-4147-A177-3AD203B41FA5}">
                          <a16:colId xmlns:a16="http://schemas.microsoft.com/office/drawing/2014/main" val="20002"/>
                        </a:ext>
                      </a:extLst>
                    </a:gridCol>
                    <a:gridCol w="856828">
                      <a:extLst>
                        <a:ext uri="{9D8B030D-6E8A-4147-A177-3AD203B41FA5}">
                          <a16:colId xmlns:a16="http://schemas.microsoft.com/office/drawing/2014/main" val="20003"/>
                        </a:ext>
                      </a:extLst>
                    </a:gridCol>
                    <a:gridCol w="856828">
                      <a:extLst>
                        <a:ext uri="{9D8B030D-6E8A-4147-A177-3AD203B41FA5}">
                          <a16:colId xmlns:a16="http://schemas.microsoft.com/office/drawing/2014/main" val="20004"/>
                        </a:ext>
                      </a:extLst>
                    </a:gridCol>
                    <a:gridCol w="855702">
                      <a:extLst>
                        <a:ext uri="{9D8B030D-6E8A-4147-A177-3AD203B41FA5}">
                          <a16:colId xmlns:a16="http://schemas.microsoft.com/office/drawing/2014/main" val="20005"/>
                        </a:ext>
                      </a:extLst>
                    </a:gridCol>
                    <a:gridCol w="856828">
                      <a:extLst>
                        <a:ext uri="{9D8B030D-6E8A-4147-A177-3AD203B41FA5}">
                          <a16:colId xmlns:a16="http://schemas.microsoft.com/office/drawing/2014/main" val="20006"/>
                        </a:ext>
                      </a:extLst>
                    </a:gridCol>
                    <a:gridCol w="856828">
                      <a:extLst>
                        <a:ext uri="{9D8B030D-6E8A-4147-A177-3AD203B41FA5}">
                          <a16:colId xmlns:a16="http://schemas.microsoft.com/office/drawing/2014/main" val="20007"/>
                        </a:ext>
                      </a:extLst>
                    </a:gridCol>
                  </a:tblGrid>
                  <a:tr h="33528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2" t="-25455" r="-287664" b="-652727"/>
                          </a:stretch>
                        </a:blip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F(</a:t>
                          </a:r>
                          <a:r>
                            <a:rPr lang="en-US" sz="2200" b="0" dirty="0" err="1">
                              <a:solidFill>
                                <a:schemeClr val="tx1"/>
                              </a:solidFill>
                              <a:effectLst/>
                              <a:latin typeface="Times New Roman" panose="02020603050405020304" pitchFamily="18" charset="0"/>
                              <a:cs typeface="Times New Roman" panose="02020603050405020304" pitchFamily="18" charset="0"/>
                            </a:rPr>
                            <a:t>i</a:t>
                          </a:r>
                          <a:r>
                            <a:rPr lang="en-US" sz="2200" b="0" dirty="0">
                              <a:solidFill>
                                <a:schemeClr val="tx1"/>
                              </a:solidFill>
                              <a:effectLst/>
                              <a:latin typeface="Times New Roman" panose="02020603050405020304" pitchFamily="18" charset="0"/>
                              <a:cs typeface="Times New Roman" panose="02020603050405020304" pitchFamily="18" charset="0"/>
                            </a:rPr>
                            <a:t>,  0) = 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effectLst/>
                              <a:latin typeface="Times New Roman" panose="02020603050405020304" pitchFamily="18" charset="0"/>
                              <a:cs typeface="Times New Roman" panose="02020603050405020304" pitchFamily="18" charset="0"/>
                            </a:rPr>
                            <a:t>F(0,  j) = 0</a:t>
                          </a:r>
                          <a:r>
                            <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chemeClr val="tx1"/>
                              </a:solidFill>
                              <a:effectLst/>
                              <a:latin typeface="Times New Roman" panose="02020603050405020304" pitchFamily="18" charset="0"/>
                              <a:cs typeface="Times New Roman" panose="02020603050405020304" pitchFamily="18" charset="0"/>
                            </a:rPr>
                            <a:t>capacity 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528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i</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4</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33528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3528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1</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1</a:t>
                          </a:r>
                          <a:r>
                            <a:rPr lang="en-US" sz="2200" dirty="0">
                              <a:solidFill>
                                <a:schemeClr val="tx1"/>
                              </a:solidFill>
                              <a:effectLst/>
                              <a:latin typeface="Times New Roman" panose="02020603050405020304" pitchFamily="18" charset="0"/>
                              <a:cs typeface="Times New Roman" panose="02020603050405020304" pitchFamily="18" charset="0"/>
                            </a:rPr>
                            <a:t>  = 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3528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10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12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22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3528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3</a:t>
                          </a:r>
                          <a:r>
                            <a:rPr lang="en-US" sz="2200" dirty="0">
                              <a:solidFill>
                                <a:schemeClr val="tx1"/>
                              </a:solidFill>
                              <a:effectLst/>
                              <a:latin typeface="Times New Roman" panose="02020603050405020304" pitchFamily="18" charset="0"/>
                              <a:cs typeface="Times New Roman" panose="02020603050405020304" pitchFamily="18" charset="0"/>
                            </a:rPr>
                            <a:t>  = 3, v</a:t>
                          </a:r>
                          <a:r>
                            <a:rPr lang="en-US" sz="2200" baseline="-25000" dirty="0">
                              <a:solidFill>
                                <a:schemeClr val="tx1"/>
                              </a:solidFill>
                              <a:effectLst/>
                              <a:latin typeface="Times New Roman" panose="02020603050405020304" pitchFamily="18" charset="0"/>
                              <a:cs typeface="Times New Roman" panose="02020603050405020304" pitchFamily="18" charset="0"/>
                            </a:rPr>
                            <a:t>3</a:t>
                          </a:r>
                          <a:r>
                            <a:rPr lang="en-US" sz="2200" dirty="0">
                              <a:solidFill>
                                <a:schemeClr val="tx1"/>
                              </a:solidFill>
                              <a:effectLst/>
                              <a:latin typeface="Times New Roman" panose="02020603050405020304" pitchFamily="18" charset="0"/>
                              <a:cs typeface="Times New Roman" panose="02020603050405020304" pitchFamily="18" charset="0"/>
                            </a:rPr>
                            <a:t>  = 20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22</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30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32</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3528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15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4</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37</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Fallback>
      </mc:AlternateContent>
      <p:cxnSp>
        <p:nvCxnSpPr>
          <p:cNvPr id="4" name="Curved Connector 3"/>
          <p:cNvCxnSpPr>
            <a:cxnSpLocks/>
          </p:cNvCxnSpPr>
          <p:nvPr/>
        </p:nvCxnSpPr>
        <p:spPr>
          <a:xfrm rot="16200000" flipH="1">
            <a:off x="5211633" y="4070446"/>
            <a:ext cx="658817" cy="273896"/>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663448" y="582047"/>
            <a:ext cx="8649679" cy="430887"/>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Example 1.   Given the instance data:   The </a:t>
            </a:r>
            <a:r>
              <a:rPr lang="en-US" sz="2200" dirty="0">
                <a:latin typeface="Times New Roman" panose="02020603050405020304" pitchFamily="18" charset="0"/>
                <a:cs typeface="Times New Roman" panose="02020603050405020304" pitchFamily="18" charset="0"/>
              </a:rPr>
              <a:t>Knapsack’s capacity W = 5.</a:t>
            </a:r>
          </a:p>
        </p:txBody>
      </p:sp>
      <p:sp>
        <p:nvSpPr>
          <p:cNvPr id="7" name="Rectangle 6"/>
          <p:cNvSpPr/>
          <p:nvPr/>
        </p:nvSpPr>
        <p:spPr>
          <a:xfrm>
            <a:off x="1663448" y="2867978"/>
            <a:ext cx="8983745" cy="769441"/>
          </a:xfrm>
          <a:prstGeom prst="rect">
            <a:avLst/>
          </a:prstGeom>
        </p:spPr>
        <p:txBody>
          <a:bodyPr wrap="square">
            <a:spAutoFit/>
          </a:bodyPr>
          <a:lstStyle/>
          <a:p>
            <a:pPr marL="1314450" indent="-1314450"/>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8.5. The dynamic programming table, filled by applying formulas (8.6)   and (8.7), is shown below.</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 name="Rectangle 8">
            <a:extLst>
              <a:ext uri="{FF2B5EF4-FFF2-40B4-BE49-F238E27FC236}">
                <a16:creationId xmlns:a16="http://schemas.microsoft.com/office/drawing/2014/main" id="{FDC0108D-8D6A-45FF-8D63-B6770B2DD893}"/>
              </a:ext>
            </a:extLst>
          </p:cNvPr>
          <p:cNvSpPr/>
          <p:nvPr/>
        </p:nvSpPr>
        <p:spPr>
          <a:xfrm>
            <a:off x="5988287" y="1667123"/>
            <a:ext cx="4932262"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b="1"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1, j),</a:t>
            </a:r>
            <a:r>
              <a:rPr 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…(8.6)</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…(8.7)   </a:t>
            </a:r>
            <a:endParaRPr lang="en-US" dirty="0"/>
          </a:p>
        </p:txBody>
      </p:sp>
      <p:sp>
        <p:nvSpPr>
          <p:cNvPr id="10" name="TextBox 9">
            <a:extLst>
              <a:ext uri="{FF2B5EF4-FFF2-40B4-BE49-F238E27FC236}">
                <a16:creationId xmlns:a16="http://schemas.microsoft.com/office/drawing/2014/main" id="{3BAD2ADB-7D5B-46C0-9F3C-592C2F22933F}"/>
              </a:ext>
            </a:extLst>
          </p:cNvPr>
          <p:cNvSpPr txBox="1"/>
          <p:nvPr/>
        </p:nvSpPr>
        <p:spPr>
          <a:xfrm>
            <a:off x="1664282" y="6137938"/>
            <a:ext cx="908943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latin typeface="Times New Roman" panose="02020603050405020304" pitchFamily="18" charset="0"/>
                <a:cs typeface="Times New Roman" panose="02020603050405020304" pitchFamily="18" charset="0"/>
              </a:rPr>
              <a:t>F(4, 5) = Max{ F(3, 5), v</a:t>
            </a:r>
            <a:r>
              <a:rPr lang="en-US" sz="2000" baseline="-25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 F(3, 5 – 2) } =  Max {32 , 15 + 22}  = Max{32, 37} = 37.  </a:t>
            </a:r>
          </a:p>
        </p:txBody>
      </p:sp>
      <p:pic>
        <p:nvPicPr>
          <p:cNvPr id="11" name="Picture 10" descr="Emoticon making a point Stock Vector - 14709057">
            <a:extLst>
              <a:ext uri="{FF2B5EF4-FFF2-40B4-BE49-F238E27FC236}">
                <a16:creationId xmlns:a16="http://schemas.microsoft.com/office/drawing/2014/main" id="{6835A701-0326-40AA-9B1C-DAB9D435D83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082148" flipH="1" flipV="1">
            <a:off x="733679" y="2758069"/>
            <a:ext cx="656296" cy="426649"/>
          </a:xfrm>
          <a:prstGeom prst="rect">
            <a:avLst/>
          </a:prstGeom>
          <a:noFill/>
          <a:ln>
            <a:noFill/>
          </a:ln>
        </p:spPr>
      </p:pic>
      <p:sp>
        <p:nvSpPr>
          <p:cNvPr id="8" name="Left Brace 7">
            <a:extLst>
              <a:ext uri="{FF2B5EF4-FFF2-40B4-BE49-F238E27FC236}">
                <a16:creationId xmlns:a16="http://schemas.microsoft.com/office/drawing/2014/main" id="{BA8C9605-BA29-40D3-837D-8944F7D5B841}"/>
              </a:ext>
            </a:extLst>
          </p:cNvPr>
          <p:cNvSpPr/>
          <p:nvPr/>
        </p:nvSpPr>
        <p:spPr>
          <a:xfrm>
            <a:off x="6858677" y="1741714"/>
            <a:ext cx="45719" cy="7694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Curved Connector 3">
            <a:extLst>
              <a:ext uri="{FF2B5EF4-FFF2-40B4-BE49-F238E27FC236}">
                <a16:creationId xmlns:a16="http://schemas.microsoft.com/office/drawing/2014/main" id="{3A5B3AAA-1BFB-4A97-8230-11365189CDF3}"/>
              </a:ext>
            </a:extLst>
          </p:cNvPr>
          <p:cNvCxnSpPr>
            <a:cxnSpLocks/>
          </p:cNvCxnSpPr>
          <p:nvPr/>
        </p:nvCxnSpPr>
        <p:spPr>
          <a:xfrm rot="16200000" flipH="1">
            <a:off x="5925245" y="4075413"/>
            <a:ext cx="567509" cy="225999"/>
          </a:xfrm>
          <a:prstGeom prst="curvedConnector3">
            <a:avLst>
              <a:gd name="adj1" fmla="val 99104"/>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5876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663448" y="1521197"/>
              <a:ext cx="8983745" cy="2346960"/>
            </p:xfrm>
            <a:graphic>
              <a:graphicData uri="http://schemas.openxmlformats.org/drawingml/2006/table">
                <a:tbl>
                  <a:tblPr firstRow="1" firstCol="1" bandRow="1">
                    <a:tableStyleId>{5C22544A-7EE6-4342-B048-85BDC9FD1C3A}</a:tableStyleId>
                  </a:tblPr>
                  <a:tblGrid>
                    <a:gridCol w="2318996">
                      <a:extLst>
                        <a:ext uri="{9D8B030D-6E8A-4147-A177-3AD203B41FA5}">
                          <a16:colId xmlns:a16="http://schemas.microsoft.com/office/drawing/2014/main" val="20000"/>
                        </a:ext>
                      </a:extLst>
                    </a:gridCol>
                    <a:gridCol w="1526033">
                      <a:extLst>
                        <a:ext uri="{9D8B030D-6E8A-4147-A177-3AD203B41FA5}">
                          <a16:colId xmlns:a16="http://schemas.microsoft.com/office/drawing/2014/main" val="20001"/>
                        </a:ext>
                      </a:extLst>
                    </a:gridCol>
                    <a:gridCol w="855702">
                      <a:extLst>
                        <a:ext uri="{9D8B030D-6E8A-4147-A177-3AD203B41FA5}">
                          <a16:colId xmlns:a16="http://schemas.microsoft.com/office/drawing/2014/main" val="20002"/>
                        </a:ext>
                      </a:extLst>
                    </a:gridCol>
                    <a:gridCol w="856828">
                      <a:extLst>
                        <a:ext uri="{9D8B030D-6E8A-4147-A177-3AD203B41FA5}">
                          <a16:colId xmlns:a16="http://schemas.microsoft.com/office/drawing/2014/main" val="20003"/>
                        </a:ext>
                      </a:extLst>
                    </a:gridCol>
                    <a:gridCol w="856828">
                      <a:extLst>
                        <a:ext uri="{9D8B030D-6E8A-4147-A177-3AD203B41FA5}">
                          <a16:colId xmlns:a16="http://schemas.microsoft.com/office/drawing/2014/main" val="20004"/>
                        </a:ext>
                      </a:extLst>
                    </a:gridCol>
                    <a:gridCol w="855702">
                      <a:extLst>
                        <a:ext uri="{9D8B030D-6E8A-4147-A177-3AD203B41FA5}">
                          <a16:colId xmlns:a16="http://schemas.microsoft.com/office/drawing/2014/main" val="20005"/>
                        </a:ext>
                      </a:extLst>
                    </a:gridCol>
                    <a:gridCol w="856828">
                      <a:extLst>
                        <a:ext uri="{9D8B030D-6E8A-4147-A177-3AD203B41FA5}">
                          <a16:colId xmlns:a16="http://schemas.microsoft.com/office/drawing/2014/main" val="20006"/>
                        </a:ext>
                      </a:extLst>
                    </a:gridCol>
                    <a:gridCol w="856828">
                      <a:extLst>
                        <a:ext uri="{9D8B030D-6E8A-4147-A177-3AD203B41FA5}">
                          <a16:colId xmlns:a16="http://schemas.microsoft.com/office/drawing/2014/main" val="20007"/>
                        </a:ext>
                      </a:extLst>
                    </a:gridCol>
                  </a:tblGrid>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r>
                            <a:rPr lang="en-US" sz="2200" b="0" dirty="0">
                              <a:solidFill>
                                <a:schemeClr val="tx1"/>
                              </a:solidFill>
                              <a:effectLst/>
                              <a:latin typeface="Times New Roman" panose="02020603050405020304" pitchFamily="18" charset="0"/>
                              <a:cs typeface="Times New Roman" panose="02020603050405020304" pitchFamily="18" charset="0"/>
                            </a:rPr>
                            <a:t>capacity j</a:t>
                          </a:r>
                          <a14:m>
                            <m:oMath xmlns:m="http://schemas.openxmlformats.org/officeDocument/2006/math">
                              <m:r>
                                <a:rPr lang="en-US" sz="22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b="0" dirty="0">
                              <a:solidFill>
                                <a:schemeClr val="tx1"/>
                              </a:solidFill>
                              <a:effectLst/>
                              <a:latin typeface="Times New Roman" panose="02020603050405020304" pitchFamily="18" charset="0"/>
                              <a:cs typeface="Times New Roman" panose="02020603050405020304" pitchFamily="18" charset="0"/>
                            </a:rPr>
                            <a:t>W=5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F(</a:t>
                          </a:r>
                          <a:r>
                            <a:rPr lang="en-US" sz="2200" b="0" dirty="0" err="1">
                              <a:solidFill>
                                <a:schemeClr val="tx1"/>
                              </a:solidFill>
                              <a:effectLst/>
                              <a:latin typeface="Times New Roman" panose="02020603050405020304" pitchFamily="18" charset="0"/>
                              <a:cs typeface="Times New Roman" panose="02020603050405020304" pitchFamily="18" charset="0"/>
                            </a:rPr>
                            <a:t>i</a:t>
                          </a:r>
                          <a:r>
                            <a:rPr lang="en-US" sz="2200" b="0" dirty="0">
                              <a:solidFill>
                                <a:schemeClr val="tx1"/>
                              </a:solidFill>
                              <a:effectLst/>
                              <a:latin typeface="Times New Roman" panose="02020603050405020304" pitchFamily="18" charset="0"/>
                              <a:cs typeface="Times New Roman" panose="02020603050405020304" pitchFamily="18" charset="0"/>
                            </a:rPr>
                            <a:t>,  0) = 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effectLst/>
                              <a:latin typeface="Times New Roman" panose="02020603050405020304" pitchFamily="18" charset="0"/>
                              <a:cs typeface="Times New Roman" panose="02020603050405020304" pitchFamily="18" charset="0"/>
                            </a:rPr>
                            <a:t>F(0,  j) = 0</a:t>
                          </a:r>
                          <a:r>
                            <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chemeClr val="tx1"/>
                              </a:solidFill>
                              <a:effectLst/>
                              <a:latin typeface="Times New Roman" panose="02020603050405020304" pitchFamily="18" charset="0"/>
                              <a:cs typeface="Times New Roman" panose="02020603050405020304" pitchFamily="18" charset="0"/>
                            </a:rPr>
                            <a:t>capacity 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i</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4</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F(0 ,  j) = 0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1</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1</a:t>
                          </a:r>
                          <a:r>
                            <a:rPr lang="en-US" sz="2200" dirty="0">
                              <a:solidFill>
                                <a:schemeClr val="tx1"/>
                              </a:solidFill>
                              <a:effectLst/>
                              <a:latin typeface="Times New Roman" panose="02020603050405020304" pitchFamily="18" charset="0"/>
                              <a:cs typeface="Times New Roman" panose="02020603050405020304" pitchFamily="18" charset="0"/>
                            </a:rPr>
                            <a:t>  = 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1</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10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12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22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3</a:t>
                          </a:r>
                          <a:r>
                            <a:rPr lang="en-US" sz="2200" dirty="0">
                              <a:solidFill>
                                <a:schemeClr val="tx1"/>
                              </a:solidFill>
                              <a:effectLst/>
                              <a:latin typeface="Times New Roman" panose="02020603050405020304" pitchFamily="18" charset="0"/>
                              <a:cs typeface="Times New Roman" panose="02020603050405020304" pitchFamily="18" charset="0"/>
                            </a:rPr>
                            <a:t>  = 3, v</a:t>
                          </a:r>
                          <a:r>
                            <a:rPr lang="en-US" sz="2200" baseline="-25000" dirty="0">
                              <a:solidFill>
                                <a:schemeClr val="tx1"/>
                              </a:solidFill>
                              <a:effectLst/>
                              <a:latin typeface="Times New Roman" panose="02020603050405020304" pitchFamily="18" charset="0"/>
                              <a:cs typeface="Times New Roman" panose="02020603050405020304" pitchFamily="18" charset="0"/>
                            </a:rPr>
                            <a:t>3</a:t>
                          </a:r>
                          <a:r>
                            <a:rPr lang="en-US" sz="2200" dirty="0">
                              <a:solidFill>
                                <a:schemeClr val="tx1"/>
                              </a:solidFill>
                              <a:effectLst/>
                              <a:latin typeface="Times New Roman" panose="02020603050405020304" pitchFamily="18" charset="0"/>
                              <a:cs typeface="Times New Roman" panose="02020603050405020304" pitchFamily="18" charset="0"/>
                            </a:rPr>
                            <a:t>  = 20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22</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30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3</a:t>
                          </a:r>
                          <a:r>
                            <a:rPr lang="en-US" sz="2200" b="1" dirty="0">
                              <a:solidFill>
                                <a:srgbClr val="00B050"/>
                              </a:solidFill>
                              <a:effectLst/>
                              <a:latin typeface="Times New Roman" panose="02020603050405020304" pitchFamily="18" charset="0"/>
                              <a:cs typeface="Times New Roman" panose="02020603050405020304" pitchFamily="18" charset="0"/>
                            </a:rPr>
                            <a:t>2</a:t>
                          </a:r>
                          <a:endParaRPr lang="en-US" sz="2200" b="1"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15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4</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37</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4002595074"/>
                  </p:ext>
                </p:extLst>
              </p:nvPr>
            </p:nvGraphicFramePr>
            <p:xfrm>
              <a:off x="1663448" y="1521197"/>
              <a:ext cx="8983745" cy="2346960"/>
            </p:xfrm>
            <a:graphic>
              <a:graphicData uri="http://schemas.openxmlformats.org/drawingml/2006/table">
                <a:tbl>
                  <a:tblPr firstRow="1" firstCol="1" bandRow="1">
                    <a:tableStyleId>{5C22544A-7EE6-4342-B048-85BDC9FD1C3A}</a:tableStyleId>
                  </a:tblPr>
                  <a:tblGrid>
                    <a:gridCol w="2318996">
                      <a:extLst>
                        <a:ext uri="{9D8B030D-6E8A-4147-A177-3AD203B41FA5}">
                          <a16:colId xmlns:a16="http://schemas.microsoft.com/office/drawing/2014/main" val="20000"/>
                        </a:ext>
                      </a:extLst>
                    </a:gridCol>
                    <a:gridCol w="1526033">
                      <a:extLst>
                        <a:ext uri="{9D8B030D-6E8A-4147-A177-3AD203B41FA5}">
                          <a16:colId xmlns:a16="http://schemas.microsoft.com/office/drawing/2014/main" val="20001"/>
                        </a:ext>
                      </a:extLst>
                    </a:gridCol>
                    <a:gridCol w="855702">
                      <a:extLst>
                        <a:ext uri="{9D8B030D-6E8A-4147-A177-3AD203B41FA5}">
                          <a16:colId xmlns:a16="http://schemas.microsoft.com/office/drawing/2014/main" val="20002"/>
                        </a:ext>
                      </a:extLst>
                    </a:gridCol>
                    <a:gridCol w="856828">
                      <a:extLst>
                        <a:ext uri="{9D8B030D-6E8A-4147-A177-3AD203B41FA5}">
                          <a16:colId xmlns:a16="http://schemas.microsoft.com/office/drawing/2014/main" val="20003"/>
                        </a:ext>
                      </a:extLst>
                    </a:gridCol>
                    <a:gridCol w="856828">
                      <a:extLst>
                        <a:ext uri="{9D8B030D-6E8A-4147-A177-3AD203B41FA5}">
                          <a16:colId xmlns:a16="http://schemas.microsoft.com/office/drawing/2014/main" val="20004"/>
                        </a:ext>
                      </a:extLst>
                    </a:gridCol>
                    <a:gridCol w="855702">
                      <a:extLst>
                        <a:ext uri="{9D8B030D-6E8A-4147-A177-3AD203B41FA5}">
                          <a16:colId xmlns:a16="http://schemas.microsoft.com/office/drawing/2014/main" val="20005"/>
                        </a:ext>
                      </a:extLst>
                    </a:gridCol>
                    <a:gridCol w="856828">
                      <a:extLst>
                        <a:ext uri="{9D8B030D-6E8A-4147-A177-3AD203B41FA5}">
                          <a16:colId xmlns:a16="http://schemas.microsoft.com/office/drawing/2014/main" val="20006"/>
                        </a:ext>
                      </a:extLst>
                    </a:gridCol>
                    <a:gridCol w="856828">
                      <a:extLst>
                        <a:ext uri="{9D8B030D-6E8A-4147-A177-3AD203B41FA5}">
                          <a16:colId xmlns:a16="http://schemas.microsoft.com/office/drawing/2014/main" val="20007"/>
                        </a:ext>
                      </a:extLst>
                    </a:gridCol>
                  </a:tblGrid>
                  <a:tr h="33528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2" t="-25455" r="-287664" b="-652727"/>
                          </a:stretch>
                        </a:blip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F(</a:t>
                          </a:r>
                          <a:r>
                            <a:rPr lang="en-US" sz="2200" b="0" dirty="0" err="1">
                              <a:solidFill>
                                <a:schemeClr val="tx1"/>
                              </a:solidFill>
                              <a:effectLst/>
                              <a:latin typeface="Times New Roman" panose="02020603050405020304" pitchFamily="18" charset="0"/>
                              <a:cs typeface="Times New Roman" panose="02020603050405020304" pitchFamily="18" charset="0"/>
                            </a:rPr>
                            <a:t>i</a:t>
                          </a:r>
                          <a:r>
                            <a:rPr lang="en-US" sz="2200" b="0" dirty="0">
                              <a:solidFill>
                                <a:schemeClr val="tx1"/>
                              </a:solidFill>
                              <a:effectLst/>
                              <a:latin typeface="Times New Roman" panose="02020603050405020304" pitchFamily="18" charset="0"/>
                              <a:cs typeface="Times New Roman" panose="02020603050405020304" pitchFamily="18" charset="0"/>
                            </a:rPr>
                            <a:t>,  0) = 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tx1"/>
                              </a:solidFill>
                              <a:effectLst/>
                              <a:latin typeface="Times New Roman" panose="02020603050405020304" pitchFamily="18" charset="0"/>
                              <a:cs typeface="Times New Roman" panose="02020603050405020304" pitchFamily="18" charset="0"/>
                            </a:rPr>
                            <a:t>F(0,  j) = 0</a:t>
                          </a:r>
                          <a:r>
                            <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chemeClr val="tx1"/>
                              </a:solidFill>
                              <a:effectLst/>
                              <a:latin typeface="Times New Roman" panose="02020603050405020304" pitchFamily="18" charset="0"/>
                              <a:cs typeface="Times New Roman" panose="02020603050405020304" pitchFamily="18" charset="0"/>
                            </a:rPr>
                            <a:t>capacity 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528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i</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4</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33528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F(0 ,  j) = 0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3528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1</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1</a:t>
                          </a:r>
                          <a:r>
                            <a:rPr lang="en-US" sz="2200" dirty="0">
                              <a:solidFill>
                                <a:schemeClr val="tx1"/>
                              </a:solidFill>
                              <a:effectLst/>
                              <a:latin typeface="Times New Roman" panose="02020603050405020304" pitchFamily="18" charset="0"/>
                              <a:cs typeface="Times New Roman" panose="02020603050405020304" pitchFamily="18" charset="0"/>
                            </a:rPr>
                            <a:t>  = 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1</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3528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10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12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22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3528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3</a:t>
                          </a:r>
                          <a:r>
                            <a:rPr lang="en-US" sz="2200" dirty="0">
                              <a:solidFill>
                                <a:schemeClr val="tx1"/>
                              </a:solidFill>
                              <a:effectLst/>
                              <a:latin typeface="Times New Roman" panose="02020603050405020304" pitchFamily="18" charset="0"/>
                              <a:cs typeface="Times New Roman" panose="02020603050405020304" pitchFamily="18" charset="0"/>
                            </a:rPr>
                            <a:t>  = 3, v</a:t>
                          </a:r>
                          <a:r>
                            <a:rPr lang="en-US" sz="2200" baseline="-25000" dirty="0">
                              <a:solidFill>
                                <a:schemeClr val="tx1"/>
                              </a:solidFill>
                              <a:effectLst/>
                              <a:latin typeface="Times New Roman" panose="02020603050405020304" pitchFamily="18" charset="0"/>
                              <a:cs typeface="Times New Roman" panose="02020603050405020304" pitchFamily="18" charset="0"/>
                            </a:rPr>
                            <a:t>3</a:t>
                          </a:r>
                          <a:r>
                            <a:rPr lang="en-US" sz="2200" dirty="0">
                              <a:solidFill>
                                <a:schemeClr val="tx1"/>
                              </a:solidFill>
                              <a:effectLst/>
                              <a:latin typeface="Times New Roman" panose="02020603050405020304" pitchFamily="18" charset="0"/>
                              <a:cs typeface="Times New Roman" panose="02020603050405020304" pitchFamily="18" charset="0"/>
                            </a:rPr>
                            <a:t>  = 20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22</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30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3</a:t>
                          </a:r>
                          <a:r>
                            <a:rPr lang="en-US" sz="2200" b="1" dirty="0">
                              <a:solidFill>
                                <a:srgbClr val="00B050"/>
                              </a:solidFill>
                              <a:effectLst/>
                              <a:latin typeface="Times New Roman" panose="02020603050405020304" pitchFamily="18" charset="0"/>
                              <a:cs typeface="Times New Roman" panose="02020603050405020304" pitchFamily="18" charset="0"/>
                            </a:rPr>
                            <a:t>2</a:t>
                          </a:r>
                          <a:endParaRPr lang="en-US" sz="2200" b="1"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3528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15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4</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200" b="1" dirty="0">
                              <a:solidFill>
                                <a:srgbClr val="FF0000"/>
                              </a:solidFill>
                              <a:effectLst/>
                              <a:latin typeface="Times New Roman" panose="02020603050405020304" pitchFamily="18" charset="0"/>
                              <a:cs typeface="Times New Roman" panose="02020603050405020304" pitchFamily="18" charset="0"/>
                            </a:rPr>
                            <a:t>37</a:t>
                          </a:r>
                          <a:endParaRPr lang="en-US" sz="22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Fallback>
      </mc:AlternateContent>
      <p:cxnSp>
        <p:nvCxnSpPr>
          <p:cNvPr id="4" name="Curved Connector 3"/>
          <p:cNvCxnSpPr>
            <a:cxnSpLocks/>
          </p:cNvCxnSpPr>
          <p:nvPr/>
        </p:nvCxnSpPr>
        <p:spPr>
          <a:xfrm rot="16200000" flipH="1">
            <a:off x="5261641" y="1893912"/>
            <a:ext cx="548190" cy="275510"/>
          </a:xfrm>
          <a:prstGeom prst="curvedConnector3">
            <a:avLst>
              <a:gd name="adj1" fmla="val 710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663448" y="582047"/>
            <a:ext cx="8649679" cy="769441"/>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Example 1 in Figure 8.5, the following dynamic programming table, filled by applying formulas (8.6) and (8.7)</a:t>
            </a:r>
            <a:endParaRPr lang="en-US" sz="2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BAD2ADB-7D5B-46C0-9F3C-592C2F22933F}"/>
              </a:ext>
            </a:extLst>
          </p:cNvPr>
          <p:cNvSpPr txBox="1"/>
          <p:nvPr/>
        </p:nvSpPr>
        <p:spPr>
          <a:xfrm>
            <a:off x="1534179" y="4037866"/>
            <a:ext cx="9368952" cy="246221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maximal value is 37, computed by </a:t>
            </a:r>
            <a:r>
              <a:rPr lang="en-US" sz="2000" dirty="0">
                <a:latin typeface="Times New Roman" panose="02020603050405020304" pitchFamily="18" charset="0"/>
                <a:cs typeface="Times New Roman" panose="02020603050405020304" pitchFamily="18" charset="0"/>
              </a:rPr>
              <a:t>F(4, 5) =  Max{ F(3, 5), v</a:t>
            </a:r>
            <a:r>
              <a:rPr lang="en-US" sz="2000" baseline="-25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 F(3, 5 – 2)} </a:t>
            </a:r>
          </a:p>
          <a:p>
            <a:r>
              <a:rPr lang="en-US" sz="2000" dirty="0">
                <a:latin typeface="Times New Roman" panose="02020603050405020304" pitchFamily="18" charset="0"/>
                <a:cs typeface="Times New Roman" panose="02020603050405020304" pitchFamily="18" charset="0"/>
              </a:rPr>
              <a:t>                                                                           =  Max {32 , 15 + 22}  </a:t>
            </a:r>
          </a:p>
          <a:p>
            <a:r>
              <a:rPr lang="en-US" sz="2000" dirty="0">
                <a:latin typeface="Times New Roman" panose="02020603050405020304" pitchFamily="18" charset="0"/>
                <a:cs typeface="Times New Roman" panose="02020603050405020304" pitchFamily="18" charset="0"/>
              </a:rPr>
              <a:t>                                                                           =  Max{32, 37} </a:t>
            </a:r>
          </a:p>
          <a:p>
            <a:r>
              <a:rPr lang="en-US" sz="2000" dirty="0">
                <a:latin typeface="Times New Roman" panose="02020603050405020304" pitchFamily="18" charset="0"/>
                <a:cs typeface="Times New Roman" panose="02020603050405020304" pitchFamily="18" charset="0"/>
              </a:rPr>
              <a:t>                                                                           =  37.  </a:t>
            </a:r>
          </a:p>
          <a:p>
            <a:pPr>
              <a:spcAft>
                <a:spcPts val="600"/>
              </a:spcAft>
            </a:pPr>
            <a:r>
              <a:rPr 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The composition of an optimal subset is </a:t>
            </a:r>
            <a:r>
              <a:rPr lang="en-US" sz="20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{item 1, item 2, item 4}</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(How to find it?)</a:t>
            </a:r>
          </a:p>
          <a:p>
            <a:pPr>
              <a:spcAft>
                <a:spcPts val="600"/>
              </a:spcAft>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time efficiency and space efficiency of this algorithm are both in ϴ( n*W ). </a:t>
            </a:r>
          </a:p>
          <a:p>
            <a:pPr>
              <a:spcAft>
                <a:spcPts val="600"/>
              </a:spcAft>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time needed to find the composition of an optimal solution is in O( n + W ). </a:t>
            </a:r>
          </a:p>
        </p:txBody>
      </p:sp>
      <p:pic>
        <p:nvPicPr>
          <p:cNvPr id="11" name="Picture 10" descr="Emoticon making a point Stock Vector - 14709057">
            <a:extLst>
              <a:ext uri="{FF2B5EF4-FFF2-40B4-BE49-F238E27FC236}">
                <a16:creationId xmlns:a16="http://schemas.microsoft.com/office/drawing/2014/main" id="{6835A701-0326-40AA-9B1C-DAB9D435D83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082148" flipH="1" flipV="1">
            <a:off x="733679" y="2758069"/>
            <a:ext cx="656296" cy="426649"/>
          </a:xfrm>
          <a:prstGeom prst="rect">
            <a:avLst/>
          </a:prstGeom>
          <a:noFill/>
          <a:ln>
            <a:noFill/>
          </a:ln>
        </p:spPr>
      </p:pic>
      <p:cxnSp>
        <p:nvCxnSpPr>
          <p:cNvPr id="13" name="Curved Connector 3">
            <a:extLst>
              <a:ext uri="{FF2B5EF4-FFF2-40B4-BE49-F238E27FC236}">
                <a16:creationId xmlns:a16="http://schemas.microsoft.com/office/drawing/2014/main" id="{3A5B3AAA-1BFB-4A97-8230-11365189CDF3}"/>
              </a:ext>
            </a:extLst>
          </p:cNvPr>
          <p:cNvCxnSpPr>
            <a:cxnSpLocks/>
          </p:cNvCxnSpPr>
          <p:nvPr/>
        </p:nvCxnSpPr>
        <p:spPr>
          <a:xfrm rot="16200000" flipH="1">
            <a:off x="5925242" y="1928327"/>
            <a:ext cx="567509" cy="225999"/>
          </a:xfrm>
          <a:prstGeom prst="curvedConnector3">
            <a:avLst>
              <a:gd name="adj1" fmla="val 100639"/>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058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27111" y="2540159"/>
            <a:ext cx="7137778" cy="1655762"/>
          </a:xfrm>
        </p:spPr>
        <p:txBody>
          <a:bodyPr>
            <a:normAutofit/>
          </a:bodyPr>
          <a:lstStyle/>
          <a:p>
            <a:r>
              <a:rPr lang="en-US" sz="3200" dirty="0"/>
              <a:t>Chapter 06_01</a:t>
            </a:r>
          </a:p>
          <a:p>
            <a:r>
              <a:rPr lang="en-US" sz="3200" dirty="0"/>
              <a:t>Dynamic Programming</a:t>
            </a:r>
          </a:p>
          <a:p>
            <a:r>
              <a:rPr lang="en-US" sz="2800" dirty="0"/>
              <a:t>Binomial Coefficients</a:t>
            </a:r>
          </a:p>
          <a:p>
            <a:endParaRPr lang="en-US" dirty="0"/>
          </a:p>
        </p:txBody>
      </p:sp>
    </p:spTree>
    <p:extLst>
      <p:ext uri="{BB962C8B-B14F-4D97-AF65-F5344CB8AC3E}">
        <p14:creationId xmlns:p14="http://schemas.microsoft.com/office/powerpoint/2010/main" val="1263661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7050" y="951398"/>
            <a:ext cx="10098641" cy="5663089"/>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Consider again 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he Fibonacci numbers</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Fibonacci numbers are the elements of the sequence</a:t>
            </a:r>
          </a:p>
          <a:p>
            <a:pPr marL="457200" marR="0">
              <a:spcBef>
                <a:spcPts val="0"/>
              </a:spcBef>
              <a:spcAft>
                <a:spcPts val="0"/>
              </a:spcAft>
            </a:pP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0, 1, 1, 2, 3, 5, 8, 13, 21, 34, 55, 89, 144, 233, …</a:t>
            </a:r>
          </a:p>
          <a:p>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which can be defined by the simple recurrence </a:t>
            </a:r>
          </a:p>
          <a:p>
            <a:pPr marL="457200" marR="0">
              <a:spcBef>
                <a:spcPts val="0"/>
              </a:spcBef>
              <a:spcAft>
                <a:spcPts val="0"/>
              </a:spcAft>
            </a:pP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F(n) = F(n – 1) + F(n – 2)  for n &gt; 1                           </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8.1</a:t>
            </a:r>
          </a:p>
          <a:p>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with two initial conditions</a:t>
            </a:r>
          </a:p>
          <a:p>
            <a:pPr marL="457200" marR="0">
              <a:spcBef>
                <a:spcPts val="0"/>
              </a:spcBef>
              <a:spcAft>
                <a:spcPts val="0"/>
              </a:spcAft>
            </a:pP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F(0) = 0,  F(1) = 1                                  </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8.2</a:t>
            </a:r>
          </a:p>
          <a:p>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Using the recurrence (8.1) to compute the nth Fibonacci number F(n),              </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same values of </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this function would have to recompute many times.</a:t>
            </a:r>
          </a:p>
          <a:p>
            <a:pPr>
              <a:tabLst>
                <a:tab pos="5599113" algn="l"/>
              </a:tabLst>
            </a:pP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tabLst>
                <a:tab pos="5599113" algn="l"/>
              </a:tabLst>
            </a:pPr>
            <a:r>
              <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F(n) </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F(n-1) </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F(n-1)) </a:t>
            </a: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tabLst>
                <a:tab pos="5599113" algn="l"/>
              </a:tabLst>
            </a:pP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sz="20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(F(n-2) + F(n-3)) </a:t>
            </a:r>
            <a:r>
              <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(F(n-3) + F(n-4))</a:t>
            </a:r>
          </a:p>
          <a:p>
            <a:pPr>
              <a:tabLst>
                <a:tab pos="5599113" algn="l"/>
              </a:tabLst>
            </a:pPr>
            <a:r>
              <a:rPr lang="en-US" sz="2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sz="20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(F(n-3) + F(n-4)) + (F(n-4) + F(n-5))) </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((F(n-4) + F(n-5)) + (F(n-5) + F(n-6))</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a:t>
            </a:r>
          </a:p>
          <a:p>
            <a:pPr>
              <a:tabLst>
                <a:tab pos="5599113" algn="l"/>
              </a:tabLst>
            </a:pPr>
            <a:r>
              <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sz="200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(F(n-4) + F(n-5)) + (F(n-5) + F(n-6)))) + ((F(n-5) + F(n-6)) + (F(n-6) + F(n+7)))) </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2"/>
          <p:cNvSpPr/>
          <p:nvPr/>
        </p:nvSpPr>
        <p:spPr>
          <a:xfrm>
            <a:off x="696308" y="2083243"/>
            <a:ext cx="520242" cy="293612"/>
          </a:xfrm>
          <a:prstGeom prst="cloudCallout">
            <a:avLst>
              <a:gd name="adj1" fmla="val 63347"/>
              <a:gd name="adj2" fmla="val 137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54B7345F-1755-43FC-B6F7-29B25F1D6AA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8720" y="2083243"/>
            <a:ext cx="417830" cy="281940"/>
          </a:xfrm>
          <a:prstGeom prst="rect">
            <a:avLst/>
          </a:prstGeom>
          <a:noFill/>
          <a:ln>
            <a:noFill/>
          </a:ln>
        </p:spPr>
      </p:pic>
    </p:spTree>
    <p:extLst>
      <p:ext uri="{BB962C8B-B14F-4D97-AF65-F5344CB8AC3E}">
        <p14:creationId xmlns:p14="http://schemas.microsoft.com/office/powerpoint/2010/main" val="33618962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3001" y="851371"/>
            <a:ext cx="9244667" cy="5524589"/>
          </a:xfrm>
          <a:prstGeom prst="rect">
            <a:avLst/>
          </a:prstGeom>
        </p:spPr>
        <p:txBody>
          <a:bodyPr wrap="square">
            <a:spAutoFit/>
          </a:bodyPr>
          <a:lstStyle/>
          <a:p>
            <a:pPr>
              <a:spcAft>
                <a:spcPts val="9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maximal value is F(4, 5) = 37</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a:spcAft>
                <a:spcPts val="900"/>
              </a:spcAft>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Find the composition of an optimal subset, by tracing back the computations of this entry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F(4, 5)</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in the table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spcAft>
                <a:spcPts val="9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F(4, 5) &gt; F(3, 5),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item 4 (i.e., </a:t>
            </a:r>
            <a:r>
              <a:rPr lang="en-US" sz="2200" dirty="0">
                <a:solidFill>
                  <a:srgbClr val="0000FF"/>
                </a:solidFill>
                <a:latin typeface="Times New Roman" panose="02020603050405020304" pitchFamily="18" charset="0"/>
                <a:cs typeface="Times New Roman" panose="02020603050405020304" pitchFamily="18" charset="0"/>
              </a:rPr>
              <a:t>w</a:t>
            </a:r>
            <a:r>
              <a:rPr lang="en-US" sz="2200" baseline="-25000" dirty="0">
                <a:solidFill>
                  <a:srgbClr val="0000FF"/>
                </a:solidFill>
                <a:latin typeface="Times New Roman" panose="02020603050405020304" pitchFamily="18" charset="0"/>
                <a:cs typeface="Times New Roman" panose="02020603050405020304" pitchFamily="18" charset="0"/>
              </a:rPr>
              <a:t>4</a:t>
            </a:r>
            <a:r>
              <a:rPr lang="en-US" sz="2200" dirty="0">
                <a:solidFill>
                  <a:srgbClr val="0000FF"/>
                </a:solidFill>
                <a:latin typeface="Times New Roman" panose="02020603050405020304" pitchFamily="18" charset="0"/>
                <a:cs typeface="Times New Roman" panose="02020603050405020304" pitchFamily="18" charset="0"/>
              </a:rPr>
              <a:t>  = 2, v</a:t>
            </a:r>
            <a:r>
              <a:rPr lang="en-US" sz="2200" baseline="-25000" dirty="0">
                <a:solidFill>
                  <a:srgbClr val="0000FF"/>
                </a:solidFill>
                <a:latin typeface="Times New Roman" panose="02020603050405020304" pitchFamily="18" charset="0"/>
                <a:cs typeface="Times New Roman" panose="02020603050405020304" pitchFamily="18" charset="0"/>
              </a:rPr>
              <a:t>4</a:t>
            </a:r>
            <a:r>
              <a:rPr lang="en-US" sz="2200" dirty="0">
                <a:solidFill>
                  <a:srgbClr val="0000FF"/>
                </a:solidFill>
                <a:latin typeface="Times New Roman" panose="02020603050405020304" pitchFamily="18" charset="0"/>
                <a:cs typeface="Times New Roman" panose="02020603050405020304" pitchFamily="18" charset="0"/>
              </a:rPr>
              <a:t>  = 15)</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included in an optimal solution along with an optimal subset for filling the remaining units, 5 – 2 = 3, of the knapsack capacity. The value of the latter is F(3, 3) = 22. </a:t>
            </a:r>
          </a:p>
          <a:p>
            <a:pPr marL="342900" indent="-342900">
              <a:spcAft>
                <a:spcPts val="9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F(3, 3) = F(2, 3) = 22 , item 3 (i.e., </a:t>
            </a:r>
            <a:r>
              <a:rPr lang="en-US" sz="2200" dirty="0">
                <a:latin typeface="Times New Roman" panose="02020603050405020304" pitchFamily="18" charset="0"/>
                <a:cs typeface="Times New Roman" panose="02020603050405020304" pitchFamily="18" charset="0"/>
              </a:rPr>
              <a:t>w</a:t>
            </a:r>
            <a:r>
              <a:rPr lang="en-US" sz="2200" baseline="-25000" dirty="0">
                <a:latin typeface="Times New Roman" panose="02020603050405020304" pitchFamily="18" charset="0"/>
                <a:cs typeface="Times New Roman" panose="02020603050405020304" pitchFamily="18" charset="0"/>
              </a:rPr>
              <a:t>3</a:t>
            </a:r>
            <a:r>
              <a:rPr lang="en-US" sz="2200" dirty="0">
                <a:latin typeface="Times New Roman" panose="02020603050405020304" pitchFamily="18" charset="0"/>
                <a:cs typeface="Times New Roman" panose="02020603050405020304" pitchFamily="18" charset="0"/>
              </a:rPr>
              <a:t>  = 3, v</a:t>
            </a:r>
            <a:r>
              <a:rPr lang="en-US" sz="2200" baseline="-25000" dirty="0">
                <a:latin typeface="Times New Roman" panose="02020603050405020304" pitchFamily="18" charset="0"/>
                <a:cs typeface="Times New Roman" panose="02020603050405020304" pitchFamily="18" charset="0"/>
              </a:rPr>
              <a:t>3</a:t>
            </a:r>
            <a:r>
              <a:rPr lang="en-US" sz="2200" dirty="0">
                <a:latin typeface="Times New Roman" panose="02020603050405020304" pitchFamily="18" charset="0"/>
                <a:cs typeface="Times New Roman" panose="02020603050405020304" pitchFamily="18" charset="0"/>
              </a:rPr>
              <a:t>  = 20</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not included in an optimal subset. </a:t>
            </a:r>
          </a:p>
          <a:p>
            <a:pPr marL="342900" indent="-342900">
              <a:spcAft>
                <a:spcPts val="9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F(2, 3) &gt; F(1, 3),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item 2 (i.e., </a:t>
            </a:r>
            <a:r>
              <a:rPr lang="en-US" sz="2200" dirty="0">
                <a:solidFill>
                  <a:srgbClr val="0000FF"/>
                </a:solidFill>
                <a:latin typeface="Times New Roman" panose="02020603050405020304" pitchFamily="18" charset="0"/>
                <a:cs typeface="Times New Roman" panose="02020603050405020304" pitchFamily="18" charset="0"/>
              </a:rPr>
              <a:t>w</a:t>
            </a:r>
            <a:r>
              <a:rPr lang="en-US" sz="2200" baseline="-25000" dirty="0">
                <a:solidFill>
                  <a:srgbClr val="0000FF"/>
                </a:solidFill>
                <a:latin typeface="Times New Roman" panose="02020603050405020304" pitchFamily="18" charset="0"/>
                <a:cs typeface="Times New Roman" panose="02020603050405020304" pitchFamily="18" charset="0"/>
              </a:rPr>
              <a:t>1</a:t>
            </a:r>
            <a:r>
              <a:rPr lang="en-US" sz="2200" dirty="0">
                <a:solidFill>
                  <a:srgbClr val="0000FF"/>
                </a:solidFill>
                <a:latin typeface="Times New Roman" panose="02020603050405020304" pitchFamily="18" charset="0"/>
                <a:cs typeface="Times New Roman" panose="02020603050405020304" pitchFamily="18" charset="0"/>
              </a:rPr>
              <a:t>  = 2, v</a:t>
            </a:r>
            <a:r>
              <a:rPr lang="en-US" sz="2200" baseline="-25000" dirty="0">
                <a:solidFill>
                  <a:srgbClr val="0000FF"/>
                </a:solidFill>
                <a:latin typeface="Times New Roman" panose="02020603050405020304" pitchFamily="18" charset="0"/>
                <a:cs typeface="Times New Roman" panose="02020603050405020304" pitchFamily="18" charset="0"/>
              </a:rPr>
              <a:t>1</a:t>
            </a:r>
            <a:r>
              <a:rPr lang="en-US" sz="2200" dirty="0">
                <a:solidFill>
                  <a:srgbClr val="0000FF"/>
                </a:solidFill>
                <a:latin typeface="Times New Roman" panose="02020603050405020304" pitchFamily="18" charset="0"/>
                <a:cs typeface="Times New Roman" panose="02020603050405020304" pitchFamily="18" charset="0"/>
              </a:rPr>
              <a:t>  = 12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a part of an optimal selection, which leaves element F(1, 3-1) for filling its remaining units 3-1= 2. The value of the latter is F(1, 2) = 12. </a:t>
            </a:r>
          </a:p>
          <a:p>
            <a:pPr marL="342900" indent="-342900">
              <a:spcAft>
                <a:spcPts val="9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Similarly, since F(1, 2) &gt; F(0, 2),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item 1 (i.e., </a:t>
            </a:r>
            <a:r>
              <a:rPr lang="en-US" sz="2200" dirty="0">
                <a:solidFill>
                  <a:srgbClr val="0000FF"/>
                </a:solidFill>
                <a:latin typeface="Times New Roman" panose="02020603050405020304" pitchFamily="18" charset="0"/>
                <a:cs typeface="Times New Roman" panose="02020603050405020304" pitchFamily="18" charset="0"/>
              </a:rPr>
              <a:t>w</a:t>
            </a:r>
            <a:r>
              <a:rPr lang="en-US" sz="2200" baseline="-25000" dirty="0">
                <a:solidFill>
                  <a:srgbClr val="0000FF"/>
                </a:solidFill>
                <a:latin typeface="Times New Roman" panose="02020603050405020304" pitchFamily="18" charset="0"/>
                <a:cs typeface="Times New Roman" panose="02020603050405020304" pitchFamily="18" charset="0"/>
              </a:rPr>
              <a:t>1</a:t>
            </a:r>
            <a:r>
              <a:rPr lang="en-US" sz="2200" dirty="0">
                <a:solidFill>
                  <a:srgbClr val="0000FF"/>
                </a:solidFill>
                <a:latin typeface="Times New Roman" panose="02020603050405020304" pitchFamily="18" charset="0"/>
                <a:cs typeface="Times New Roman" panose="02020603050405020304" pitchFamily="18" charset="0"/>
              </a:rPr>
              <a:t>  = 2, v</a:t>
            </a:r>
            <a:r>
              <a:rPr lang="en-US" sz="2200" baseline="-25000" dirty="0">
                <a:solidFill>
                  <a:srgbClr val="0000FF"/>
                </a:solidFill>
                <a:latin typeface="Times New Roman" panose="02020603050405020304" pitchFamily="18" charset="0"/>
                <a:cs typeface="Times New Roman" panose="02020603050405020304" pitchFamily="18" charset="0"/>
              </a:rPr>
              <a:t>1</a:t>
            </a:r>
            <a:r>
              <a:rPr lang="en-US" sz="2200" dirty="0">
                <a:solidFill>
                  <a:srgbClr val="0000FF"/>
                </a:solidFill>
                <a:latin typeface="Times New Roman" panose="02020603050405020304" pitchFamily="18" charset="0"/>
                <a:cs typeface="Times New Roman" panose="02020603050405020304" pitchFamily="18" charset="0"/>
              </a:rPr>
              <a:t>  = 12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the final part of the optimal solution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{item 1, item 2, item 4}.</a:t>
            </a:r>
          </a:p>
          <a:p>
            <a:pPr marL="342900" indent="-342900">
              <a:spcAft>
                <a:spcPts val="9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next two viewgraphs demonstrate the above.)</a:t>
            </a:r>
          </a:p>
        </p:txBody>
      </p:sp>
      <p:pic>
        <p:nvPicPr>
          <p:cNvPr id="4" name="Picture 3" descr="Emoticon making a point Stock Vector - 14709057">
            <a:extLst>
              <a:ext uri="{FF2B5EF4-FFF2-40B4-BE49-F238E27FC236}">
                <a16:creationId xmlns:a16="http://schemas.microsoft.com/office/drawing/2014/main" id="{336F001B-6743-4192-860D-10B36F78335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799611" y="5344517"/>
            <a:ext cx="656296" cy="426649"/>
          </a:xfrm>
          <a:prstGeom prst="rect">
            <a:avLst/>
          </a:prstGeom>
          <a:noFill/>
          <a:ln>
            <a:noFill/>
          </a:ln>
        </p:spPr>
      </p:pic>
    </p:spTree>
    <p:extLst>
      <p:ext uri="{BB962C8B-B14F-4D97-AF65-F5344CB8AC3E}">
        <p14:creationId xmlns:p14="http://schemas.microsoft.com/office/powerpoint/2010/main" val="38253894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663449" y="1373143"/>
              <a:ext cx="8743294" cy="2171239"/>
            </p:xfrm>
            <a:graphic>
              <a:graphicData uri="http://schemas.openxmlformats.org/drawingml/2006/table">
                <a:tbl>
                  <a:tblPr firstRow="1" firstCol="1" bandRow="1">
                    <a:tableStyleId>{5C22544A-7EE6-4342-B048-85BDC9FD1C3A}</a:tableStyleId>
                  </a:tblPr>
                  <a:tblGrid>
                    <a:gridCol w="2256928">
                      <a:extLst>
                        <a:ext uri="{9D8B030D-6E8A-4147-A177-3AD203B41FA5}">
                          <a16:colId xmlns:a16="http://schemas.microsoft.com/office/drawing/2014/main" val="20000"/>
                        </a:ext>
                      </a:extLst>
                    </a:gridCol>
                    <a:gridCol w="1485188">
                      <a:extLst>
                        <a:ext uri="{9D8B030D-6E8A-4147-A177-3AD203B41FA5}">
                          <a16:colId xmlns:a16="http://schemas.microsoft.com/office/drawing/2014/main" val="20001"/>
                        </a:ext>
                      </a:extLst>
                    </a:gridCol>
                    <a:gridCol w="832799">
                      <a:extLst>
                        <a:ext uri="{9D8B030D-6E8A-4147-A177-3AD203B41FA5}">
                          <a16:colId xmlns:a16="http://schemas.microsoft.com/office/drawing/2014/main" val="20002"/>
                        </a:ext>
                      </a:extLst>
                    </a:gridCol>
                    <a:gridCol w="833895">
                      <a:extLst>
                        <a:ext uri="{9D8B030D-6E8A-4147-A177-3AD203B41FA5}">
                          <a16:colId xmlns:a16="http://schemas.microsoft.com/office/drawing/2014/main" val="20003"/>
                        </a:ext>
                      </a:extLst>
                    </a:gridCol>
                    <a:gridCol w="833895">
                      <a:extLst>
                        <a:ext uri="{9D8B030D-6E8A-4147-A177-3AD203B41FA5}">
                          <a16:colId xmlns:a16="http://schemas.microsoft.com/office/drawing/2014/main" val="20004"/>
                        </a:ext>
                      </a:extLst>
                    </a:gridCol>
                    <a:gridCol w="832799">
                      <a:extLst>
                        <a:ext uri="{9D8B030D-6E8A-4147-A177-3AD203B41FA5}">
                          <a16:colId xmlns:a16="http://schemas.microsoft.com/office/drawing/2014/main" val="20005"/>
                        </a:ext>
                      </a:extLst>
                    </a:gridCol>
                    <a:gridCol w="833895">
                      <a:extLst>
                        <a:ext uri="{9D8B030D-6E8A-4147-A177-3AD203B41FA5}">
                          <a16:colId xmlns:a16="http://schemas.microsoft.com/office/drawing/2014/main" val="20006"/>
                        </a:ext>
                      </a:extLst>
                    </a:gridCol>
                    <a:gridCol w="833895">
                      <a:extLst>
                        <a:ext uri="{9D8B030D-6E8A-4147-A177-3AD203B41FA5}">
                          <a16:colId xmlns:a16="http://schemas.microsoft.com/office/drawing/2014/main" val="20007"/>
                        </a:ext>
                      </a:extLst>
                    </a:gridCol>
                  </a:tblGrid>
                  <a:tr h="310177">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b="0" dirty="0">
                              <a:solidFill>
                                <a:schemeClr val="tx1"/>
                              </a:solidFill>
                              <a:effectLst/>
                              <a:latin typeface="Times New Roman" panose="02020603050405020304" pitchFamily="18" charset="0"/>
                              <a:cs typeface="Times New Roman" panose="02020603050405020304" pitchFamily="18" charset="0"/>
                            </a:rPr>
                            <a:t>capacity j</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b="0" dirty="0">
                              <a:solidFill>
                                <a:schemeClr val="tx1"/>
                              </a:solidFill>
                              <a:effectLst/>
                              <a:latin typeface="Times New Roman" panose="02020603050405020304" pitchFamily="18" charset="0"/>
                              <a:cs typeface="Times New Roman" panose="02020603050405020304" pitchFamily="18" charset="0"/>
                            </a:rPr>
                            <a:t>W=5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F(</a:t>
                          </a:r>
                          <a:r>
                            <a:rPr lang="en-US" sz="2000" b="0" dirty="0" err="1">
                              <a:solidFill>
                                <a:schemeClr val="tx1"/>
                              </a:solidFill>
                              <a:effectLst/>
                              <a:latin typeface="Times New Roman" panose="02020603050405020304" pitchFamily="18" charset="0"/>
                              <a:cs typeface="Times New Roman" panose="02020603050405020304" pitchFamily="18" charset="0"/>
                            </a:rPr>
                            <a:t>i</a:t>
                          </a:r>
                          <a:r>
                            <a:rPr lang="en-US" sz="2000" b="0" dirty="0">
                              <a:solidFill>
                                <a:schemeClr val="tx1"/>
                              </a:solidFill>
                              <a:effectLst/>
                              <a:latin typeface="Times New Roman" panose="02020603050405020304" pitchFamily="18" charset="0"/>
                              <a:cs typeface="Times New Roman" panose="02020603050405020304" pitchFamily="18" charset="0"/>
                            </a:rPr>
                            <a:t>,  0) = 0</a:t>
                          </a:r>
                          <a:endParaRPr lang="en-US" sz="20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ffectLst/>
                              <a:latin typeface="Times New Roman" panose="02020603050405020304" pitchFamily="18" charset="0"/>
                              <a:cs typeface="Times New Roman" panose="02020603050405020304" pitchFamily="18" charset="0"/>
                            </a:rPr>
                            <a:t>F(0,  j) = 0</a:t>
                          </a:r>
                          <a:r>
                            <a:rPr lang="en-US" sz="20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chemeClr val="tx1"/>
                              </a:solidFill>
                              <a:effectLst/>
                              <a:latin typeface="Times New Roman" panose="02020603050405020304" pitchFamily="18" charset="0"/>
                              <a:cs typeface="Times New Roman" panose="02020603050405020304" pitchFamily="18" charset="0"/>
                            </a:rPr>
                            <a:t>capacity j</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0177">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 </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err="1">
                              <a:solidFill>
                                <a:schemeClr val="tx1"/>
                              </a:solidFill>
                              <a:effectLst/>
                              <a:latin typeface="Times New Roman" panose="02020603050405020304" pitchFamily="18" charset="0"/>
                              <a:cs typeface="Times New Roman" panose="02020603050405020304" pitchFamily="18" charset="0"/>
                            </a:rPr>
                            <a:t>i</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3</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4</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310177">
                    <a:tc>
                      <a:txBody>
                        <a:bodyPr/>
                        <a:lstStyle/>
                        <a:p>
                          <a:pPr marL="0" marR="0">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 F(0 ,  j) = 0  </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10177">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1</a:t>
                          </a:r>
                          <a:r>
                            <a:rPr lang="en-US" sz="2000" dirty="0">
                              <a:solidFill>
                                <a:schemeClr val="tx1"/>
                              </a:solidFill>
                              <a:effectLst/>
                              <a:latin typeface="Times New Roman" panose="02020603050405020304" pitchFamily="18" charset="0"/>
                              <a:cs typeface="Times New Roman" panose="02020603050405020304" pitchFamily="18" charset="0"/>
                            </a:rPr>
                            <a:t>  = 2, v</a:t>
                          </a:r>
                          <a:r>
                            <a:rPr lang="en-US" sz="2000" baseline="-25000" dirty="0">
                              <a:solidFill>
                                <a:schemeClr val="tx1"/>
                              </a:solidFill>
                              <a:effectLst/>
                              <a:latin typeface="Times New Roman" panose="02020603050405020304" pitchFamily="18" charset="0"/>
                              <a:cs typeface="Times New Roman" panose="02020603050405020304" pitchFamily="18" charset="0"/>
                            </a:rPr>
                            <a:t>1</a:t>
                          </a:r>
                          <a:r>
                            <a:rPr lang="en-US" sz="2000" dirty="0">
                              <a:solidFill>
                                <a:schemeClr val="tx1"/>
                              </a:solidFill>
                              <a:effectLst/>
                              <a:latin typeface="Times New Roman" panose="02020603050405020304" pitchFamily="18" charset="0"/>
                              <a:cs typeface="Times New Roman" panose="02020603050405020304" pitchFamily="18" charset="0"/>
                            </a:rPr>
                            <a:t>  = 12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1</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10177">
                    <a:tc>
                      <a:txBody>
                        <a:bodyPr/>
                        <a:lstStyle/>
                        <a:p>
                          <a:pPr marL="0" marR="0">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w</a:t>
                          </a:r>
                          <a:r>
                            <a:rPr lang="en-US" sz="2000" baseline="-25000">
                              <a:solidFill>
                                <a:schemeClr val="tx1"/>
                              </a:solidFill>
                              <a:effectLst/>
                              <a:latin typeface="Times New Roman" panose="02020603050405020304" pitchFamily="18" charset="0"/>
                              <a:cs typeface="Times New Roman" panose="02020603050405020304" pitchFamily="18" charset="0"/>
                            </a:rPr>
                            <a:t>2</a:t>
                          </a:r>
                          <a:r>
                            <a:rPr lang="en-US" sz="2000">
                              <a:solidFill>
                                <a:schemeClr val="tx1"/>
                              </a:solidFill>
                              <a:effectLst/>
                              <a:latin typeface="Times New Roman" panose="02020603050405020304" pitchFamily="18" charset="0"/>
                              <a:cs typeface="Times New Roman" panose="02020603050405020304" pitchFamily="18" charset="0"/>
                            </a:rPr>
                            <a:t>  = 1, v</a:t>
                          </a:r>
                          <a:r>
                            <a:rPr lang="en-US" sz="2000" baseline="-25000">
                              <a:solidFill>
                                <a:schemeClr val="tx1"/>
                              </a:solidFill>
                              <a:effectLst/>
                              <a:latin typeface="Times New Roman" panose="02020603050405020304" pitchFamily="18" charset="0"/>
                              <a:cs typeface="Times New Roman" panose="02020603050405020304" pitchFamily="18" charset="0"/>
                            </a:rPr>
                            <a:t>2</a:t>
                          </a:r>
                          <a:r>
                            <a:rPr lang="en-US" sz="2000">
                              <a:solidFill>
                                <a:schemeClr val="tx1"/>
                              </a:solidFill>
                              <a:effectLst/>
                              <a:latin typeface="Times New Roman" panose="02020603050405020304" pitchFamily="18" charset="0"/>
                              <a:cs typeface="Times New Roman" panose="02020603050405020304" pitchFamily="18" charset="0"/>
                            </a:rPr>
                            <a:t>  = 10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2</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rgbClr val="0000FF"/>
                              </a:solidFill>
                              <a:effectLst/>
                              <a:latin typeface="Times New Roman" panose="02020603050405020304" pitchFamily="18" charset="0"/>
                              <a:cs typeface="Times New Roman" panose="02020603050405020304" pitchFamily="18" charset="0"/>
                            </a:rPr>
                            <a:t>10</a:t>
                          </a: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rgbClr val="00B050"/>
                              </a:solidFill>
                              <a:effectLst/>
                              <a:latin typeface="Times New Roman" panose="02020603050405020304" pitchFamily="18" charset="0"/>
                              <a:cs typeface="Times New Roman" panose="02020603050405020304" pitchFamily="18" charset="0"/>
                            </a:rPr>
                            <a:t>12</a:t>
                          </a:r>
                          <a:endParaRPr lang="en-US" sz="20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0000FF"/>
                              </a:solidFill>
                              <a:effectLst/>
                              <a:latin typeface="Times New Roman" panose="02020603050405020304" pitchFamily="18" charset="0"/>
                              <a:cs typeface="Times New Roman" panose="02020603050405020304" pitchFamily="18" charset="0"/>
                            </a:rPr>
                            <a:t>22</a:t>
                          </a:r>
                          <a:endParaRPr lang="en-US" sz="20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rgbClr val="0000FF"/>
                              </a:solidFill>
                              <a:effectLst/>
                              <a:latin typeface="Times New Roman" panose="02020603050405020304" pitchFamily="18" charset="0"/>
                              <a:cs typeface="Times New Roman" panose="02020603050405020304" pitchFamily="18" charset="0"/>
                            </a:rPr>
                            <a:t>22</a:t>
                          </a: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rgbClr val="00B050"/>
                              </a:solidFill>
                              <a:effectLst/>
                              <a:latin typeface="Times New Roman" panose="02020603050405020304" pitchFamily="18" charset="0"/>
                              <a:cs typeface="Times New Roman" panose="02020603050405020304" pitchFamily="18" charset="0"/>
                            </a:rPr>
                            <a:t>22</a:t>
                          </a:r>
                          <a:endParaRPr lang="en-US" sz="20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10177">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3</a:t>
                          </a:r>
                          <a:r>
                            <a:rPr lang="en-US" sz="2000" dirty="0">
                              <a:solidFill>
                                <a:schemeClr val="tx1"/>
                              </a:solidFill>
                              <a:effectLst/>
                              <a:latin typeface="Times New Roman" panose="02020603050405020304" pitchFamily="18" charset="0"/>
                              <a:cs typeface="Times New Roman" panose="02020603050405020304" pitchFamily="18" charset="0"/>
                            </a:rPr>
                            <a:t>  = 3, v</a:t>
                          </a:r>
                          <a:r>
                            <a:rPr lang="en-US" sz="2000" baseline="-25000" dirty="0">
                              <a:solidFill>
                                <a:schemeClr val="tx1"/>
                              </a:solidFill>
                              <a:effectLst/>
                              <a:latin typeface="Times New Roman" panose="02020603050405020304" pitchFamily="18" charset="0"/>
                              <a:cs typeface="Times New Roman" panose="02020603050405020304" pitchFamily="18" charset="0"/>
                            </a:rPr>
                            <a:t>3</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rgbClr val="0000FF"/>
                              </a:solidFill>
                              <a:effectLst/>
                              <a:latin typeface="Times New Roman" panose="02020603050405020304" pitchFamily="18" charset="0"/>
                              <a:cs typeface="Times New Roman" panose="02020603050405020304" pitchFamily="18" charset="0"/>
                            </a:rPr>
                            <a:t>20</a:t>
                          </a: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3</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FF0000"/>
                              </a:solidFill>
                              <a:effectLst/>
                              <a:latin typeface="Times New Roman" panose="02020603050405020304" pitchFamily="18" charset="0"/>
                              <a:cs typeface="Times New Roman" panose="02020603050405020304" pitchFamily="18" charset="0"/>
                            </a:rPr>
                            <a:t>22</a:t>
                          </a:r>
                          <a:endParaRPr lang="en-US" sz="20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0" i="1" dirty="0">
                              <a:solidFill>
                                <a:schemeClr val="tx1"/>
                              </a:solidFill>
                              <a:effectLst/>
                              <a:latin typeface="Times New Roman" panose="02020603050405020304" pitchFamily="18" charset="0"/>
                              <a:cs typeface="Times New Roman" panose="02020603050405020304" pitchFamily="18" charset="0"/>
                            </a:rPr>
                            <a:t>32</a:t>
                          </a:r>
                          <a:endParaRPr lang="en-US" sz="2000" b="0" i="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10177">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4</a:t>
                          </a:r>
                          <a:r>
                            <a:rPr lang="en-US" sz="2000" dirty="0">
                              <a:solidFill>
                                <a:schemeClr val="tx1"/>
                              </a:solidFill>
                              <a:effectLst/>
                              <a:latin typeface="Times New Roman" panose="02020603050405020304" pitchFamily="18" charset="0"/>
                              <a:cs typeface="Times New Roman" panose="02020603050405020304" pitchFamily="18" charset="0"/>
                            </a:rPr>
                            <a:t>  = 2, v</a:t>
                          </a:r>
                          <a:r>
                            <a:rPr lang="en-US" sz="2000" baseline="-25000" dirty="0">
                              <a:solidFill>
                                <a:schemeClr val="tx1"/>
                              </a:solidFill>
                              <a:effectLst/>
                              <a:latin typeface="Times New Roman" panose="02020603050405020304" pitchFamily="18" charset="0"/>
                              <a:cs typeface="Times New Roman" panose="02020603050405020304" pitchFamily="18" charset="0"/>
                            </a:rPr>
                            <a:t>4</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rgbClr val="C00000"/>
                              </a:solidFill>
                              <a:effectLst/>
                              <a:latin typeface="Times New Roman" panose="02020603050405020304" pitchFamily="18" charset="0"/>
                              <a:cs typeface="Times New Roman" panose="02020603050405020304" pitchFamily="18" charset="0"/>
                            </a:rPr>
                            <a:t>15</a:t>
                          </a:r>
                          <a:endParaRPr lang="en-US" sz="20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4</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15</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FF0000"/>
                              </a:solidFill>
                              <a:effectLst/>
                              <a:latin typeface="Times New Roman" panose="02020603050405020304" pitchFamily="18" charset="0"/>
                              <a:cs typeface="Times New Roman" panose="02020603050405020304" pitchFamily="18" charset="0"/>
                            </a:rPr>
                            <a:t>37</a:t>
                          </a:r>
                          <a:endParaRPr lang="en-US" sz="20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08859203"/>
                  </p:ext>
                </p:extLst>
              </p:nvPr>
            </p:nvGraphicFramePr>
            <p:xfrm>
              <a:off x="1663449" y="1373143"/>
              <a:ext cx="8743294" cy="2171239"/>
            </p:xfrm>
            <a:graphic>
              <a:graphicData uri="http://schemas.openxmlformats.org/drawingml/2006/table">
                <a:tbl>
                  <a:tblPr firstRow="1" firstCol="1" bandRow="1">
                    <a:tableStyleId>{5C22544A-7EE6-4342-B048-85BDC9FD1C3A}</a:tableStyleId>
                  </a:tblPr>
                  <a:tblGrid>
                    <a:gridCol w="2256928">
                      <a:extLst>
                        <a:ext uri="{9D8B030D-6E8A-4147-A177-3AD203B41FA5}">
                          <a16:colId xmlns:a16="http://schemas.microsoft.com/office/drawing/2014/main" val="20000"/>
                        </a:ext>
                      </a:extLst>
                    </a:gridCol>
                    <a:gridCol w="1485188">
                      <a:extLst>
                        <a:ext uri="{9D8B030D-6E8A-4147-A177-3AD203B41FA5}">
                          <a16:colId xmlns:a16="http://schemas.microsoft.com/office/drawing/2014/main" val="20001"/>
                        </a:ext>
                      </a:extLst>
                    </a:gridCol>
                    <a:gridCol w="832799">
                      <a:extLst>
                        <a:ext uri="{9D8B030D-6E8A-4147-A177-3AD203B41FA5}">
                          <a16:colId xmlns:a16="http://schemas.microsoft.com/office/drawing/2014/main" val="20002"/>
                        </a:ext>
                      </a:extLst>
                    </a:gridCol>
                    <a:gridCol w="833895">
                      <a:extLst>
                        <a:ext uri="{9D8B030D-6E8A-4147-A177-3AD203B41FA5}">
                          <a16:colId xmlns:a16="http://schemas.microsoft.com/office/drawing/2014/main" val="20003"/>
                        </a:ext>
                      </a:extLst>
                    </a:gridCol>
                    <a:gridCol w="833895">
                      <a:extLst>
                        <a:ext uri="{9D8B030D-6E8A-4147-A177-3AD203B41FA5}">
                          <a16:colId xmlns:a16="http://schemas.microsoft.com/office/drawing/2014/main" val="20004"/>
                        </a:ext>
                      </a:extLst>
                    </a:gridCol>
                    <a:gridCol w="832799">
                      <a:extLst>
                        <a:ext uri="{9D8B030D-6E8A-4147-A177-3AD203B41FA5}">
                          <a16:colId xmlns:a16="http://schemas.microsoft.com/office/drawing/2014/main" val="20005"/>
                        </a:ext>
                      </a:extLst>
                    </a:gridCol>
                    <a:gridCol w="833895">
                      <a:extLst>
                        <a:ext uri="{9D8B030D-6E8A-4147-A177-3AD203B41FA5}">
                          <a16:colId xmlns:a16="http://schemas.microsoft.com/office/drawing/2014/main" val="20006"/>
                        </a:ext>
                      </a:extLst>
                    </a:gridCol>
                    <a:gridCol w="833895">
                      <a:extLst>
                        <a:ext uri="{9D8B030D-6E8A-4147-A177-3AD203B41FA5}">
                          <a16:colId xmlns:a16="http://schemas.microsoft.com/office/drawing/2014/main" val="20007"/>
                        </a:ext>
                      </a:extLst>
                    </a:gridCol>
                  </a:tblGrid>
                  <a:tr h="310177">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0" t="-25490" r="-287601" b="-647059"/>
                          </a:stretch>
                        </a:blipFill>
                      </a:tcPr>
                    </a:tc>
                    <a:tc>
                      <a:txBody>
                        <a:bodyPr/>
                        <a:lstStyle/>
                        <a:p>
                          <a:pPr marL="0" marR="0" algn="ctr">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F(</a:t>
                          </a:r>
                          <a:r>
                            <a:rPr lang="en-US" sz="2000" b="0" dirty="0" err="1">
                              <a:solidFill>
                                <a:schemeClr val="tx1"/>
                              </a:solidFill>
                              <a:effectLst/>
                              <a:latin typeface="Times New Roman" panose="02020603050405020304" pitchFamily="18" charset="0"/>
                              <a:cs typeface="Times New Roman" panose="02020603050405020304" pitchFamily="18" charset="0"/>
                            </a:rPr>
                            <a:t>i</a:t>
                          </a:r>
                          <a:r>
                            <a:rPr lang="en-US" sz="2000" b="0" dirty="0">
                              <a:solidFill>
                                <a:schemeClr val="tx1"/>
                              </a:solidFill>
                              <a:effectLst/>
                              <a:latin typeface="Times New Roman" panose="02020603050405020304" pitchFamily="18" charset="0"/>
                              <a:cs typeface="Times New Roman" panose="02020603050405020304" pitchFamily="18" charset="0"/>
                            </a:rPr>
                            <a:t>,  0) = 0</a:t>
                          </a:r>
                          <a:endParaRPr lang="en-US" sz="20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ffectLst/>
                              <a:latin typeface="Times New Roman" panose="02020603050405020304" pitchFamily="18" charset="0"/>
                              <a:cs typeface="Times New Roman" panose="02020603050405020304" pitchFamily="18" charset="0"/>
                            </a:rPr>
                            <a:t>F(0,  j) = 0</a:t>
                          </a:r>
                          <a:r>
                            <a:rPr lang="en-US" sz="20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chemeClr val="tx1"/>
                              </a:solidFill>
                              <a:effectLst/>
                              <a:latin typeface="Times New Roman" panose="02020603050405020304" pitchFamily="18" charset="0"/>
                              <a:cs typeface="Times New Roman" panose="02020603050405020304" pitchFamily="18" charset="0"/>
                            </a:rPr>
                            <a:t>capacity j</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0177">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 </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err="1">
                              <a:solidFill>
                                <a:schemeClr val="tx1"/>
                              </a:solidFill>
                              <a:effectLst/>
                              <a:latin typeface="Times New Roman" panose="02020603050405020304" pitchFamily="18" charset="0"/>
                              <a:cs typeface="Times New Roman" panose="02020603050405020304" pitchFamily="18" charset="0"/>
                            </a:rPr>
                            <a:t>i</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3</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4</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310177">
                    <a:tc>
                      <a:txBody>
                        <a:bodyPr/>
                        <a:lstStyle/>
                        <a:p>
                          <a:pPr marL="0" marR="0">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 F(0 ,  j) = 0  </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10177">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1</a:t>
                          </a:r>
                          <a:r>
                            <a:rPr lang="en-US" sz="2000" dirty="0">
                              <a:solidFill>
                                <a:schemeClr val="tx1"/>
                              </a:solidFill>
                              <a:effectLst/>
                              <a:latin typeface="Times New Roman" panose="02020603050405020304" pitchFamily="18" charset="0"/>
                              <a:cs typeface="Times New Roman" panose="02020603050405020304" pitchFamily="18" charset="0"/>
                            </a:rPr>
                            <a:t>  = 2, v</a:t>
                          </a:r>
                          <a:r>
                            <a:rPr lang="en-US" sz="2000" baseline="-25000" dirty="0">
                              <a:solidFill>
                                <a:schemeClr val="tx1"/>
                              </a:solidFill>
                              <a:effectLst/>
                              <a:latin typeface="Times New Roman" panose="02020603050405020304" pitchFamily="18" charset="0"/>
                              <a:cs typeface="Times New Roman" panose="02020603050405020304" pitchFamily="18" charset="0"/>
                            </a:rPr>
                            <a:t>1</a:t>
                          </a:r>
                          <a:r>
                            <a:rPr lang="en-US" sz="2000" dirty="0">
                              <a:solidFill>
                                <a:schemeClr val="tx1"/>
                              </a:solidFill>
                              <a:effectLst/>
                              <a:latin typeface="Times New Roman" panose="02020603050405020304" pitchFamily="18" charset="0"/>
                              <a:cs typeface="Times New Roman" panose="02020603050405020304" pitchFamily="18" charset="0"/>
                            </a:rPr>
                            <a:t>  = 12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1</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10177">
                    <a:tc>
                      <a:txBody>
                        <a:bodyPr/>
                        <a:lstStyle/>
                        <a:p>
                          <a:pPr marL="0" marR="0">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w</a:t>
                          </a:r>
                          <a:r>
                            <a:rPr lang="en-US" sz="2000" baseline="-25000">
                              <a:solidFill>
                                <a:schemeClr val="tx1"/>
                              </a:solidFill>
                              <a:effectLst/>
                              <a:latin typeface="Times New Roman" panose="02020603050405020304" pitchFamily="18" charset="0"/>
                              <a:cs typeface="Times New Roman" panose="02020603050405020304" pitchFamily="18" charset="0"/>
                            </a:rPr>
                            <a:t>2</a:t>
                          </a:r>
                          <a:r>
                            <a:rPr lang="en-US" sz="2000">
                              <a:solidFill>
                                <a:schemeClr val="tx1"/>
                              </a:solidFill>
                              <a:effectLst/>
                              <a:latin typeface="Times New Roman" panose="02020603050405020304" pitchFamily="18" charset="0"/>
                              <a:cs typeface="Times New Roman" panose="02020603050405020304" pitchFamily="18" charset="0"/>
                            </a:rPr>
                            <a:t>  = 1, v</a:t>
                          </a:r>
                          <a:r>
                            <a:rPr lang="en-US" sz="2000" baseline="-25000">
                              <a:solidFill>
                                <a:schemeClr val="tx1"/>
                              </a:solidFill>
                              <a:effectLst/>
                              <a:latin typeface="Times New Roman" panose="02020603050405020304" pitchFamily="18" charset="0"/>
                              <a:cs typeface="Times New Roman" panose="02020603050405020304" pitchFamily="18" charset="0"/>
                            </a:rPr>
                            <a:t>2</a:t>
                          </a:r>
                          <a:r>
                            <a:rPr lang="en-US" sz="2000">
                              <a:solidFill>
                                <a:schemeClr val="tx1"/>
                              </a:solidFill>
                              <a:effectLst/>
                              <a:latin typeface="Times New Roman" panose="02020603050405020304" pitchFamily="18" charset="0"/>
                              <a:cs typeface="Times New Roman" panose="02020603050405020304" pitchFamily="18" charset="0"/>
                            </a:rPr>
                            <a:t>  = 10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2</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rgbClr val="0000FF"/>
                              </a:solidFill>
                              <a:effectLst/>
                              <a:latin typeface="Times New Roman" panose="02020603050405020304" pitchFamily="18" charset="0"/>
                              <a:cs typeface="Times New Roman" panose="02020603050405020304" pitchFamily="18" charset="0"/>
                            </a:rPr>
                            <a:t>10</a:t>
                          </a: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rgbClr val="00B050"/>
                              </a:solidFill>
                              <a:effectLst/>
                              <a:latin typeface="Times New Roman" panose="02020603050405020304" pitchFamily="18" charset="0"/>
                              <a:cs typeface="Times New Roman" panose="02020603050405020304" pitchFamily="18" charset="0"/>
                            </a:rPr>
                            <a:t>12</a:t>
                          </a:r>
                          <a:endParaRPr lang="en-US" sz="20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0000FF"/>
                              </a:solidFill>
                              <a:effectLst/>
                              <a:latin typeface="Times New Roman" panose="02020603050405020304" pitchFamily="18" charset="0"/>
                              <a:cs typeface="Times New Roman" panose="02020603050405020304" pitchFamily="18" charset="0"/>
                            </a:rPr>
                            <a:t>22</a:t>
                          </a:r>
                          <a:endParaRPr lang="en-US" sz="20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rgbClr val="0000FF"/>
                              </a:solidFill>
                              <a:effectLst/>
                              <a:latin typeface="Times New Roman" panose="02020603050405020304" pitchFamily="18" charset="0"/>
                              <a:cs typeface="Times New Roman" panose="02020603050405020304" pitchFamily="18" charset="0"/>
                            </a:rPr>
                            <a:t>22</a:t>
                          </a: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rgbClr val="00B050"/>
                              </a:solidFill>
                              <a:effectLst/>
                              <a:latin typeface="Times New Roman" panose="02020603050405020304" pitchFamily="18" charset="0"/>
                              <a:cs typeface="Times New Roman" panose="02020603050405020304" pitchFamily="18" charset="0"/>
                            </a:rPr>
                            <a:t>22</a:t>
                          </a:r>
                          <a:endParaRPr lang="en-US" sz="20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10177">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3</a:t>
                          </a:r>
                          <a:r>
                            <a:rPr lang="en-US" sz="2000" dirty="0">
                              <a:solidFill>
                                <a:schemeClr val="tx1"/>
                              </a:solidFill>
                              <a:effectLst/>
                              <a:latin typeface="Times New Roman" panose="02020603050405020304" pitchFamily="18" charset="0"/>
                              <a:cs typeface="Times New Roman" panose="02020603050405020304" pitchFamily="18" charset="0"/>
                            </a:rPr>
                            <a:t>  = 3, v</a:t>
                          </a:r>
                          <a:r>
                            <a:rPr lang="en-US" sz="2000" baseline="-25000" dirty="0">
                              <a:solidFill>
                                <a:schemeClr val="tx1"/>
                              </a:solidFill>
                              <a:effectLst/>
                              <a:latin typeface="Times New Roman" panose="02020603050405020304" pitchFamily="18" charset="0"/>
                              <a:cs typeface="Times New Roman" panose="02020603050405020304" pitchFamily="18" charset="0"/>
                            </a:rPr>
                            <a:t>3</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rgbClr val="0000FF"/>
                              </a:solidFill>
                              <a:effectLst/>
                              <a:latin typeface="Times New Roman" panose="02020603050405020304" pitchFamily="18" charset="0"/>
                              <a:cs typeface="Times New Roman" panose="02020603050405020304" pitchFamily="18" charset="0"/>
                            </a:rPr>
                            <a:t>20</a:t>
                          </a: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3</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FF0000"/>
                              </a:solidFill>
                              <a:effectLst/>
                              <a:latin typeface="Times New Roman" panose="02020603050405020304" pitchFamily="18" charset="0"/>
                              <a:cs typeface="Times New Roman" panose="02020603050405020304" pitchFamily="18" charset="0"/>
                            </a:rPr>
                            <a:t>22</a:t>
                          </a:r>
                          <a:endParaRPr lang="en-US" sz="20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0" i="1" dirty="0">
                              <a:solidFill>
                                <a:schemeClr val="tx1"/>
                              </a:solidFill>
                              <a:effectLst/>
                              <a:latin typeface="Times New Roman" panose="02020603050405020304" pitchFamily="18" charset="0"/>
                              <a:cs typeface="Times New Roman" panose="02020603050405020304" pitchFamily="18" charset="0"/>
                            </a:rPr>
                            <a:t>32</a:t>
                          </a:r>
                          <a:endParaRPr lang="en-US" sz="2000" b="0" i="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10177">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4</a:t>
                          </a:r>
                          <a:r>
                            <a:rPr lang="en-US" sz="2000" dirty="0">
                              <a:solidFill>
                                <a:schemeClr val="tx1"/>
                              </a:solidFill>
                              <a:effectLst/>
                              <a:latin typeface="Times New Roman" panose="02020603050405020304" pitchFamily="18" charset="0"/>
                              <a:cs typeface="Times New Roman" panose="02020603050405020304" pitchFamily="18" charset="0"/>
                            </a:rPr>
                            <a:t>  = 2, v</a:t>
                          </a:r>
                          <a:r>
                            <a:rPr lang="en-US" sz="2000" baseline="-25000" dirty="0">
                              <a:solidFill>
                                <a:schemeClr val="tx1"/>
                              </a:solidFill>
                              <a:effectLst/>
                              <a:latin typeface="Times New Roman" panose="02020603050405020304" pitchFamily="18" charset="0"/>
                              <a:cs typeface="Times New Roman" panose="02020603050405020304" pitchFamily="18" charset="0"/>
                            </a:rPr>
                            <a:t>4</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rgbClr val="C00000"/>
                              </a:solidFill>
                              <a:effectLst/>
                              <a:latin typeface="Times New Roman" panose="02020603050405020304" pitchFamily="18" charset="0"/>
                              <a:cs typeface="Times New Roman" panose="02020603050405020304" pitchFamily="18" charset="0"/>
                            </a:rPr>
                            <a:t>15</a:t>
                          </a:r>
                          <a:endParaRPr lang="en-US" sz="20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4</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15</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FF0000"/>
                              </a:solidFill>
                              <a:effectLst/>
                              <a:latin typeface="Times New Roman" panose="02020603050405020304" pitchFamily="18" charset="0"/>
                              <a:cs typeface="Times New Roman" panose="02020603050405020304" pitchFamily="18" charset="0"/>
                            </a:rPr>
                            <a:t>37</a:t>
                          </a:r>
                          <a:endParaRPr lang="en-US" sz="20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Fallback>
      </mc:AlternateContent>
      <p:cxnSp>
        <p:nvCxnSpPr>
          <p:cNvPr id="4" name="Curved Connector 3"/>
          <p:cNvCxnSpPr>
            <a:cxnSpLocks/>
          </p:cNvCxnSpPr>
          <p:nvPr/>
        </p:nvCxnSpPr>
        <p:spPr>
          <a:xfrm rot="16200000" flipH="1">
            <a:off x="5261641" y="1893912"/>
            <a:ext cx="548190" cy="275510"/>
          </a:xfrm>
          <a:prstGeom prst="curvedConnector3">
            <a:avLst>
              <a:gd name="adj1" fmla="val 710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81788" y="252013"/>
            <a:ext cx="4616193" cy="110799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Find the composition of an optimal subset by tracing back the computation of this entry F(4, 5) in the table.</a:t>
            </a:r>
            <a:endParaRPr 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BAD2ADB-7D5B-46C0-9F3C-592C2F22933F}"/>
                  </a:ext>
                </a:extLst>
              </p:cNvPr>
              <p:cNvSpPr txBox="1"/>
              <p:nvPr/>
            </p:nvSpPr>
            <p:spPr>
              <a:xfrm>
                <a:off x="1465217" y="3557516"/>
                <a:ext cx="9177364" cy="286232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maximal value is </a:t>
                </a:r>
                <a:r>
                  <a:rPr lang="en-US" sz="2000" b="1" dirty="0">
                    <a:solidFill>
                      <a:srgbClr val="C00000"/>
                    </a:solidFill>
                    <a:latin typeface="Times New Roman" panose="02020603050405020304" pitchFamily="18" charset="0"/>
                    <a:cs typeface="Times New Roman" panose="02020603050405020304" pitchFamily="18" charset="0"/>
                  </a:rPr>
                  <a:t>F(4, 5) </a:t>
                </a:r>
                <a:r>
                  <a:rPr lang="en-US" sz="2000" dirty="0">
                    <a:latin typeface="Times New Roman" panose="02020603050405020304" pitchFamily="18" charset="0"/>
                    <a:cs typeface="Times New Roman" panose="02020603050405020304" pitchFamily="18" charset="0"/>
                  </a:rPr>
                  <a:t>= Max{ </a:t>
                </a:r>
                <a:r>
                  <a:rPr lang="en-US" sz="2000" i="1" dirty="0">
                    <a:latin typeface="Times New Roman" panose="02020603050405020304" pitchFamily="18" charset="0"/>
                    <a:cs typeface="Times New Roman" panose="02020603050405020304" pitchFamily="18" charset="0"/>
                  </a:rPr>
                  <a:t>F(3, 5), </a:t>
                </a:r>
                <a:r>
                  <a:rPr lang="en-US" sz="2000" b="1" dirty="0">
                    <a:solidFill>
                      <a:srgbClr val="C00000"/>
                    </a:solidFill>
                    <a:latin typeface="Times New Roman" panose="02020603050405020304" pitchFamily="18" charset="0"/>
                    <a:cs typeface="Times New Roman" panose="02020603050405020304" pitchFamily="18" charset="0"/>
                  </a:rPr>
                  <a:t>v</a:t>
                </a:r>
                <a:r>
                  <a:rPr lang="en-US" sz="2000" b="1" baseline="-25000" dirty="0">
                    <a:solidFill>
                      <a:srgbClr val="C00000"/>
                    </a:solidFill>
                    <a:latin typeface="Times New Roman" panose="02020603050405020304" pitchFamily="18" charset="0"/>
                    <a:cs typeface="Times New Roman" panose="02020603050405020304" pitchFamily="18" charset="0"/>
                  </a:rPr>
                  <a:t>4</a:t>
                </a:r>
                <a:r>
                  <a:rPr lang="en-US" sz="2000" b="1" dirty="0">
                    <a:solidFill>
                      <a:srgbClr val="0000FF"/>
                    </a:solidFill>
                    <a:latin typeface="Times New Roman" panose="02020603050405020304" pitchFamily="18" charset="0"/>
                    <a:cs typeface="Times New Roman" panose="02020603050405020304" pitchFamily="18" charset="0"/>
                  </a:rPr>
                  <a:t> + </a:t>
                </a:r>
                <a:r>
                  <a:rPr lang="en-US" sz="2000" b="1" dirty="0">
                    <a:solidFill>
                      <a:srgbClr val="C00000"/>
                    </a:solidFill>
                    <a:latin typeface="Times New Roman" panose="02020603050405020304" pitchFamily="18" charset="0"/>
                    <a:cs typeface="Times New Roman" panose="02020603050405020304" pitchFamily="18" charset="0"/>
                  </a:rPr>
                  <a:t>F(3, 5 – 2) </a:t>
                </a:r>
                <a:r>
                  <a:rPr lang="en-US" sz="2000" dirty="0">
                    <a:latin typeface="Times New Roman" panose="02020603050405020304" pitchFamily="18" charset="0"/>
                    <a:cs typeface="Times New Roman" panose="02020603050405020304" pitchFamily="18" charset="0"/>
                  </a:rPr>
                  <a:t>} </a:t>
                </a:r>
              </a:p>
              <a:p>
                <a:pPr marL="339725">
                  <a:spcAft>
                    <a:spcPts val="600"/>
                  </a:spcAft>
                </a:pPr>
                <a:r>
                  <a:rPr lang="en-US" sz="2000" dirty="0">
                    <a:latin typeface="Times New Roman" panose="02020603050405020304" pitchFamily="18" charset="0"/>
                    <a:cs typeface="Times New Roman" panose="02020603050405020304" pitchFamily="18" charset="0"/>
                  </a:rPr>
                  <a:t>                                               =  Max {</a:t>
                </a:r>
                <a:r>
                  <a:rPr lang="en-US" sz="2000" i="1" dirty="0">
                    <a:latin typeface="Times New Roman" panose="02020603050405020304" pitchFamily="18" charset="0"/>
                    <a:cs typeface="Times New Roman" panose="02020603050405020304" pitchFamily="18" charset="0"/>
                  </a:rPr>
                  <a:t>32</a:t>
                </a:r>
                <a:r>
                  <a:rPr lang="en-US" sz="2000" dirty="0">
                    <a:latin typeface="Times New Roman" panose="02020603050405020304" pitchFamily="18" charset="0"/>
                    <a:cs typeface="Times New Roman" panose="02020603050405020304" pitchFamily="18" charset="0"/>
                  </a:rPr>
                  <a:t> , </a:t>
                </a:r>
                <a:r>
                  <a:rPr lang="en-US" sz="2000" b="1" dirty="0">
                    <a:solidFill>
                      <a:srgbClr val="C00000"/>
                    </a:solidFill>
                    <a:latin typeface="Times New Roman" panose="02020603050405020304" pitchFamily="18" charset="0"/>
                    <a:cs typeface="Times New Roman" panose="02020603050405020304" pitchFamily="18" charset="0"/>
                  </a:rPr>
                  <a:t>15 + 22</a:t>
                </a:r>
                <a:r>
                  <a:rPr lang="en-US" sz="2000" dirty="0">
                    <a:latin typeface="Times New Roman" panose="02020603050405020304" pitchFamily="18" charset="0"/>
                    <a:cs typeface="Times New Roman" panose="02020603050405020304" pitchFamily="18" charset="0"/>
                  </a:rPr>
                  <a:t>}  = Max{</a:t>
                </a:r>
                <a:r>
                  <a:rPr lang="en-US" sz="2000" i="1" dirty="0">
                    <a:latin typeface="Times New Roman" panose="02020603050405020304" pitchFamily="18" charset="0"/>
                    <a:cs typeface="Times New Roman" panose="02020603050405020304" pitchFamily="18" charset="0"/>
                  </a:rPr>
                  <a:t>32</a:t>
                </a:r>
                <a:r>
                  <a:rPr lang="en-US" sz="2000" dirty="0">
                    <a:latin typeface="Times New Roman" panose="02020603050405020304" pitchFamily="18" charset="0"/>
                    <a:cs typeface="Times New Roman" panose="02020603050405020304" pitchFamily="18" charset="0"/>
                  </a:rPr>
                  <a:t>, </a:t>
                </a:r>
                <a:r>
                  <a:rPr lang="en-US" sz="2000" b="1" dirty="0">
                    <a:solidFill>
                      <a:srgbClr val="C00000"/>
                    </a:solidFill>
                    <a:latin typeface="Times New Roman" panose="02020603050405020304" pitchFamily="18" charset="0"/>
                    <a:cs typeface="Times New Roman" panose="02020603050405020304" pitchFamily="18" charset="0"/>
                  </a:rPr>
                  <a:t>37</a:t>
                </a:r>
                <a:r>
                  <a:rPr lang="en-US" sz="2000" dirty="0">
                    <a:latin typeface="Times New Roman" panose="02020603050405020304" pitchFamily="18" charset="0"/>
                    <a:cs typeface="Times New Roman" panose="02020603050405020304" pitchFamily="18" charset="0"/>
                  </a:rPr>
                  <a:t>} = </a:t>
                </a:r>
                <a:r>
                  <a:rPr lang="en-US" sz="2000" b="1" dirty="0">
                    <a:solidFill>
                      <a:srgbClr val="C00000"/>
                    </a:solidFill>
                    <a:latin typeface="Times New Roman" panose="02020603050405020304" pitchFamily="18" charset="0"/>
                    <a:cs typeface="Times New Roman" panose="02020603050405020304" pitchFamily="18" charset="0"/>
                  </a:rPr>
                  <a:t>37</a:t>
                </a:r>
                <a:r>
                  <a:rPr lang="en-US" sz="2000" dirty="0">
                    <a:latin typeface="Times New Roman" panose="02020603050405020304" pitchFamily="18" charset="0"/>
                    <a:cs typeface="Times New Roman" panose="02020603050405020304" pitchFamily="18" charset="0"/>
                  </a:rPr>
                  <a:t>. </a:t>
                </a:r>
              </a:p>
              <a:p>
                <a:pPr marL="339725">
                  <a:spcAft>
                    <a:spcPts val="6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F(4, 5) </a:t>
                </a:r>
                <a14:m>
                  <m:oMath xmlns:m="http://schemas.openxmlformats.org/officeDocument/2006/math">
                    <m:r>
                      <a:rPr lang="en-US" sz="2000"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(&gt;)</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F(3, 5)</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item 4 (i.e., </a:t>
                </a:r>
                <a:r>
                  <a:rPr lang="en-US" sz="2000" dirty="0">
                    <a:solidFill>
                      <a:srgbClr val="0000FF"/>
                    </a:solidFill>
                    <a:latin typeface="Times New Roman" panose="02020603050405020304" pitchFamily="18" charset="0"/>
                    <a:cs typeface="Times New Roman" panose="02020603050405020304" pitchFamily="18" charset="0"/>
                  </a:rPr>
                  <a:t>w</a:t>
                </a:r>
                <a:r>
                  <a:rPr lang="en-US" sz="2000" baseline="-25000" dirty="0">
                    <a:solidFill>
                      <a:srgbClr val="0000FF"/>
                    </a:solidFill>
                    <a:latin typeface="Times New Roman" panose="02020603050405020304" pitchFamily="18" charset="0"/>
                    <a:cs typeface="Times New Roman" panose="02020603050405020304" pitchFamily="18" charset="0"/>
                  </a:rPr>
                  <a:t>4</a:t>
                </a:r>
                <a:r>
                  <a:rPr lang="en-US" sz="2000" dirty="0">
                    <a:solidFill>
                      <a:srgbClr val="0000FF"/>
                    </a:solidFill>
                    <a:latin typeface="Times New Roman" panose="02020603050405020304" pitchFamily="18" charset="0"/>
                    <a:cs typeface="Times New Roman" panose="02020603050405020304" pitchFamily="18" charset="0"/>
                  </a:rPr>
                  <a:t>  = 2, v</a:t>
                </a:r>
                <a:r>
                  <a:rPr lang="en-US" sz="2000" baseline="-25000" dirty="0">
                    <a:solidFill>
                      <a:srgbClr val="0000FF"/>
                    </a:solidFill>
                    <a:latin typeface="Times New Roman" panose="02020603050405020304" pitchFamily="18" charset="0"/>
                    <a:cs typeface="Times New Roman" panose="02020603050405020304" pitchFamily="18" charset="0"/>
                  </a:rPr>
                  <a:t>4</a:t>
                </a:r>
                <a:r>
                  <a:rPr lang="en-US" sz="2000" dirty="0">
                    <a:solidFill>
                      <a:srgbClr val="0000FF"/>
                    </a:solidFill>
                    <a:latin typeface="Times New Roman" panose="02020603050405020304" pitchFamily="18" charset="0"/>
                    <a:cs typeface="Times New Roman" panose="02020603050405020304" pitchFamily="18" charset="0"/>
                  </a:rPr>
                  <a:t>  = 15)</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included in an optimal solution along with an optimal subset for filling 5 - 2 = 3 the remaining units of the knapsack capacity. The latter is represented by element F(3, 3), which is 22. </a:t>
                </a: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a:t>
                </a:r>
                <a:r>
                  <a:rPr lang="en-US" sz="20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F(3, 3)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F(2, 3)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22 , item 3 (i.e., </a:t>
                </a:r>
                <a:r>
                  <a:rPr lang="en-US" sz="2000" dirty="0">
                    <a:latin typeface="Times New Roman" panose="02020603050405020304" pitchFamily="18" charset="0"/>
                    <a:cs typeface="Times New Roman" panose="02020603050405020304" pitchFamily="18" charset="0"/>
                  </a:rPr>
                  <a:t>w</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3, v</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20</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not included in an optimal subset.  </a:t>
                </a:r>
              </a:p>
              <a:p>
                <a:pPr marL="687388" lvl="1" indent="-342900">
                  <a:spcAft>
                    <a:spcPts val="600"/>
                  </a:spcAft>
                  <a:buFont typeface="Arial" panose="020B0604020202020204" pitchFamily="34" charset="0"/>
                  <a:buChar char="•"/>
                </a:pPr>
                <a:r>
                  <a:rPr lang="en-US" sz="20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F(3, 3)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a:t>
                </a:r>
                <a:r>
                  <a:rPr lang="en-US" sz="20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F(2, 3), </a:t>
                </a:r>
                <a:r>
                  <a:rPr lang="en-US" sz="2000" dirty="0">
                    <a:solidFill>
                      <a:srgbClr val="0000FF"/>
                    </a:solidFill>
                    <a:latin typeface="Times New Roman" panose="02020603050405020304" pitchFamily="18" charset="0"/>
                    <a:cs typeface="Times New Roman" panose="02020603050405020304" pitchFamily="18" charset="0"/>
                  </a:rPr>
                  <a:t>v</a:t>
                </a:r>
                <a:r>
                  <a:rPr lang="en-US" sz="2000" baseline="-25000" dirty="0">
                    <a:solidFill>
                      <a:srgbClr val="0000FF"/>
                    </a:solidFill>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F(2, 3-3)</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max{</a:t>
                </a:r>
                <a:r>
                  <a:rPr lang="en-US" sz="20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22</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20+0} = 22, if j - </a:t>
                </a:r>
                <a:r>
                  <a:rPr lang="en-US" sz="2000" dirty="0">
                    <a:solidFill>
                      <a:srgbClr val="0000FF"/>
                    </a:solidFill>
                    <a:latin typeface="Times New Roman" panose="02020603050405020304" pitchFamily="18" charset="0"/>
                    <a:cs typeface="Times New Roman" panose="02020603050405020304" pitchFamily="18" charset="0"/>
                  </a:rPr>
                  <a:t>w</a:t>
                </a:r>
                <a:r>
                  <a:rPr lang="en-US" sz="2000" baseline="-25000" dirty="0">
                    <a:solidFill>
                      <a:srgbClr val="0000FF"/>
                    </a:solidFill>
                    <a:latin typeface="Times New Roman" panose="02020603050405020304" pitchFamily="18" charset="0"/>
                    <a:cs typeface="Times New Roman" panose="02020603050405020304" pitchFamily="18" charset="0"/>
                  </a:rPr>
                  <a:t>3</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3-3</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p:txBody>
          </p:sp>
        </mc:Choice>
        <mc:Fallback xmlns="">
          <p:sp>
            <p:nvSpPr>
              <p:cNvPr id="10" name="TextBox 9">
                <a:extLst>
                  <a:ext uri="{FF2B5EF4-FFF2-40B4-BE49-F238E27FC236}">
                    <a16:creationId xmlns:a16="http://schemas.microsoft.com/office/drawing/2014/main" id="{3BAD2ADB-7D5B-46C0-9F3C-592C2F22933F}"/>
                  </a:ext>
                </a:extLst>
              </p:cNvPr>
              <p:cNvSpPr txBox="1">
                <a:spLocks noRot="1" noChangeAspect="1" noMove="1" noResize="1" noEditPoints="1" noAdjustHandles="1" noChangeArrowheads="1" noChangeShapeType="1" noTextEdit="1"/>
              </p:cNvSpPr>
              <p:nvPr/>
            </p:nvSpPr>
            <p:spPr>
              <a:xfrm>
                <a:off x="1465217" y="3557516"/>
                <a:ext cx="9177364" cy="2862322"/>
              </a:xfrm>
              <a:prstGeom prst="rect">
                <a:avLst/>
              </a:prstGeom>
              <a:blipFill>
                <a:blip r:embed="rId3"/>
                <a:stretch>
                  <a:fillRect l="-531" t="-1062" b="-2760"/>
                </a:stretch>
              </a:blipFill>
              <a:ln>
                <a:solidFill>
                  <a:schemeClr val="bg1"/>
                </a:solidFill>
              </a:ln>
            </p:spPr>
            <p:txBody>
              <a:bodyPr/>
              <a:lstStyle/>
              <a:p>
                <a:r>
                  <a:rPr lang="en-US">
                    <a:noFill/>
                  </a:rPr>
                  <a:t> </a:t>
                </a:r>
              </a:p>
            </p:txBody>
          </p:sp>
        </mc:Fallback>
      </mc:AlternateContent>
      <p:pic>
        <p:nvPicPr>
          <p:cNvPr id="11" name="Picture 10" descr="Emoticon making a point Stock Vector - 14709057">
            <a:extLst>
              <a:ext uri="{FF2B5EF4-FFF2-40B4-BE49-F238E27FC236}">
                <a16:creationId xmlns:a16="http://schemas.microsoft.com/office/drawing/2014/main" id="{6835A701-0326-40AA-9B1C-DAB9D435D83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082148" flipH="1" flipV="1">
            <a:off x="733679" y="2758069"/>
            <a:ext cx="656296" cy="426649"/>
          </a:xfrm>
          <a:prstGeom prst="rect">
            <a:avLst/>
          </a:prstGeom>
          <a:noFill/>
          <a:ln>
            <a:noFill/>
          </a:ln>
        </p:spPr>
      </p:pic>
      <p:cxnSp>
        <p:nvCxnSpPr>
          <p:cNvPr id="13" name="Curved Connector 3">
            <a:extLst>
              <a:ext uri="{FF2B5EF4-FFF2-40B4-BE49-F238E27FC236}">
                <a16:creationId xmlns:a16="http://schemas.microsoft.com/office/drawing/2014/main" id="{3A5B3AAA-1BFB-4A97-8230-11365189CDF3}"/>
              </a:ext>
            </a:extLst>
          </p:cNvPr>
          <p:cNvCxnSpPr>
            <a:cxnSpLocks/>
          </p:cNvCxnSpPr>
          <p:nvPr/>
        </p:nvCxnSpPr>
        <p:spPr>
          <a:xfrm rot="16200000" flipH="1">
            <a:off x="5925242" y="1928327"/>
            <a:ext cx="567509" cy="225999"/>
          </a:xfrm>
          <a:prstGeom prst="curvedConnector3">
            <a:avLst>
              <a:gd name="adj1" fmla="val 10063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B02AC64-A52B-4167-A8E1-92CAEFE4E66A}"/>
              </a:ext>
            </a:extLst>
          </p:cNvPr>
          <p:cNvSpPr/>
          <p:nvPr/>
        </p:nvSpPr>
        <p:spPr>
          <a:xfrm>
            <a:off x="5535736" y="544685"/>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spTree>
    <p:extLst>
      <p:ext uri="{BB962C8B-B14F-4D97-AF65-F5344CB8AC3E}">
        <p14:creationId xmlns:p14="http://schemas.microsoft.com/office/powerpoint/2010/main" val="24606271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637324" y="1409624"/>
              <a:ext cx="8786839" cy="2133600"/>
            </p:xfrm>
            <a:graphic>
              <a:graphicData uri="http://schemas.openxmlformats.org/drawingml/2006/table">
                <a:tbl>
                  <a:tblPr firstRow="1" firstCol="1" bandRow="1">
                    <a:tableStyleId>{5C22544A-7EE6-4342-B048-85BDC9FD1C3A}</a:tableStyleId>
                  </a:tblPr>
                  <a:tblGrid>
                    <a:gridCol w="2268168">
                      <a:extLst>
                        <a:ext uri="{9D8B030D-6E8A-4147-A177-3AD203B41FA5}">
                          <a16:colId xmlns:a16="http://schemas.microsoft.com/office/drawing/2014/main" val="20000"/>
                        </a:ext>
                      </a:extLst>
                    </a:gridCol>
                    <a:gridCol w="1492585">
                      <a:extLst>
                        <a:ext uri="{9D8B030D-6E8A-4147-A177-3AD203B41FA5}">
                          <a16:colId xmlns:a16="http://schemas.microsoft.com/office/drawing/2014/main" val="20001"/>
                        </a:ext>
                      </a:extLst>
                    </a:gridCol>
                    <a:gridCol w="836947">
                      <a:extLst>
                        <a:ext uri="{9D8B030D-6E8A-4147-A177-3AD203B41FA5}">
                          <a16:colId xmlns:a16="http://schemas.microsoft.com/office/drawing/2014/main" val="20002"/>
                        </a:ext>
                      </a:extLst>
                    </a:gridCol>
                    <a:gridCol w="838048">
                      <a:extLst>
                        <a:ext uri="{9D8B030D-6E8A-4147-A177-3AD203B41FA5}">
                          <a16:colId xmlns:a16="http://schemas.microsoft.com/office/drawing/2014/main" val="20003"/>
                        </a:ext>
                      </a:extLst>
                    </a:gridCol>
                    <a:gridCol w="838048">
                      <a:extLst>
                        <a:ext uri="{9D8B030D-6E8A-4147-A177-3AD203B41FA5}">
                          <a16:colId xmlns:a16="http://schemas.microsoft.com/office/drawing/2014/main" val="20004"/>
                        </a:ext>
                      </a:extLst>
                    </a:gridCol>
                    <a:gridCol w="836947">
                      <a:extLst>
                        <a:ext uri="{9D8B030D-6E8A-4147-A177-3AD203B41FA5}">
                          <a16:colId xmlns:a16="http://schemas.microsoft.com/office/drawing/2014/main" val="20005"/>
                        </a:ext>
                      </a:extLst>
                    </a:gridCol>
                    <a:gridCol w="838048">
                      <a:extLst>
                        <a:ext uri="{9D8B030D-6E8A-4147-A177-3AD203B41FA5}">
                          <a16:colId xmlns:a16="http://schemas.microsoft.com/office/drawing/2014/main" val="20006"/>
                        </a:ext>
                      </a:extLst>
                    </a:gridCol>
                    <a:gridCol w="838048">
                      <a:extLst>
                        <a:ext uri="{9D8B030D-6E8A-4147-A177-3AD203B41FA5}">
                          <a16:colId xmlns:a16="http://schemas.microsoft.com/office/drawing/2014/main" val="20007"/>
                        </a:ext>
                      </a:extLst>
                    </a:gridCol>
                  </a:tblGrid>
                  <a:tr h="296285">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b="0" dirty="0">
                              <a:solidFill>
                                <a:schemeClr val="tx1"/>
                              </a:solidFill>
                              <a:effectLst/>
                              <a:latin typeface="Times New Roman" panose="02020603050405020304" pitchFamily="18" charset="0"/>
                              <a:cs typeface="Times New Roman" panose="02020603050405020304" pitchFamily="18" charset="0"/>
                            </a:rPr>
                            <a:t>capacity j</a:t>
                          </a:r>
                          <a14:m>
                            <m:oMath xmlns:m="http://schemas.openxmlformats.org/officeDocument/2006/math">
                              <m:r>
                                <a:rPr lang="en-US"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b="0" dirty="0">
                              <a:solidFill>
                                <a:schemeClr val="tx1"/>
                              </a:solidFill>
                              <a:effectLst/>
                              <a:latin typeface="Times New Roman" panose="02020603050405020304" pitchFamily="18" charset="0"/>
                              <a:cs typeface="Times New Roman" panose="02020603050405020304" pitchFamily="18" charset="0"/>
                            </a:rPr>
                            <a:t>W=5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F(</a:t>
                          </a:r>
                          <a:r>
                            <a:rPr lang="en-US" sz="2000" b="0" dirty="0" err="1">
                              <a:solidFill>
                                <a:schemeClr val="tx1"/>
                              </a:solidFill>
                              <a:effectLst/>
                              <a:latin typeface="Times New Roman" panose="02020603050405020304" pitchFamily="18" charset="0"/>
                              <a:cs typeface="Times New Roman" panose="02020603050405020304" pitchFamily="18" charset="0"/>
                            </a:rPr>
                            <a:t>i</a:t>
                          </a:r>
                          <a:r>
                            <a:rPr lang="en-US" sz="2000" b="0" dirty="0">
                              <a:solidFill>
                                <a:schemeClr val="tx1"/>
                              </a:solidFill>
                              <a:effectLst/>
                              <a:latin typeface="Times New Roman" panose="02020603050405020304" pitchFamily="18" charset="0"/>
                              <a:cs typeface="Times New Roman" panose="02020603050405020304" pitchFamily="18" charset="0"/>
                            </a:rPr>
                            <a:t>,  0) = 0</a:t>
                          </a:r>
                          <a:endParaRPr lang="en-US" sz="20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ffectLst/>
                              <a:latin typeface="Times New Roman" panose="02020603050405020304" pitchFamily="18" charset="0"/>
                              <a:cs typeface="Times New Roman" panose="02020603050405020304" pitchFamily="18" charset="0"/>
                            </a:rPr>
                            <a:t>F(0,  j) = 0</a:t>
                          </a:r>
                          <a:r>
                            <a:rPr lang="en-US" sz="20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chemeClr val="tx1"/>
                              </a:solidFill>
                              <a:effectLst/>
                              <a:latin typeface="Times New Roman" panose="02020603050405020304" pitchFamily="18" charset="0"/>
                              <a:cs typeface="Times New Roman" panose="02020603050405020304" pitchFamily="18" charset="0"/>
                            </a:rPr>
                            <a:t>capacity j</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6285">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 </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err="1">
                              <a:solidFill>
                                <a:schemeClr val="tx1"/>
                              </a:solidFill>
                              <a:effectLst/>
                              <a:latin typeface="Times New Roman" panose="02020603050405020304" pitchFamily="18" charset="0"/>
                              <a:cs typeface="Times New Roman" panose="02020603050405020304" pitchFamily="18" charset="0"/>
                            </a:rPr>
                            <a:t>i</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3</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4</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296285">
                    <a:tc>
                      <a:txBody>
                        <a:bodyPr/>
                        <a:lstStyle/>
                        <a:p>
                          <a:pPr marL="0" marR="0">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 F(0 ,  j) = 0  </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b="1" dirty="0">
                              <a:solidFill>
                                <a:schemeClr val="accent4">
                                  <a:lumMod val="75000"/>
                                </a:schemeClr>
                              </a:solidFill>
                              <a:effectLst/>
                              <a:latin typeface="Times New Roman" panose="02020603050405020304" pitchFamily="18" charset="0"/>
                              <a:cs typeface="Times New Roman" panose="02020603050405020304" pitchFamily="18" charset="0"/>
                            </a:rPr>
                            <a:t>0</a:t>
                          </a:r>
                          <a:endParaRPr lang="en-US" sz="2000" b="1" dirty="0">
                            <a:solidFill>
                              <a:schemeClr val="accent4">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96285">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1</a:t>
                          </a:r>
                          <a:r>
                            <a:rPr lang="en-US" sz="2000" dirty="0">
                              <a:solidFill>
                                <a:schemeClr val="tx1"/>
                              </a:solidFill>
                              <a:effectLst/>
                              <a:latin typeface="Times New Roman" panose="02020603050405020304" pitchFamily="18" charset="0"/>
                              <a:cs typeface="Times New Roman" panose="02020603050405020304" pitchFamily="18" charset="0"/>
                            </a:rPr>
                            <a:t>  = 2, v</a:t>
                          </a:r>
                          <a:r>
                            <a:rPr lang="en-US" sz="2000" baseline="-25000" dirty="0">
                              <a:solidFill>
                                <a:schemeClr val="tx1"/>
                              </a:solidFill>
                              <a:effectLst/>
                              <a:latin typeface="Times New Roman" panose="02020603050405020304" pitchFamily="18" charset="0"/>
                              <a:cs typeface="Times New Roman" panose="02020603050405020304" pitchFamily="18" charset="0"/>
                            </a:rPr>
                            <a:t>1</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chemeClr val="accent4">
                                  <a:lumMod val="75000"/>
                                </a:schemeClr>
                              </a:solidFill>
                              <a:effectLst/>
                              <a:latin typeface="Times New Roman" panose="02020603050405020304" pitchFamily="18" charset="0"/>
                              <a:cs typeface="Times New Roman" panose="02020603050405020304" pitchFamily="18" charset="0"/>
                            </a:rPr>
                            <a:t>12</a:t>
                          </a:r>
                          <a:endParaRPr lang="en-US" sz="2000" dirty="0">
                            <a:solidFill>
                              <a:schemeClr val="accent4">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1</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chemeClr val="accent6">
                                  <a:lumMod val="75000"/>
                                </a:schemeClr>
                              </a:solidFill>
                              <a:effectLst/>
                              <a:latin typeface="Times New Roman" panose="02020603050405020304" pitchFamily="18" charset="0"/>
                              <a:cs typeface="Times New Roman" panose="02020603050405020304" pitchFamily="18" charset="0"/>
                            </a:rPr>
                            <a:t>12</a:t>
                          </a:r>
                          <a:endParaRPr lang="en-US" sz="2000" b="1"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i="1" dirty="0">
                              <a:solidFill>
                                <a:schemeClr val="tx1"/>
                              </a:solidFill>
                              <a:effectLst/>
                              <a:latin typeface="Times New Roman" panose="02020603050405020304" pitchFamily="18" charset="0"/>
                              <a:cs typeface="Times New Roman" panose="02020603050405020304" pitchFamily="18" charset="0"/>
                            </a:rPr>
                            <a:t>12</a:t>
                          </a:r>
                          <a:endParaRPr lang="en-US" sz="2000" i="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96285">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2</a:t>
                          </a:r>
                          <a:r>
                            <a:rPr lang="en-US" sz="2000" dirty="0">
                              <a:solidFill>
                                <a:schemeClr val="tx1"/>
                              </a:solidFill>
                              <a:effectLst/>
                              <a:latin typeface="Times New Roman" panose="02020603050405020304" pitchFamily="18" charset="0"/>
                              <a:cs typeface="Times New Roman" panose="02020603050405020304" pitchFamily="18" charset="0"/>
                            </a:rPr>
                            <a:t>  = 1, v</a:t>
                          </a:r>
                          <a:r>
                            <a:rPr lang="en-US" sz="2000" baseline="-25000" dirty="0">
                              <a:solidFill>
                                <a:schemeClr val="tx1"/>
                              </a:solidFill>
                              <a:effectLst/>
                              <a:latin typeface="Times New Roman" panose="02020603050405020304" pitchFamily="18" charset="0"/>
                              <a:cs typeface="Times New Roman" panose="02020603050405020304" pitchFamily="18" charset="0"/>
                            </a:rPr>
                            <a:t>2</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chemeClr val="accent6">
                                  <a:lumMod val="75000"/>
                                </a:schemeClr>
                              </a:solidFill>
                              <a:effectLst/>
                              <a:latin typeface="Times New Roman" panose="02020603050405020304" pitchFamily="18" charset="0"/>
                              <a:cs typeface="Times New Roman" panose="02020603050405020304" pitchFamily="18" charset="0"/>
                            </a:rPr>
                            <a:t>10</a:t>
                          </a:r>
                          <a:endParaRPr lang="en-US" sz="2000"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2</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0000FF"/>
                              </a:solidFill>
                              <a:effectLst/>
                              <a:latin typeface="Times New Roman" panose="02020603050405020304" pitchFamily="18" charset="0"/>
                              <a:cs typeface="Times New Roman" panose="02020603050405020304" pitchFamily="18" charset="0"/>
                            </a:rPr>
                            <a:t>22</a:t>
                          </a:r>
                          <a:endParaRPr lang="en-US" sz="20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96285">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3</a:t>
                          </a:r>
                          <a:r>
                            <a:rPr lang="en-US" sz="2000" dirty="0">
                              <a:solidFill>
                                <a:schemeClr val="tx1"/>
                              </a:solidFill>
                              <a:effectLst/>
                              <a:latin typeface="Times New Roman" panose="02020603050405020304" pitchFamily="18" charset="0"/>
                              <a:cs typeface="Times New Roman" panose="02020603050405020304" pitchFamily="18" charset="0"/>
                            </a:rPr>
                            <a:t>  = 3, v</a:t>
                          </a:r>
                          <a:r>
                            <a:rPr lang="en-US" sz="2000" baseline="-25000" dirty="0">
                              <a:solidFill>
                                <a:schemeClr val="tx1"/>
                              </a:solidFill>
                              <a:effectLst/>
                              <a:latin typeface="Times New Roman" panose="02020603050405020304" pitchFamily="18" charset="0"/>
                              <a:cs typeface="Times New Roman" panose="02020603050405020304" pitchFamily="18" charset="0"/>
                            </a:rPr>
                            <a:t>3</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rgbClr val="0000FF"/>
                              </a:solidFill>
                              <a:effectLst/>
                              <a:latin typeface="Times New Roman" panose="02020603050405020304" pitchFamily="18" charset="0"/>
                              <a:cs typeface="Times New Roman" panose="02020603050405020304" pitchFamily="18" charset="0"/>
                            </a:rPr>
                            <a:t>20</a:t>
                          </a: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3</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FF0000"/>
                              </a:solidFill>
                              <a:effectLst/>
                              <a:latin typeface="Times New Roman" panose="02020603050405020304" pitchFamily="18" charset="0"/>
                              <a:cs typeface="Times New Roman" panose="02020603050405020304" pitchFamily="18" charset="0"/>
                            </a:rPr>
                            <a:t>22</a:t>
                          </a:r>
                          <a:endParaRPr lang="en-US" sz="20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32</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96285">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4</a:t>
                          </a:r>
                          <a:r>
                            <a:rPr lang="en-US" sz="2000" dirty="0">
                              <a:solidFill>
                                <a:schemeClr val="tx1"/>
                              </a:solidFill>
                              <a:effectLst/>
                              <a:latin typeface="Times New Roman" panose="02020603050405020304" pitchFamily="18" charset="0"/>
                              <a:cs typeface="Times New Roman" panose="02020603050405020304" pitchFamily="18" charset="0"/>
                            </a:rPr>
                            <a:t>  = 2, v</a:t>
                          </a:r>
                          <a:r>
                            <a:rPr lang="en-US" sz="2000" baseline="-25000" dirty="0">
                              <a:solidFill>
                                <a:schemeClr val="tx1"/>
                              </a:solidFill>
                              <a:effectLst/>
                              <a:latin typeface="Times New Roman" panose="02020603050405020304" pitchFamily="18" charset="0"/>
                              <a:cs typeface="Times New Roman" panose="02020603050405020304" pitchFamily="18" charset="0"/>
                            </a:rPr>
                            <a:t>4</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rgbClr val="C00000"/>
                              </a:solidFill>
                              <a:effectLst/>
                              <a:latin typeface="Times New Roman" panose="02020603050405020304" pitchFamily="18" charset="0"/>
                              <a:cs typeface="Times New Roman" panose="02020603050405020304" pitchFamily="18" charset="0"/>
                            </a:rPr>
                            <a:t>15</a:t>
                          </a:r>
                          <a:endParaRPr lang="en-US" sz="20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4</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15</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FF0000"/>
                              </a:solidFill>
                              <a:effectLst/>
                              <a:latin typeface="Times New Roman" panose="02020603050405020304" pitchFamily="18" charset="0"/>
                              <a:cs typeface="Times New Roman" panose="02020603050405020304" pitchFamily="18" charset="0"/>
                            </a:rPr>
                            <a:t>37</a:t>
                          </a:r>
                          <a:endParaRPr lang="en-US" sz="20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727940947"/>
                  </p:ext>
                </p:extLst>
              </p:nvPr>
            </p:nvGraphicFramePr>
            <p:xfrm>
              <a:off x="1637324" y="1409624"/>
              <a:ext cx="8786839" cy="2133600"/>
            </p:xfrm>
            <a:graphic>
              <a:graphicData uri="http://schemas.openxmlformats.org/drawingml/2006/table">
                <a:tbl>
                  <a:tblPr firstRow="1" firstCol="1" bandRow="1">
                    <a:tableStyleId>{5C22544A-7EE6-4342-B048-85BDC9FD1C3A}</a:tableStyleId>
                  </a:tblPr>
                  <a:tblGrid>
                    <a:gridCol w="2268168">
                      <a:extLst>
                        <a:ext uri="{9D8B030D-6E8A-4147-A177-3AD203B41FA5}">
                          <a16:colId xmlns:a16="http://schemas.microsoft.com/office/drawing/2014/main" val="20000"/>
                        </a:ext>
                      </a:extLst>
                    </a:gridCol>
                    <a:gridCol w="1492585">
                      <a:extLst>
                        <a:ext uri="{9D8B030D-6E8A-4147-A177-3AD203B41FA5}">
                          <a16:colId xmlns:a16="http://schemas.microsoft.com/office/drawing/2014/main" val="20001"/>
                        </a:ext>
                      </a:extLst>
                    </a:gridCol>
                    <a:gridCol w="836947">
                      <a:extLst>
                        <a:ext uri="{9D8B030D-6E8A-4147-A177-3AD203B41FA5}">
                          <a16:colId xmlns:a16="http://schemas.microsoft.com/office/drawing/2014/main" val="20002"/>
                        </a:ext>
                      </a:extLst>
                    </a:gridCol>
                    <a:gridCol w="838048">
                      <a:extLst>
                        <a:ext uri="{9D8B030D-6E8A-4147-A177-3AD203B41FA5}">
                          <a16:colId xmlns:a16="http://schemas.microsoft.com/office/drawing/2014/main" val="20003"/>
                        </a:ext>
                      </a:extLst>
                    </a:gridCol>
                    <a:gridCol w="838048">
                      <a:extLst>
                        <a:ext uri="{9D8B030D-6E8A-4147-A177-3AD203B41FA5}">
                          <a16:colId xmlns:a16="http://schemas.microsoft.com/office/drawing/2014/main" val="20004"/>
                        </a:ext>
                      </a:extLst>
                    </a:gridCol>
                    <a:gridCol w="836947">
                      <a:extLst>
                        <a:ext uri="{9D8B030D-6E8A-4147-A177-3AD203B41FA5}">
                          <a16:colId xmlns:a16="http://schemas.microsoft.com/office/drawing/2014/main" val="20005"/>
                        </a:ext>
                      </a:extLst>
                    </a:gridCol>
                    <a:gridCol w="838048">
                      <a:extLst>
                        <a:ext uri="{9D8B030D-6E8A-4147-A177-3AD203B41FA5}">
                          <a16:colId xmlns:a16="http://schemas.microsoft.com/office/drawing/2014/main" val="20006"/>
                        </a:ext>
                      </a:extLst>
                    </a:gridCol>
                    <a:gridCol w="838048">
                      <a:extLst>
                        <a:ext uri="{9D8B030D-6E8A-4147-A177-3AD203B41FA5}">
                          <a16:colId xmlns:a16="http://schemas.microsoft.com/office/drawing/2014/main" val="20007"/>
                        </a:ext>
                      </a:extLst>
                    </a:gridCol>
                  </a:tblGrid>
                  <a:tr h="30480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9" t="-26000" r="-288441" b="-652000"/>
                          </a:stretch>
                        </a:blipFill>
                      </a:tcPr>
                    </a:tc>
                    <a:tc>
                      <a:txBody>
                        <a:bodyPr/>
                        <a:lstStyle/>
                        <a:p>
                          <a:pPr marL="0" marR="0" algn="ctr">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F(</a:t>
                          </a:r>
                          <a:r>
                            <a:rPr lang="en-US" sz="2000" b="0" dirty="0" err="1">
                              <a:solidFill>
                                <a:schemeClr val="tx1"/>
                              </a:solidFill>
                              <a:effectLst/>
                              <a:latin typeface="Times New Roman" panose="02020603050405020304" pitchFamily="18" charset="0"/>
                              <a:cs typeface="Times New Roman" panose="02020603050405020304" pitchFamily="18" charset="0"/>
                            </a:rPr>
                            <a:t>i</a:t>
                          </a:r>
                          <a:r>
                            <a:rPr lang="en-US" sz="2000" b="0" dirty="0">
                              <a:solidFill>
                                <a:schemeClr val="tx1"/>
                              </a:solidFill>
                              <a:effectLst/>
                              <a:latin typeface="Times New Roman" panose="02020603050405020304" pitchFamily="18" charset="0"/>
                              <a:cs typeface="Times New Roman" panose="02020603050405020304" pitchFamily="18" charset="0"/>
                            </a:rPr>
                            <a:t>,  0) = 0</a:t>
                          </a:r>
                          <a:endParaRPr lang="en-US" sz="20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ffectLst/>
                              <a:latin typeface="Times New Roman" panose="02020603050405020304" pitchFamily="18" charset="0"/>
                              <a:cs typeface="Times New Roman" panose="02020603050405020304" pitchFamily="18" charset="0"/>
                            </a:rPr>
                            <a:t>F(0,  j) = 0</a:t>
                          </a:r>
                          <a:r>
                            <a:rPr lang="en-US" sz="20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chemeClr val="tx1"/>
                              </a:solidFill>
                              <a:effectLst/>
                              <a:latin typeface="Times New Roman" panose="02020603050405020304" pitchFamily="18" charset="0"/>
                              <a:cs typeface="Times New Roman" panose="02020603050405020304" pitchFamily="18" charset="0"/>
                            </a:rPr>
                            <a:t>capacity j</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 </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err="1">
                              <a:solidFill>
                                <a:schemeClr val="tx1"/>
                              </a:solidFill>
                              <a:effectLst/>
                              <a:latin typeface="Times New Roman" panose="02020603050405020304" pitchFamily="18" charset="0"/>
                              <a:cs typeface="Times New Roman" panose="02020603050405020304" pitchFamily="18" charset="0"/>
                            </a:rPr>
                            <a:t>i</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3</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4</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304800">
                    <a:tc>
                      <a:txBody>
                        <a:bodyPr/>
                        <a:lstStyle/>
                        <a:p>
                          <a:pPr marL="0" marR="0">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 F(0 ,  j) = 0  </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b="1" dirty="0">
                              <a:solidFill>
                                <a:schemeClr val="accent4">
                                  <a:lumMod val="75000"/>
                                </a:schemeClr>
                              </a:solidFill>
                              <a:effectLst/>
                              <a:latin typeface="Times New Roman" panose="02020603050405020304" pitchFamily="18" charset="0"/>
                              <a:cs typeface="Times New Roman" panose="02020603050405020304" pitchFamily="18" charset="0"/>
                            </a:rPr>
                            <a:t>0</a:t>
                          </a:r>
                          <a:endParaRPr lang="en-US" sz="2000" b="1" dirty="0">
                            <a:solidFill>
                              <a:schemeClr val="accent4">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04800">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1</a:t>
                          </a:r>
                          <a:r>
                            <a:rPr lang="en-US" sz="2000" dirty="0">
                              <a:solidFill>
                                <a:schemeClr val="tx1"/>
                              </a:solidFill>
                              <a:effectLst/>
                              <a:latin typeface="Times New Roman" panose="02020603050405020304" pitchFamily="18" charset="0"/>
                              <a:cs typeface="Times New Roman" panose="02020603050405020304" pitchFamily="18" charset="0"/>
                            </a:rPr>
                            <a:t>  = 2, v</a:t>
                          </a:r>
                          <a:r>
                            <a:rPr lang="en-US" sz="2000" baseline="-25000" dirty="0">
                              <a:solidFill>
                                <a:schemeClr val="tx1"/>
                              </a:solidFill>
                              <a:effectLst/>
                              <a:latin typeface="Times New Roman" panose="02020603050405020304" pitchFamily="18" charset="0"/>
                              <a:cs typeface="Times New Roman" panose="02020603050405020304" pitchFamily="18" charset="0"/>
                            </a:rPr>
                            <a:t>1</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chemeClr val="accent4">
                                  <a:lumMod val="75000"/>
                                </a:schemeClr>
                              </a:solidFill>
                              <a:effectLst/>
                              <a:latin typeface="Times New Roman" panose="02020603050405020304" pitchFamily="18" charset="0"/>
                              <a:cs typeface="Times New Roman" panose="02020603050405020304" pitchFamily="18" charset="0"/>
                            </a:rPr>
                            <a:t>12</a:t>
                          </a:r>
                          <a:endParaRPr lang="en-US" sz="2000" dirty="0">
                            <a:solidFill>
                              <a:schemeClr val="accent4">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1</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chemeClr val="accent6">
                                  <a:lumMod val="75000"/>
                                </a:schemeClr>
                              </a:solidFill>
                              <a:effectLst/>
                              <a:latin typeface="Times New Roman" panose="02020603050405020304" pitchFamily="18" charset="0"/>
                              <a:cs typeface="Times New Roman" panose="02020603050405020304" pitchFamily="18" charset="0"/>
                            </a:rPr>
                            <a:t>12</a:t>
                          </a:r>
                          <a:endParaRPr lang="en-US" sz="2000" b="1"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i="1" dirty="0">
                              <a:solidFill>
                                <a:schemeClr val="tx1"/>
                              </a:solidFill>
                              <a:effectLst/>
                              <a:latin typeface="Times New Roman" panose="02020603050405020304" pitchFamily="18" charset="0"/>
                              <a:cs typeface="Times New Roman" panose="02020603050405020304" pitchFamily="18" charset="0"/>
                            </a:rPr>
                            <a:t>12</a:t>
                          </a:r>
                          <a:endParaRPr lang="en-US" sz="2000" i="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12</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04800">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2</a:t>
                          </a:r>
                          <a:r>
                            <a:rPr lang="en-US" sz="2000" dirty="0">
                              <a:solidFill>
                                <a:schemeClr val="tx1"/>
                              </a:solidFill>
                              <a:effectLst/>
                              <a:latin typeface="Times New Roman" panose="02020603050405020304" pitchFamily="18" charset="0"/>
                              <a:cs typeface="Times New Roman" panose="02020603050405020304" pitchFamily="18" charset="0"/>
                            </a:rPr>
                            <a:t>  = 1, v</a:t>
                          </a:r>
                          <a:r>
                            <a:rPr lang="en-US" sz="2000" baseline="-25000" dirty="0">
                              <a:solidFill>
                                <a:schemeClr val="tx1"/>
                              </a:solidFill>
                              <a:effectLst/>
                              <a:latin typeface="Times New Roman" panose="02020603050405020304" pitchFamily="18" charset="0"/>
                              <a:cs typeface="Times New Roman" panose="02020603050405020304" pitchFamily="18" charset="0"/>
                            </a:rPr>
                            <a:t>2</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chemeClr val="accent6">
                                  <a:lumMod val="75000"/>
                                </a:schemeClr>
                              </a:solidFill>
                              <a:effectLst/>
                              <a:latin typeface="Times New Roman" panose="02020603050405020304" pitchFamily="18" charset="0"/>
                              <a:cs typeface="Times New Roman" panose="02020603050405020304" pitchFamily="18" charset="0"/>
                            </a:rPr>
                            <a:t>10</a:t>
                          </a:r>
                          <a:endParaRPr lang="en-US" sz="2000" dirty="0">
                            <a:solidFill>
                              <a:schemeClr val="accent6">
                                <a:lumMod val="75000"/>
                              </a:schemeClr>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2</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0000FF"/>
                              </a:solidFill>
                              <a:effectLst/>
                              <a:latin typeface="Times New Roman" panose="02020603050405020304" pitchFamily="18" charset="0"/>
                              <a:cs typeface="Times New Roman" panose="02020603050405020304" pitchFamily="18" charset="0"/>
                            </a:rPr>
                            <a:t>22</a:t>
                          </a:r>
                          <a:endParaRPr lang="en-US" sz="20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04800">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3</a:t>
                          </a:r>
                          <a:r>
                            <a:rPr lang="en-US" sz="2000" dirty="0">
                              <a:solidFill>
                                <a:schemeClr val="tx1"/>
                              </a:solidFill>
                              <a:effectLst/>
                              <a:latin typeface="Times New Roman" panose="02020603050405020304" pitchFamily="18" charset="0"/>
                              <a:cs typeface="Times New Roman" panose="02020603050405020304" pitchFamily="18" charset="0"/>
                            </a:rPr>
                            <a:t>  = 3, v</a:t>
                          </a:r>
                          <a:r>
                            <a:rPr lang="en-US" sz="2000" baseline="-25000" dirty="0">
                              <a:solidFill>
                                <a:schemeClr val="tx1"/>
                              </a:solidFill>
                              <a:effectLst/>
                              <a:latin typeface="Times New Roman" panose="02020603050405020304" pitchFamily="18" charset="0"/>
                              <a:cs typeface="Times New Roman" panose="02020603050405020304" pitchFamily="18" charset="0"/>
                            </a:rPr>
                            <a:t>3</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rgbClr val="0000FF"/>
                              </a:solidFill>
                              <a:effectLst/>
                              <a:latin typeface="Times New Roman" panose="02020603050405020304" pitchFamily="18" charset="0"/>
                              <a:cs typeface="Times New Roman" panose="02020603050405020304" pitchFamily="18" charset="0"/>
                            </a:rPr>
                            <a:t>20</a:t>
                          </a:r>
                          <a:endParaRPr lang="en-US" sz="2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3</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12</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FF0000"/>
                              </a:solidFill>
                              <a:effectLst/>
                              <a:latin typeface="Times New Roman" panose="02020603050405020304" pitchFamily="18" charset="0"/>
                              <a:cs typeface="Times New Roman" panose="02020603050405020304" pitchFamily="18" charset="0"/>
                            </a:rPr>
                            <a:t>22</a:t>
                          </a:r>
                          <a:endParaRPr lang="en-US" sz="20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32</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04800">
                    <a:tc>
                      <a:txBody>
                        <a:bodyPr/>
                        <a:lstStyle/>
                        <a:p>
                          <a:pPr marL="0" marR="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w</a:t>
                          </a:r>
                          <a:r>
                            <a:rPr lang="en-US" sz="2000" baseline="-25000" dirty="0">
                              <a:solidFill>
                                <a:schemeClr val="tx1"/>
                              </a:solidFill>
                              <a:effectLst/>
                              <a:latin typeface="Times New Roman" panose="02020603050405020304" pitchFamily="18" charset="0"/>
                              <a:cs typeface="Times New Roman" panose="02020603050405020304" pitchFamily="18" charset="0"/>
                            </a:rPr>
                            <a:t>4</a:t>
                          </a:r>
                          <a:r>
                            <a:rPr lang="en-US" sz="2000" dirty="0">
                              <a:solidFill>
                                <a:schemeClr val="tx1"/>
                              </a:solidFill>
                              <a:effectLst/>
                              <a:latin typeface="Times New Roman" panose="02020603050405020304" pitchFamily="18" charset="0"/>
                              <a:cs typeface="Times New Roman" panose="02020603050405020304" pitchFamily="18" charset="0"/>
                            </a:rPr>
                            <a:t>  = 2, v</a:t>
                          </a:r>
                          <a:r>
                            <a:rPr lang="en-US" sz="2000" baseline="-25000" dirty="0">
                              <a:solidFill>
                                <a:schemeClr val="tx1"/>
                              </a:solidFill>
                              <a:effectLst/>
                              <a:latin typeface="Times New Roman" panose="02020603050405020304" pitchFamily="18" charset="0"/>
                              <a:cs typeface="Times New Roman" panose="02020603050405020304" pitchFamily="18" charset="0"/>
                            </a:rPr>
                            <a:t>4</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a:solidFill>
                                <a:srgbClr val="C00000"/>
                              </a:solidFill>
                              <a:effectLst/>
                              <a:latin typeface="Times New Roman" panose="02020603050405020304" pitchFamily="18" charset="0"/>
                              <a:cs typeface="Times New Roman" panose="02020603050405020304" pitchFamily="18" charset="0"/>
                            </a:rPr>
                            <a:t>15</a:t>
                          </a:r>
                          <a:endParaRPr lang="en-US" sz="200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solidFill>
                                <a:schemeClr val="tx1"/>
                              </a:solidFill>
                              <a:effectLst/>
                              <a:latin typeface="Times New Roman" panose="02020603050405020304" pitchFamily="18" charset="0"/>
                              <a:cs typeface="Times New Roman" panose="02020603050405020304" pitchFamily="18" charset="0"/>
                            </a:rPr>
                            <a:t>4</a:t>
                          </a:r>
                          <a:endParaRPr lang="en-US" sz="20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10</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a:solidFill>
                                <a:schemeClr val="tx1"/>
                              </a:solidFill>
                              <a:effectLst/>
                              <a:latin typeface="Times New Roman" panose="02020603050405020304" pitchFamily="18" charset="0"/>
                              <a:cs typeface="Times New Roman" panose="02020603050405020304" pitchFamily="18" charset="0"/>
                            </a:rPr>
                            <a:t>15</a:t>
                          </a:r>
                          <a:endParaRPr lang="en-US" sz="20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25</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30</a:t>
                          </a:r>
                          <a:endParaRPr lang="en-US" sz="20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2000" b="1" dirty="0">
                              <a:solidFill>
                                <a:srgbClr val="FF0000"/>
                              </a:solidFill>
                              <a:effectLst/>
                              <a:latin typeface="Times New Roman" panose="02020603050405020304" pitchFamily="18" charset="0"/>
                              <a:cs typeface="Times New Roman" panose="02020603050405020304" pitchFamily="18" charset="0"/>
                            </a:rPr>
                            <a:t>37</a:t>
                          </a:r>
                          <a:endParaRPr lang="en-US" sz="2000" b="1"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Fallback>
      </mc:AlternateContent>
      <p:cxnSp>
        <p:nvCxnSpPr>
          <p:cNvPr id="4" name="Curved Connector 3"/>
          <p:cNvCxnSpPr>
            <a:cxnSpLocks/>
          </p:cNvCxnSpPr>
          <p:nvPr/>
        </p:nvCxnSpPr>
        <p:spPr>
          <a:xfrm rot="16200000" flipH="1">
            <a:off x="5261641" y="1893912"/>
            <a:ext cx="548190" cy="275510"/>
          </a:xfrm>
          <a:prstGeom prst="curvedConnector3">
            <a:avLst>
              <a:gd name="adj1" fmla="val 710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048821" y="292726"/>
            <a:ext cx="4658547" cy="110799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Find the composition of an optimal subset by tracing back the computation of this entry F(4, 5) in the table.</a:t>
            </a:r>
            <a:endParaRPr 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BAD2ADB-7D5B-46C0-9F3C-592C2F22933F}"/>
                  </a:ext>
                </a:extLst>
              </p:cNvPr>
              <p:cNvSpPr txBox="1"/>
              <p:nvPr/>
            </p:nvSpPr>
            <p:spPr>
              <a:xfrm>
                <a:off x="1539490" y="3632342"/>
                <a:ext cx="9113014" cy="286232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a:t>
                </a:r>
                <a:r>
                  <a:rPr lang="en-US" sz="20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F(2, 3) </a:t>
                </a:r>
                <a14:m>
                  <m:oMath xmlns:m="http://schemas.openxmlformats.org/officeDocument/2006/math">
                    <m:r>
                      <a:rPr lang="en-US" sz="2000"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(&gt;)</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F(1, 3)</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item 2 (i.e., </a:t>
                </a:r>
                <a:r>
                  <a:rPr lang="en-US" sz="2000" dirty="0">
                    <a:solidFill>
                      <a:srgbClr val="0000FF"/>
                    </a:solidFill>
                    <a:latin typeface="Times New Roman" panose="02020603050405020304" pitchFamily="18" charset="0"/>
                    <a:cs typeface="Times New Roman" panose="02020603050405020304" pitchFamily="18" charset="0"/>
                  </a:rPr>
                  <a:t>w</a:t>
                </a:r>
                <a:r>
                  <a:rPr lang="en-US" sz="2000" baseline="-25000" dirty="0">
                    <a:solidFill>
                      <a:srgbClr val="0000FF"/>
                    </a:solidFill>
                    <a:latin typeface="Times New Roman" panose="02020603050405020304" pitchFamily="18" charset="0"/>
                    <a:cs typeface="Times New Roman" panose="02020603050405020304" pitchFamily="18" charset="0"/>
                  </a:rPr>
                  <a:t>2</a:t>
                </a:r>
                <a:r>
                  <a:rPr lang="en-US" sz="2000" dirty="0">
                    <a:solidFill>
                      <a:srgbClr val="0000FF"/>
                    </a:solidFill>
                    <a:latin typeface="Times New Roman" panose="02020603050405020304" pitchFamily="18" charset="0"/>
                    <a:cs typeface="Times New Roman" panose="02020603050405020304" pitchFamily="18" charset="0"/>
                  </a:rPr>
                  <a:t>  = 1, v</a:t>
                </a:r>
                <a:r>
                  <a:rPr lang="en-US" sz="2000" baseline="-25000" dirty="0">
                    <a:solidFill>
                      <a:srgbClr val="0000FF"/>
                    </a:solidFill>
                    <a:latin typeface="Times New Roman" panose="02020603050405020304" pitchFamily="18" charset="0"/>
                    <a:cs typeface="Times New Roman" panose="02020603050405020304" pitchFamily="18" charset="0"/>
                  </a:rPr>
                  <a:t>2</a:t>
                </a:r>
                <a:r>
                  <a:rPr lang="en-US" sz="2000" dirty="0">
                    <a:solidFill>
                      <a:srgbClr val="0000FF"/>
                    </a:solidFill>
                    <a:latin typeface="Times New Roman" panose="02020603050405020304" pitchFamily="18" charset="0"/>
                    <a:cs typeface="Times New Roman" panose="02020603050405020304" pitchFamily="18" charset="0"/>
                  </a:rPr>
                  <a:t>  = 10</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a part of an optimal selection, which leaves F(1, 3-1) to specify its remaining composition. </a:t>
                </a:r>
              </a:p>
              <a:p>
                <a:pPr>
                  <a:spcAft>
                    <a:spcPts val="6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b="1"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F(2, 3)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Max{F(1, 3),  </a:t>
                </a:r>
                <a:r>
                  <a:rPr lang="en-US" sz="2000" dirty="0">
                    <a:solidFill>
                      <a:schemeClr val="accent6">
                        <a:lumMod val="75000"/>
                      </a:schemeClr>
                    </a:solidFill>
                    <a:latin typeface="Times New Roman" panose="02020603050405020304" pitchFamily="18" charset="0"/>
                    <a:cs typeface="Times New Roman" panose="02020603050405020304" pitchFamily="18" charset="0"/>
                  </a:rPr>
                  <a:t>v</a:t>
                </a:r>
                <a:r>
                  <a:rPr lang="en-US" sz="2000" baseline="-25000" dirty="0">
                    <a:solidFill>
                      <a:schemeClr val="accent6">
                        <a:lumMod val="75000"/>
                      </a:schemeClr>
                    </a:solidFill>
                    <a:latin typeface="Times New Roman" panose="02020603050405020304" pitchFamily="18" charset="0"/>
                    <a:cs typeface="Times New Roman" panose="02020603050405020304" pitchFamily="18" charset="0"/>
                  </a:rPr>
                  <a:t>2</a:t>
                </a:r>
                <a:r>
                  <a:rPr lang="en-US" sz="2000" dirty="0">
                    <a:solidFill>
                      <a:srgbClr val="0000FF"/>
                    </a:solidFill>
                    <a:latin typeface="Times New Roman" panose="02020603050405020304" pitchFamily="18" charset="0"/>
                    <a:cs typeface="Times New Roman" panose="02020603050405020304" pitchFamily="18" charset="0"/>
                  </a:rPr>
                  <a:t> + </a:t>
                </a:r>
                <a:r>
                  <a:rPr lang="en-US" sz="2000" b="1" dirty="0">
                    <a:solidFill>
                      <a:schemeClr val="accent6">
                        <a:lumMod val="75000"/>
                      </a:schemeClr>
                    </a:solidFill>
                    <a:latin typeface="Times New Roman" panose="02020603050405020304" pitchFamily="18" charset="0"/>
                    <a:cs typeface="Times New Roman" panose="02020603050405020304" pitchFamily="18" charset="0"/>
                  </a:rPr>
                  <a:t>F(1, 3-1)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10 + 12 = 22, if j – w</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3 - 1 </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Similarly, since </a:t>
                </a:r>
                <a:r>
                  <a:rPr lang="en-US" sz="2000" b="1" dirty="0">
                    <a:solidFill>
                      <a:schemeClr val="accent6">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F(1, 2) </a:t>
                </a:r>
                <a14:m>
                  <m:oMath xmlns:m="http://schemas.openxmlformats.org/officeDocument/2006/math">
                    <m:r>
                      <a:rPr lang="en-US" sz="2000"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(&gt;)</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F(0, 2), item 1 (i.e., </a:t>
                </a:r>
                <a:r>
                  <a:rPr lang="en-US" sz="2000" dirty="0">
                    <a:solidFill>
                      <a:srgbClr val="0000FF"/>
                    </a:solidFill>
                    <a:latin typeface="Times New Roman" panose="02020603050405020304" pitchFamily="18" charset="0"/>
                    <a:cs typeface="Times New Roman" panose="02020603050405020304" pitchFamily="18" charset="0"/>
                  </a:rPr>
                  <a:t>w</a:t>
                </a:r>
                <a:r>
                  <a:rPr lang="en-US" sz="2000" baseline="-25000" dirty="0">
                    <a:solidFill>
                      <a:srgbClr val="0000FF"/>
                    </a:solidFill>
                    <a:latin typeface="Times New Roman" panose="02020603050405020304" pitchFamily="18" charset="0"/>
                    <a:cs typeface="Times New Roman" panose="02020603050405020304" pitchFamily="18" charset="0"/>
                  </a:rPr>
                  <a:t>1</a:t>
                </a:r>
                <a:r>
                  <a:rPr lang="en-US" sz="2000" dirty="0">
                    <a:solidFill>
                      <a:srgbClr val="0000FF"/>
                    </a:solidFill>
                    <a:latin typeface="Times New Roman" panose="02020603050405020304" pitchFamily="18" charset="0"/>
                    <a:cs typeface="Times New Roman" panose="02020603050405020304" pitchFamily="18" charset="0"/>
                  </a:rPr>
                  <a:t>  = 2, v</a:t>
                </a:r>
                <a:r>
                  <a:rPr lang="en-US" sz="2000" baseline="-25000" dirty="0">
                    <a:solidFill>
                      <a:srgbClr val="0000FF"/>
                    </a:solidFill>
                    <a:latin typeface="Times New Roman" panose="02020603050405020304" pitchFamily="18" charset="0"/>
                    <a:cs typeface="Times New Roman" panose="02020603050405020304" pitchFamily="18" charset="0"/>
                  </a:rPr>
                  <a:t>1</a:t>
                </a:r>
                <a:r>
                  <a:rPr lang="en-US" sz="2000" dirty="0">
                    <a:solidFill>
                      <a:srgbClr val="0000FF"/>
                    </a:solidFill>
                    <a:latin typeface="Times New Roman" panose="02020603050405020304" pitchFamily="18" charset="0"/>
                    <a:cs typeface="Times New Roman" panose="02020603050405020304" pitchFamily="18" charset="0"/>
                  </a:rPr>
                  <a:t>  = 12</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the final part of the optimal solution.  </a:t>
                </a:r>
              </a:p>
              <a:p>
                <a:pPr marL="339725" indent="-339725">
                  <a:spcAft>
                    <a:spcPts val="6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F(1, 2)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Max{F(0, 2),  </a:t>
                </a:r>
                <a:r>
                  <a:rPr lang="en-US" sz="2000" dirty="0">
                    <a:solidFill>
                      <a:schemeClr val="accent4">
                        <a:lumMod val="75000"/>
                      </a:schemeClr>
                    </a:solidFill>
                    <a:latin typeface="Times New Roman" panose="02020603050405020304" pitchFamily="18" charset="0"/>
                    <a:cs typeface="Times New Roman" panose="02020603050405020304" pitchFamily="18" charset="0"/>
                  </a:rPr>
                  <a:t>v</a:t>
                </a:r>
                <a:r>
                  <a:rPr lang="en-US" sz="2000" baseline="-25000" dirty="0">
                    <a:solidFill>
                      <a:schemeClr val="accent4">
                        <a:lumMod val="75000"/>
                      </a:schemeClr>
                    </a:solidFill>
                    <a:latin typeface="Times New Roman" panose="02020603050405020304" pitchFamily="18" charset="0"/>
                    <a:cs typeface="Times New Roman" panose="02020603050405020304" pitchFamily="18" charset="0"/>
                  </a:rPr>
                  <a:t>1</a:t>
                </a:r>
                <a:r>
                  <a:rPr lang="en-US" sz="2000" dirty="0">
                    <a:solidFill>
                      <a:srgbClr val="0000FF"/>
                    </a:solidFill>
                    <a:latin typeface="Times New Roman" panose="02020603050405020304" pitchFamily="18" charset="0"/>
                    <a:cs typeface="Times New Roman" panose="02020603050405020304" pitchFamily="18" charset="0"/>
                  </a:rPr>
                  <a:t> + </a:t>
                </a:r>
                <a:r>
                  <a:rPr lang="en-US" sz="2000" b="1" dirty="0">
                    <a:solidFill>
                      <a:schemeClr val="accent4">
                        <a:lumMod val="75000"/>
                      </a:schemeClr>
                    </a:solidFill>
                    <a:latin typeface="Times New Roman" panose="02020603050405020304" pitchFamily="18" charset="0"/>
                    <a:cs typeface="Times New Roman" panose="02020603050405020304" pitchFamily="18" charset="0"/>
                  </a:rPr>
                  <a:t>F(0, 2-2)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Max{0, 12 + 0} = 12</a:t>
                </a: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Thus, the </a:t>
                </a:r>
                <a:r>
                  <a:rPr 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composition of an optimal subset is</a:t>
                </a:r>
                <a:r>
                  <a:rPr lang="en-US" sz="20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{item 1, item 2, item 4}</a:t>
                </a:r>
                <a:r>
                  <a:rPr lang="en-US" sz="20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 maximal value is </a:t>
                </a:r>
                <a:r>
                  <a:rPr lang="en-US" sz="2000" dirty="0">
                    <a:latin typeface="Times New Roman" panose="02020603050405020304" pitchFamily="18" charset="0"/>
                    <a:cs typeface="Times New Roman" panose="02020603050405020304" pitchFamily="18" charset="0"/>
                  </a:rPr>
                  <a:t>F(4, 5) = 37. </a:t>
                </a:r>
              </a:p>
            </p:txBody>
          </p:sp>
        </mc:Choice>
        <mc:Fallback xmlns="">
          <p:sp>
            <p:nvSpPr>
              <p:cNvPr id="10" name="TextBox 9">
                <a:extLst>
                  <a:ext uri="{FF2B5EF4-FFF2-40B4-BE49-F238E27FC236}">
                    <a16:creationId xmlns:a16="http://schemas.microsoft.com/office/drawing/2014/main" id="{3BAD2ADB-7D5B-46C0-9F3C-592C2F22933F}"/>
                  </a:ext>
                </a:extLst>
              </p:cNvPr>
              <p:cNvSpPr txBox="1">
                <a:spLocks noRot="1" noChangeAspect="1" noMove="1" noResize="1" noEditPoints="1" noAdjustHandles="1" noChangeArrowheads="1" noChangeShapeType="1" noTextEdit="1"/>
              </p:cNvSpPr>
              <p:nvPr/>
            </p:nvSpPr>
            <p:spPr>
              <a:xfrm>
                <a:off x="1539490" y="3632342"/>
                <a:ext cx="9113014" cy="2862322"/>
              </a:xfrm>
              <a:prstGeom prst="rect">
                <a:avLst/>
              </a:prstGeom>
              <a:blipFill>
                <a:blip r:embed="rId3"/>
                <a:stretch>
                  <a:fillRect l="-535" t="-1062" r="-334" b="-2760"/>
                </a:stretch>
              </a:blipFill>
              <a:ln>
                <a:solidFill>
                  <a:schemeClr val="bg1"/>
                </a:solidFill>
              </a:ln>
            </p:spPr>
            <p:txBody>
              <a:bodyPr/>
              <a:lstStyle/>
              <a:p>
                <a:r>
                  <a:rPr lang="en-US">
                    <a:noFill/>
                  </a:rPr>
                  <a:t> </a:t>
                </a:r>
              </a:p>
            </p:txBody>
          </p:sp>
        </mc:Fallback>
      </mc:AlternateContent>
      <p:pic>
        <p:nvPicPr>
          <p:cNvPr id="11" name="Picture 10" descr="Emoticon making a point Stock Vector - 14709057">
            <a:extLst>
              <a:ext uri="{FF2B5EF4-FFF2-40B4-BE49-F238E27FC236}">
                <a16:creationId xmlns:a16="http://schemas.microsoft.com/office/drawing/2014/main" id="{6835A701-0326-40AA-9B1C-DAB9D435D83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082148" flipH="1" flipV="1">
            <a:off x="733679" y="2758069"/>
            <a:ext cx="656296" cy="426649"/>
          </a:xfrm>
          <a:prstGeom prst="rect">
            <a:avLst/>
          </a:prstGeom>
          <a:noFill/>
          <a:ln>
            <a:noFill/>
          </a:ln>
        </p:spPr>
      </p:pic>
      <p:cxnSp>
        <p:nvCxnSpPr>
          <p:cNvPr id="13" name="Curved Connector 3">
            <a:extLst>
              <a:ext uri="{FF2B5EF4-FFF2-40B4-BE49-F238E27FC236}">
                <a16:creationId xmlns:a16="http://schemas.microsoft.com/office/drawing/2014/main" id="{3A5B3AAA-1BFB-4A97-8230-11365189CDF3}"/>
              </a:ext>
            </a:extLst>
          </p:cNvPr>
          <p:cNvCxnSpPr>
            <a:cxnSpLocks/>
          </p:cNvCxnSpPr>
          <p:nvPr/>
        </p:nvCxnSpPr>
        <p:spPr>
          <a:xfrm rot="16200000" flipH="1">
            <a:off x="5925242" y="1928327"/>
            <a:ext cx="567509" cy="225999"/>
          </a:xfrm>
          <a:prstGeom prst="curvedConnector3">
            <a:avLst>
              <a:gd name="adj1" fmla="val 10063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58E0C12-6F8E-4812-A0C3-890C88D5CACA}"/>
              </a:ext>
            </a:extLst>
          </p:cNvPr>
          <p:cNvSpPr/>
          <p:nvPr/>
        </p:nvSpPr>
        <p:spPr>
          <a:xfrm>
            <a:off x="5673491" y="620190"/>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spTree>
    <p:extLst>
      <p:ext uri="{BB962C8B-B14F-4D97-AF65-F5344CB8AC3E}">
        <p14:creationId xmlns:p14="http://schemas.microsoft.com/office/powerpoint/2010/main" val="10899511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52775" y="596845"/>
                <a:ext cx="8488208" cy="6063198"/>
              </a:xfrm>
              <a:prstGeom prst="rect">
                <a:avLst/>
              </a:prstGeom>
            </p:spPr>
            <p:txBody>
              <a:bodyPr wrap="square">
                <a:spAutoFit/>
              </a:bodyPr>
              <a:lstStyle/>
              <a:p>
                <a:pPr marL="342900" indent="-342900">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optimal solution is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F(n, W).</a:t>
                </a:r>
              </a:p>
              <a:p>
                <a:pPr marL="342900" indent="-342900">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Use a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two-dimensional array F[0 </a:t>
                </a:r>
                <a14:m>
                  <m:oMath xmlns:m="http://schemas.openxmlformats.org/officeDocument/2006/math">
                    <m:r>
                      <a:rPr lang="en-US" sz="22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 </a:t>
                </a:r>
                <a14:m>
                  <m:oMath xmlns:m="http://schemas.openxmlformats.org/officeDocument/2006/math">
                    <m:r>
                      <a:rPr lang="en-US" sz="22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n,  0 </a:t>
                </a:r>
                <a14:m>
                  <m:oMath xmlns:m="http://schemas.openxmlformats.org/officeDocument/2006/math">
                    <m:r>
                      <a:rPr lang="en-US" sz="22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 </a:t>
                </a:r>
                <a14:m>
                  <m:oMath xmlns:m="http://schemas.openxmlformats.org/officeDocument/2006/math">
                    <m:r>
                      <a:rPr lang="en-US" sz="22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W]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compute the values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j)s for the rows of the array in sequence using </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1, j),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-1, j),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a:t>
                </a:r>
              </a:p>
              <a:p>
                <a:pPr marL="342900" indent="-342900">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Obviously, the number of array entries computed is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nW</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𝜃</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nW</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342900" indent="-342900">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a given n, and taking arbitrarily large values of W, such as W = n!, the number of entries computed (running times) is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𝜃</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(n*n!).</a:t>
                </a:r>
              </a:p>
              <a:p>
                <a:pPr marL="342900" indent="-342900">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W is extremely large in comparison with n, this algorithm is worse than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brute-force algorithm </a:t>
                </a:r>
                <a14:m>
                  <m:oMath xmlns:m="http://schemas.openxmlformats.org/officeDocument/2006/math">
                    <m:r>
                      <a:rPr lang="en-US" sz="22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𝜃</m:t>
                    </m:r>
                  </m:oMath>
                </a14:m>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that simply considers all subsets.</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algorithm can be improved so that it never performs worse than the brute-force algorithm and often performs much better. </a:t>
                </a:r>
              </a:p>
            </p:txBody>
          </p:sp>
        </mc:Choice>
        <mc:Fallback xmlns="">
          <p:sp>
            <p:nvSpPr>
              <p:cNvPr id="2" name="Rectangle 1"/>
              <p:cNvSpPr>
                <a:spLocks noRot="1" noChangeAspect="1" noMove="1" noResize="1" noEditPoints="1" noAdjustHandles="1" noChangeArrowheads="1" noChangeShapeType="1" noTextEdit="1"/>
              </p:cNvSpPr>
              <p:nvPr/>
            </p:nvSpPr>
            <p:spPr>
              <a:xfrm>
                <a:off x="1552775" y="596845"/>
                <a:ext cx="8488208" cy="6063198"/>
              </a:xfrm>
              <a:prstGeom prst="rect">
                <a:avLst/>
              </a:prstGeom>
              <a:blipFill>
                <a:blip r:embed="rId2"/>
                <a:stretch>
                  <a:fillRect l="-862" t="-704" r="-718" b="-1005"/>
                </a:stretch>
              </a:blipFill>
            </p:spPr>
            <p:txBody>
              <a:bodyPr/>
              <a:lstStyle/>
              <a:p>
                <a:r>
                  <a:rPr lang="en-US">
                    <a:noFill/>
                  </a:rPr>
                  <a:t> </a:t>
                </a:r>
              </a:p>
            </p:txBody>
          </p:sp>
        </mc:Fallback>
      </mc:AlternateContent>
      <p:pic>
        <p:nvPicPr>
          <p:cNvPr id="3" name="Picture 2" descr="Emoticon making a point Stock Vector - 14709057">
            <a:extLst>
              <a:ext uri="{FF2B5EF4-FFF2-40B4-BE49-F238E27FC236}">
                <a16:creationId xmlns:a16="http://schemas.microsoft.com/office/drawing/2014/main" id="{AF2A123B-BFF4-44F4-BF7C-73DF698829D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082148" flipH="1" flipV="1">
            <a:off x="856321" y="3671637"/>
            <a:ext cx="453417" cy="350274"/>
          </a:xfrm>
          <a:prstGeom prst="rect">
            <a:avLst/>
          </a:prstGeom>
          <a:noFill/>
          <a:ln>
            <a:noFill/>
          </a:ln>
        </p:spPr>
      </p:pic>
      <p:sp>
        <p:nvSpPr>
          <p:cNvPr id="4" name="Left Brace 3">
            <a:extLst>
              <a:ext uri="{FF2B5EF4-FFF2-40B4-BE49-F238E27FC236}">
                <a16:creationId xmlns:a16="http://schemas.microsoft.com/office/drawing/2014/main" id="{7811B933-46DC-41E4-9E57-9165FED8721D}"/>
              </a:ext>
            </a:extLst>
          </p:cNvPr>
          <p:cNvSpPr/>
          <p:nvPr/>
        </p:nvSpPr>
        <p:spPr>
          <a:xfrm>
            <a:off x="3352800" y="2073421"/>
            <a:ext cx="113211" cy="111391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62E3B640-664A-4D03-854B-9D262F50B6E9}"/>
              </a:ext>
            </a:extLst>
          </p:cNvPr>
          <p:cNvSpPr txBox="1"/>
          <p:nvPr/>
        </p:nvSpPr>
        <p:spPr>
          <a:xfrm>
            <a:off x="4699979" y="2582872"/>
            <a:ext cx="593924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Adding the </a:t>
            </a:r>
            <a:r>
              <a:rPr lang="en-US" dirty="0" err="1"/>
              <a:t>i</a:t>
            </a:r>
            <a:r>
              <a:rPr lang="en-US" baseline="30000" dirty="0" err="1"/>
              <a:t>th</a:t>
            </a:r>
            <a:r>
              <a:rPr lang="en-US" dirty="0"/>
              <a:t> item with weight </a:t>
            </a:r>
            <a:r>
              <a:rPr lang="en-US" sz="18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18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t> , the total weight exceeds j.</a:t>
            </a:r>
          </a:p>
        </p:txBody>
      </p:sp>
    </p:spTree>
    <p:extLst>
      <p:ext uri="{BB962C8B-B14F-4D97-AF65-F5344CB8AC3E}">
        <p14:creationId xmlns:p14="http://schemas.microsoft.com/office/powerpoint/2010/main" val="13305685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13735" y="375004"/>
                <a:ext cx="8017945" cy="6355586"/>
              </a:xfrm>
              <a:prstGeom prst="rect">
                <a:avLst/>
              </a:prstGeom>
            </p:spPr>
            <p:txBody>
              <a:bodyPr wrap="square">
                <a:spAutoFit/>
              </a:bodyPr>
              <a:lstStyle/>
              <a:p>
                <a:pPr marL="342900" indent="-342900">
                  <a:buFont typeface="Arial" panose="020B0604020202020204" pitchFamily="34" charset="0"/>
                  <a:buChar char="•"/>
                </a:pP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improvement is based on the fact that </a:t>
                </a:r>
              </a:p>
              <a:p>
                <a:pPr marL="800100" lvl="1" indent="-342900">
                  <a:buFont typeface="Arial" panose="020B0604020202020204" pitchFamily="34" charset="0"/>
                  <a:buChar char="•"/>
                </a:pP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is not necessary to determine the entries in the </a:t>
                </a:r>
                <a:r>
                  <a:rPr lang="en-US" sz="2200" i="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i="1"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for every w between 1 to W. </a:t>
                </a:r>
              </a:p>
              <a:p>
                <a:pPr marL="800100" lvl="1" indent="-342900">
                  <a:spcAft>
                    <a:spcPts val="1200"/>
                  </a:spcAft>
                  <a:buFont typeface="Arial" panose="020B0604020202020204" pitchFamily="34" charset="0"/>
                  <a:buChar char="•"/>
                </a:pP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needs only determine the entries F(n, w) in the n</a:t>
                </a:r>
                <a:r>
                  <a:rPr lang="en-US" sz="2200" i="1"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According to</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 j),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200" b="1"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sz="2200" b="1"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1" baseline="-250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baseline="-250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a:t>
                </a:r>
              </a:p>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-1, j),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j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a:t>
                </a:r>
              </a:p>
              <a:p>
                <a:pPr lvl="1">
                  <a:spcAft>
                    <a:spcPts val="1200"/>
                  </a:spcAft>
                </a:pP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only entries needed in the (n-1)</a:t>
                </a:r>
                <a:r>
                  <a:rPr lang="en-US" sz="2200" i="1"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st</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are the ones, </a:t>
                </a:r>
                <a:r>
                  <a:rPr lang="en-US" sz="22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F(n-1, W)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 </a:t>
                </a:r>
                <a:r>
                  <a:rPr lang="en-US" sz="2200" b="1" i="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F(n-1, W- </a:t>
                </a:r>
                <a:r>
                  <a:rPr lang="en-US" sz="2200" b="1" i="1"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1" i="1" baseline="-250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b="1" i="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needed to compute </a:t>
                </a:r>
                <a:r>
                  <a:rPr lang="en-US" sz="2200" b="1" i="1"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F(n, W).</a:t>
                </a:r>
              </a:p>
              <a:p>
                <a:pPr marL="342900" indent="-342900">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Continue to work backward from n to determine which entries are needed.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process stop when n = 1 or w </a:t>
                </a:r>
                <a14:m>
                  <m:oMath xmlns:m="http://schemas.openxmlformats.org/officeDocument/2006/math">
                    <m:r>
                      <a:rPr lang="en-US" sz="2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pPr marL="800100" lvl="1" indent="-342900">
                  <a:buFont typeface="Arial" panose="020B0604020202020204" pitchFamily="34" charset="0"/>
                  <a:buChar char="•"/>
                </a:pP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After determine which entries are needed in the </a:t>
                </a:r>
                <a:r>
                  <a:rPr lang="en-US" sz="2200" i="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i="1"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then determine which entries are needed in the (i-1)</a:t>
                </a:r>
                <a:r>
                  <a:rPr lang="en-US" sz="2200" i="1"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st</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using the fact that  </a:t>
                </a:r>
              </a:p>
              <a:p>
                <a:pPr lvl="1">
                  <a:spcAft>
                    <a:spcPts val="1200"/>
                  </a:spcAft>
                </a:pP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i="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 is computed from </a:t>
                </a:r>
                <a:r>
                  <a:rPr lang="en-US" sz="22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F(i-1, w)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 </a:t>
                </a:r>
                <a:r>
                  <a:rPr lang="en-US" sz="2200" i="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F(i-1, w-</a:t>
                </a:r>
                <a:r>
                  <a:rPr lang="en-US" sz="2200" i="1"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i="1" baseline="-25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i="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613735" y="375004"/>
                <a:ext cx="8017945" cy="6355586"/>
              </a:xfrm>
              <a:prstGeom prst="rect">
                <a:avLst/>
              </a:prstGeom>
              <a:blipFill>
                <a:blip r:embed="rId2"/>
                <a:stretch>
                  <a:fillRect l="-913" t="-672" r="-760" b="-1056"/>
                </a:stretch>
              </a:blipFill>
            </p:spPr>
            <p:txBody>
              <a:bodyPr/>
              <a:lstStyle/>
              <a:p>
                <a:r>
                  <a:rPr lang="en-US">
                    <a:noFill/>
                  </a:rPr>
                  <a:t> </a:t>
                </a:r>
              </a:p>
            </p:txBody>
          </p:sp>
        </mc:Fallback>
      </mc:AlternateContent>
      <p:pic>
        <p:nvPicPr>
          <p:cNvPr id="3" name="Picture 2" descr="Emoticon making a point Stock Vector - 14709057">
            <a:extLst>
              <a:ext uri="{FF2B5EF4-FFF2-40B4-BE49-F238E27FC236}">
                <a16:creationId xmlns:a16="http://schemas.microsoft.com/office/drawing/2014/main" id="{AF2A123B-BFF4-44F4-BF7C-73DF698829D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082148" flipH="1" flipV="1">
            <a:off x="856321" y="3671637"/>
            <a:ext cx="453417" cy="350274"/>
          </a:xfrm>
          <a:prstGeom prst="rect">
            <a:avLst/>
          </a:prstGeom>
          <a:noFill/>
          <a:ln>
            <a:noFill/>
          </a:ln>
        </p:spPr>
      </p:pic>
      <p:sp>
        <p:nvSpPr>
          <p:cNvPr id="5" name="Left Brace 4">
            <a:extLst>
              <a:ext uri="{FF2B5EF4-FFF2-40B4-BE49-F238E27FC236}">
                <a16:creationId xmlns:a16="http://schemas.microsoft.com/office/drawing/2014/main" id="{3240E7F6-6BE1-4693-B5C7-CDCDEE5EF73C}"/>
              </a:ext>
            </a:extLst>
          </p:cNvPr>
          <p:cNvSpPr/>
          <p:nvPr/>
        </p:nvSpPr>
        <p:spPr>
          <a:xfrm>
            <a:off x="3396343" y="2349920"/>
            <a:ext cx="113211" cy="111391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55777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1C8945-1DFD-4635-A293-41A7DEA2A7F3}"/>
              </a:ext>
            </a:extLst>
          </p:cNvPr>
          <p:cNvSpPr/>
          <p:nvPr/>
        </p:nvSpPr>
        <p:spPr>
          <a:xfrm>
            <a:off x="2332045" y="2922117"/>
            <a:ext cx="7909345" cy="1231106"/>
          </a:xfrm>
          <a:prstGeom prst="rect">
            <a:avLst/>
          </a:prstGeom>
        </p:spPr>
        <p:txBody>
          <a:bodyPr wrap="none">
            <a:spAutoFit/>
          </a:bodyPr>
          <a:lstStyle/>
          <a:p>
            <a:pPr>
              <a:spcBef>
                <a:spcPts val="600"/>
              </a:spcBef>
              <a:spcAft>
                <a:spcPts val="600"/>
              </a:spcAft>
            </a:pPr>
            <a:r>
              <a:rPr lang="en-US" sz="3200" dirty="0"/>
              <a:t>Chapter 06-06 Dynamic Programming</a:t>
            </a:r>
            <a:endParaRPr lang="en-US" sz="3200" dirty="0">
              <a:solidFill>
                <a:srgbClr val="000000"/>
              </a:solidFill>
              <a:ea typeface="Microsoft YaHei" panose="020B0503020204020204" pitchFamily="34" charset="-122"/>
              <a:cs typeface="Times New Roman" panose="02020603050405020304" pitchFamily="18" charset="0"/>
            </a:endParaRPr>
          </a:p>
          <a:p>
            <a:pPr>
              <a:spcBef>
                <a:spcPts val="600"/>
              </a:spcBef>
              <a:spcAft>
                <a:spcPts val="600"/>
              </a:spcAft>
            </a:pPr>
            <a:r>
              <a:rPr lang="en-US" sz="3200" dirty="0">
                <a:solidFill>
                  <a:srgbClr val="000000"/>
                </a:solidFill>
                <a:ea typeface="Microsoft YaHei" panose="020B0503020204020204" pitchFamily="34" charset="-122"/>
                <a:cs typeface="Times New Roman" panose="02020603050405020304" pitchFamily="18" charset="0"/>
              </a:rPr>
              <a:t>The Knapsack Problem and Memory Functions</a:t>
            </a:r>
          </a:p>
        </p:txBody>
      </p:sp>
    </p:spTree>
    <p:extLst>
      <p:ext uri="{BB962C8B-B14F-4D97-AF65-F5344CB8AC3E}">
        <p14:creationId xmlns:p14="http://schemas.microsoft.com/office/powerpoint/2010/main" val="23407511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9960" y="2051315"/>
            <a:ext cx="8389857" cy="2755370"/>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following algorithm implements this idea for the knapsack problem. After initializing the table, the recursive function needs to be called with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n (the number of items) and j = W (the knapsack capacity).</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328448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2555" y="633164"/>
            <a:ext cx="9059159" cy="5970865"/>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//Implements the memory function method for the knapsack problem</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A nonnegative integer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indicating the number of the first items </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being considered and a nonnegative integer j indicating the </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knapsack capacity.</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value of an optimal feasible subset of the first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items</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//Note :	  Uses as global variables input arrays Weights[1 .. n], Values[1 .. n], </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table F[0 .. n, 0 .. W] whose entries are initialize with  -1’s except </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row 0 and column 0 initialized with 0’s</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582586" y="3595094"/>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840602" y="3675047"/>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6932923" y="3186716"/>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6096000" y="5657671"/>
                <a:ext cx="5713272" cy="1200329"/>
              </a:xfrm>
              <a:prstGeom prst="rect">
                <a:avLst/>
              </a:prstGeom>
              <a:noFill/>
            </p:spPr>
            <p:txBody>
              <a:bodyPr wrap="square" rtlCol="0">
                <a:spAutoFit/>
              </a:bodyPr>
              <a:lstStyle/>
              <a:p>
                <a:r>
                  <a:rPr lang="en-US" dirty="0"/>
                  <a:t>If F[1,1] &lt; 0, if 1 &lt; Weights[1] is true, value = MK(0, 1)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0, where F[0, 1] &lt; 0, return F[0, 1] = 0. Thus F[1, 1] = 0.</a:t>
                </a:r>
              </a:p>
              <a:p>
                <a:r>
                  <a:rPr lang="en-US" dirty="0"/>
                  <a:t>If F[1, 2] &lt; 0, if 2 &lt; Weights[1] is false, value = max { MK(0, 1), Value[1] + MK(0, 0)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0} = 12 , </a:t>
                </a:r>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6096000" y="5657671"/>
                <a:ext cx="5713272" cy="1200329"/>
              </a:xfrm>
              <a:prstGeom prst="rect">
                <a:avLst/>
              </a:prstGeom>
              <a:blipFill>
                <a:blip r:embed="rId3"/>
                <a:stretch>
                  <a:fillRect l="-854" t="-2538" b="-7107"/>
                </a:stretch>
              </a:blipFill>
            </p:spPr>
            <p:txBody>
              <a:bodyPr/>
              <a:lstStyle/>
              <a:p>
                <a:r>
                  <a:rPr lang="en-US">
                    <a:noFill/>
                  </a:rPr>
                  <a:t> </a:t>
                </a:r>
              </a:p>
            </p:txBody>
          </p:sp>
        </mc:Fallback>
      </mc:AlternateContent>
    </p:spTree>
    <p:extLst>
      <p:ext uri="{BB962C8B-B14F-4D97-AF65-F5344CB8AC3E}">
        <p14:creationId xmlns:p14="http://schemas.microsoft.com/office/powerpoint/2010/main" val="37447442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930770" y="2757384"/>
                <a:ext cx="9512883" cy="4185761"/>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p>
              <a:p>
                <a:r>
                  <a:rPr lang="en-US" sz="1400" dirty="0">
                    <a:solidFill>
                      <a:srgbClr val="C00000"/>
                    </a:solidFill>
                  </a:rPr>
                  <a:t>======= oL2</a:t>
                </a:r>
              </a:p>
              <a:p>
                <a:r>
                  <a:rPr lang="en-US" sz="1400" dirty="0">
                    <a:solidFill>
                      <a:srgbClr val="C00000"/>
                    </a:solidFill>
                  </a:rPr>
                  <a:t>MK(2, 5)</a:t>
                </a:r>
              </a:p>
              <a:p>
                <a:r>
                  <a:rPr lang="en-US" sz="14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930770" y="2757384"/>
                <a:ext cx="9512883" cy="4185761"/>
              </a:xfrm>
              <a:prstGeom prst="rect">
                <a:avLst/>
              </a:prstGeom>
              <a:blipFill>
                <a:blip r:embed="rId3"/>
                <a:stretch>
                  <a:fillRect l="-192" t="-146" b="-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5741845" y="2678339"/>
                <a:ext cx="5347062" cy="4185761"/>
              </a:xfrm>
              <a:prstGeom prst="rect">
                <a:avLst/>
              </a:prstGeom>
              <a:noFill/>
            </p:spPr>
            <p:txBody>
              <a:bodyPr wrap="square" rtlCol="0">
                <a:spAutoFit/>
              </a:bodyPr>
              <a:lstStyle/>
              <a:p>
                <a:r>
                  <a:rPr lang="en-US" sz="1400" dirty="0">
                    <a:solidFill>
                      <a:srgbClr val="C00000"/>
                    </a:solidFill>
                  </a:rPr>
                  <a:t>======= oL2</a:t>
                </a:r>
              </a:p>
              <a:p>
                <a:r>
                  <a:rPr lang="en-US" sz="1400" dirty="0">
                    <a:solidFill>
                      <a:srgbClr val="C00000"/>
                    </a:solidFill>
                  </a:rPr>
                  <a:t>MK(2, 5)</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F[2, 5] = -1 &lt; 0</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5 &lt; W[2]=1 </a:t>
                </a:r>
                <a14:m>
                  <m:oMath xmlns:m="http://schemas.openxmlformats.org/officeDocument/2006/math">
                    <m:r>
                      <a:rPr lang="en-US" sz="1400" i="1" smtClean="0">
                        <a:solidFill>
                          <a:srgbClr val="C00000"/>
                        </a:solidFill>
                        <a:latin typeface="Cambria Math" panose="02040503050406030204" pitchFamily="18" charset="0"/>
                        <a:ea typeface="Cambria Math" panose="02040503050406030204" pitchFamily="18" charset="0"/>
                      </a:rPr>
                      <m:t>→</m:t>
                    </m:r>
                  </m:oMath>
                </a14:m>
                <a:r>
                  <a:rPr lang="en-US" sz="1400" dirty="0">
                    <a:solidFill>
                      <a:srgbClr val="C00000"/>
                    </a:solidFill>
                  </a:rPr>
                  <a:t> f</a:t>
                </a:r>
              </a:p>
              <a:p>
                <a:r>
                  <a:rPr lang="en-US" sz="1400" dirty="0">
                    <a:solidFill>
                      <a:srgbClr val="C00000"/>
                    </a:solidFill>
                  </a:rPr>
                  <a:t>Else v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V[2] + MK[1, 5-W[2] = 5-1=4]}</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F[1, 5] = -1 &lt; 0</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5 &lt; W[1]=2 </a:t>
                </a:r>
                <a14:m>
                  <m:oMath xmlns:m="http://schemas.openxmlformats.org/officeDocument/2006/math">
                    <m:r>
                      <a:rPr lang="en-US" sz="140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sz="1400" dirty="0">
                    <a:solidFill>
                      <a:schemeClr val="accent6">
                        <a:lumMod val="50000"/>
                      </a:schemeClr>
                    </a:solidFill>
                  </a:rPr>
                  <a:t> f</a:t>
                </a:r>
              </a:p>
              <a:p>
                <a:r>
                  <a:rPr lang="en-US" sz="1400" dirty="0">
                    <a:solidFill>
                      <a:schemeClr val="accent6">
                        <a:lumMod val="50000"/>
                      </a:schemeClr>
                    </a:solidFill>
                  </a:rPr>
                  <a:t>Else v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V[1] + MK[0, 5-W[1] = 5-2=3]}</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5){if F[0,5]=0 &lt; 0 </a:t>
                </a:r>
                <a14:m>
                  <m:oMath xmlns:m="http://schemas.openxmlformats.org/officeDocument/2006/math">
                    <m:r>
                      <a:rPr lang="en-US" sz="140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sz="1400" dirty="0">
                    <a:solidFill>
                      <a:schemeClr val="accent6">
                        <a:lumMod val="50000"/>
                      </a:schemeClr>
                    </a:solidFill>
                  </a:rPr>
                  <a:t> f, then return F[0, 5]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sz="1400" dirty="0">
                    <a:solidFill>
                      <a:schemeClr val="accent6">
                        <a:lumMod val="50000"/>
                      </a:schemeClr>
                    </a:solidFill>
                  </a:rPr>
                  <a:t>F[1, 5]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Return F[1, 5]</a:t>
                </a:r>
                <a:endPar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C00000"/>
                    </a:solidFill>
                  </a:rPr>
                  <a:t>F[2, 5]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Return F[2, 5]</a:t>
                </a:r>
                <a:endParaRPr lang="en-US" sz="1400" dirty="0">
                  <a:solidFill>
                    <a:srgbClr val="C00000"/>
                  </a:solidFill>
                </a:endParaRPr>
              </a:p>
              <a:p>
                <a:r>
                  <a:rPr lang="en-US" sz="1400" dirty="0">
                    <a:solidFill>
                      <a:srgbClr val="C00000"/>
                    </a:solidFill>
                  </a:rPr>
                  <a:t>======= cL2</a:t>
                </a: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5741845" y="2678339"/>
                <a:ext cx="5347062" cy="4185761"/>
              </a:xfrm>
              <a:prstGeom prst="rect">
                <a:avLst/>
              </a:prstGeom>
              <a:blipFill>
                <a:blip r:embed="rId4"/>
                <a:stretch>
                  <a:fillRect l="-342" t="-146" b="-582"/>
                </a:stretch>
              </a:blipFill>
            </p:spPr>
            <p:txBody>
              <a:bodyPr/>
              <a:lstStyle/>
              <a:p>
                <a:r>
                  <a:rPr lang="en-US">
                    <a:noFill/>
                  </a:rPr>
                  <a:t> </a:t>
                </a:r>
              </a:p>
            </p:txBody>
          </p:sp>
        </mc:Fallback>
      </mc:AlternateContent>
    </p:spTree>
    <p:extLst>
      <p:ext uri="{BB962C8B-B14F-4D97-AF65-F5344CB8AC3E}">
        <p14:creationId xmlns:p14="http://schemas.microsoft.com/office/powerpoint/2010/main" val="4202676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819119"/>
                <a:ext cx="9512883" cy="4185761"/>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p>
              <a:p>
                <a:r>
                  <a:rPr lang="en-US" sz="1400" dirty="0">
                    <a:solidFill>
                      <a:srgbClr val="C00000"/>
                    </a:solidFill>
                  </a:rPr>
                  <a:t>======= oL2</a:t>
                </a:r>
              </a:p>
              <a:p>
                <a:r>
                  <a:rPr lang="en-US" sz="1400" dirty="0">
                    <a:solidFill>
                      <a:srgbClr val="C00000"/>
                    </a:solidFill>
                  </a:rPr>
                  <a:t>MK(2, 5)</a:t>
                </a:r>
              </a:p>
              <a:p>
                <a:r>
                  <a:rPr lang="en-US" sz="14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819119"/>
                <a:ext cx="9512883" cy="4185761"/>
              </a:xfrm>
              <a:prstGeom prst="rect">
                <a:avLst/>
              </a:prstGeom>
              <a:blipFill>
                <a:blip r:embed="rId3"/>
                <a:stretch>
                  <a:fillRect l="-192" t="-146" b="-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2132109" y="2581008"/>
                <a:ext cx="4773196" cy="418576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solidFill>
                      <a:srgbClr val="C00000"/>
                    </a:solidFill>
                  </a:rPr>
                  <a:t>======= oL2</a:t>
                </a:r>
              </a:p>
              <a:p>
                <a:r>
                  <a:rPr lang="en-US" sz="1400" dirty="0">
                    <a:solidFill>
                      <a:srgbClr val="C00000"/>
                    </a:solidFill>
                  </a:rPr>
                  <a:t>MK(2, 5)</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F[2, 5] = -1 &lt; 0</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5 &lt; W[2]=1 </a:t>
                </a:r>
                <a14:m>
                  <m:oMath xmlns:m="http://schemas.openxmlformats.org/officeDocument/2006/math">
                    <m:r>
                      <a:rPr lang="en-US" sz="1400" i="1" smtClean="0">
                        <a:solidFill>
                          <a:srgbClr val="C00000"/>
                        </a:solidFill>
                        <a:latin typeface="Cambria Math" panose="02040503050406030204" pitchFamily="18" charset="0"/>
                        <a:ea typeface="Cambria Math" panose="02040503050406030204" pitchFamily="18" charset="0"/>
                      </a:rPr>
                      <m:t>→</m:t>
                    </m:r>
                  </m:oMath>
                </a14:m>
                <a:r>
                  <a:rPr lang="en-US" sz="1400" dirty="0">
                    <a:solidFill>
                      <a:srgbClr val="C00000"/>
                    </a:solidFill>
                  </a:rPr>
                  <a:t> f</a:t>
                </a:r>
              </a:p>
              <a:p>
                <a:r>
                  <a:rPr lang="en-US" sz="1400" dirty="0">
                    <a:solidFill>
                      <a:srgbClr val="C00000"/>
                    </a:solidFill>
                  </a:rPr>
                  <a:t>Else v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V[2] + MK[1, 5-W[2] = 5-1=4]}</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F[1, 5] = -1 &lt; 0</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5 &lt; W[1]=2 </a:t>
                </a:r>
                <a14:m>
                  <m:oMath xmlns:m="http://schemas.openxmlformats.org/officeDocument/2006/math">
                    <m:r>
                      <a:rPr lang="en-US" sz="140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sz="1400" dirty="0">
                    <a:solidFill>
                      <a:schemeClr val="accent6">
                        <a:lumMod val="50000"/>
                      </a:schemeClr>
                    </a:solidFill>
                  </a:rPr>
                  <a:t> f</a:t>
                </a:r>
              </a:p>
              <a:p>
                <a:r>
                  <a:rPr lang="en-US" sz="1400" dirty="0">
                    <a:solidFill>
                      <a:schemeClr val="accent6">
                        <a:lumMod val="50000"/>
                      </a:schemeClr>
                    </a:solidFill>
                  </a:rPr>
                  <a:t>Else v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V[1] + MK[0, 5-W[1] = 5-2=3]}</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5){if F[0,5]=0 &lt; 0 </a:t>
                </a:r>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m:t>
                    </m:r>
                  </m:oMath>
                </a14:m>
                <a:r>
                  <a:rPr lang="en-US" sz="1400" dirty="0">
                    <a:solidFill>
                      <a:schemeClr val="accent2"/>
                    </a:solidFill>
                  </a:rPr>
                  <a:t> f, then return F[0, 5]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sz="1400" dirty="0">
                    <a:solidFill>
                      <a:schemeClr val="accent6">
                        <a:lumMod val="50000"/>
                      </a:schemeClr>
                    </a:solidFill>
                  </a:rPr>
                  <a:t>F[1, 5]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Return F[1, 5]</a:t>
                </a:r>
                <a:endPar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C00000"/>
                    </a:solidFill>
                  </a:rPr>
                  <a:t>F[2, 5]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Return F[2, 5]</a:t>
                </a:r>
                <a:endParaRPr lang="en-US" sz="1400" dirty="0">
                  <a:solidFill>
                    <a:srgbClr val="C00000"/>
                  </a:solidFill>
                </a:endParaRPr>
              </a:p>
              <a:p>
                <a:r>
                  <a:rPr lang="en-US" sz="1400" dirty="0">
                    <a:solidFill>
                      <a:srgbClr val="C00000"/>
                    </a:solidFill>
                  </a:rPr>
                  <a:t>======= cL2</a:t>
                </a: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2132109" y="2581008"/>
                <a:ext cx="4773196" cy="4185761"/>
              </a:xfrm>
              <a:prstGeom prst="rect">
                <a:avLst/>
              </a:prstGeom>
              <a:blipFill>
                <a:blip r:embed="rId4"/>
                <a:stretch>
                  <a:fillRect l="-255" b="-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B91BB6-F6A2-4C0D-A4B7-01864A9EBC2C}"/>
                  </a:ext>
                </a:extLst>
              </p:cNvPr>
              <p:cNvSpPr txBox="1"/>
              <p:nvPr/>
            </p:nvSpPr>
            <p:spPr>
              <a:xfrm>
                <a:off x="3787172" y="1410550"/>
                <a:ext cx="4773196" cy="547842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solidFill>
                      <a:srgbClr val="C00000"/>
                    </a:solidFill>
                  </a:rPr>
                  <a:t>======= oL2</a:t>
                </a:r>
              </a:p>
              <a:p>
                <a:r>
                  <a:rPr lang="en-US" sz="1400" dirty="0">
                    <a:solidFill>
                      <a:srgbClr val="C00000"/>
                    </a:solidFill>
                  </a:rPr>
                  <a:t>MK(2, 5)</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F[2, 5] = -1 &lt; 0</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5 &lt; W[2]=1 </a:t>
                </a:r>
                <a14:m>
                  <m:oMath xmlns:m="http://schemas.openxmlformats.org/officeDocument/2006/math">
                    <m:r>
                      <a:rPr lang="en-US" sz="1400" i="1" smtClean="0">
                        <a:solidFill>
                          <a:srgbClr val="C00000"/>
                        </a:solidFill>
                        <a:latin typeface="Cambria Math" panose="02040503050406030204" pitchFamily="18" charset="0"/>
                        <a:ea typeface="Cambria Math" panose="02040503050406030204" pitchFamily="18" charset="0"/>
                      </a:rPr>
                      <m:t>→</m:t>
                    </m:r>
                  </m:oMath>
                </a14:m>
                <a:r>
                  <a:rPr lang="en-US" sz="1400" dirty="0">
                    <a:solidFill>
                      <a:srgbClr val="C00000"/>
                    </a:solidFill>
                  </a:rPr>
                  <a:t> f</a:t>
                </a:r>
              </a:p>
              <a:p>
                <a:r>
                  <a:rPr lang="en-US" sz="1400" dirty="0">
                    <a:solidFill>
                      <a:srgbClr val="C00000"/>
                    </a:solidFill>
                  </a:rPr>
                  <a:t>Else v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V[2] + MK[1, 5-W[2] = 5-1=4]}</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F[1, 5] = -1 &lt; 0</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5 &lt; W[1]=2 </a:t>
                </a:r>
                <a14:m>
                  <m:oMath xmlns:m="http://schemas.openxmlformats.org/officeDocument/2006/math">
                    <m:r>
                      <a:rPr lang="en-US" sz="140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sz="1400" dirty="0">
                    <a:solidFill>
                      <a:schemeClr val="accent6">
                        <a:lumMod val="50000"/>
                      </a:schemeClr>
                    </a:solidFill>
                  </a:rPr>
                  <a:t> f</a:t>
                </a:r>
              </a:p>
              <a:p>
                <a:r>
                  <a:rPr lang="en-US" sz="1400" dirty="0">
                    <a:solidFill>
                      <a:schemeClr val="accent6">
                        <a:lumMod val="50000"/>
                      </a:schemeClr>
                    </a:solidFill>
                  </a:rPr>
                  <a:t>Else v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V[1] + </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5-W[1] = 5-2=3</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V[1]=12 + </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5-W[1] = 5-2=3]}</a:t>
                </a:r>
              </a:p>
              <a:p>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V[1]=12 + </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3] = 0</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12</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5){if F[0,5]=0 &lt; 0 </a:t>
                </a:r>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m:t>
                    </m:r>
                  </m:oMath>
                </a14:m>
                <a:r>
                  <a:rPr lang="en-US" sz="1400" dirty="0">
                    <a:solidFill>
                      <a:schemeClr val="accent2"/>
                    </a:solidFill>
                  </a:rPr>
                  <a:t> f, then return F[0, 5]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3) {if F[0,3] = 0 &lt; 0</a:t>
                </a:r>
                <a:r>
                  <a:rPr lang="en-US" sz="1400" dirty="0">
                    <a:solidFill>
                      <a:schemeClr val="accent2"/>
                    </a:solidFill>
                    <a:ea typeface="Cambria Math" panose="02040503050406030204" pitchFamily="18" charset="0"/>
                  </a:rPr>
                  <a:t> </a:t>
                </a:r>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m:t>
                    </m:r>
                  </m:oMath>
                </a14:m>
                <a:r>
                  <a:rPr lang="en-US" sz="1400" dirty="0">
                    <a:solidFill>
                      <a:schemeClr val="accent2"/>
                    </a:solidFill>
                  </a:rPr>
                  <a:t> f, then return F[0, 3]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sz="1400" dirty="0">
                    <a:solidFill>
                      <a:schemeClr val="accent6">
                        <a:lumMod val="50000"/>
                      </a:schemeClr>
                    </a:solidFill>
                  </a:rPr>
                  <a:t>F[1, 5]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 = 12</a:t>
                </a:r>
              </a:p>
              <a:p>
                <a:r>
                  <a:rPr 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Return F[1, 5] = 12</a:t>
                </a:r>
                <a:endPar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C00000"/>
                    </a:solidFill>
                  </a:rPr>
                  <a:t>F[2, 5]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Return F[2, 5]</a:t>
                </a:r>
                <a:endParaRPr lang="en-US" sz="1400" dirty="0">
                  <a:solidFill>
                    <a:srgbClr val="C00000"/>
                  </a:solidFill>
                </a:endParaRPr>
              </a:p>
              <a:p>
                <a:r>
                  <a:rPr lang="en-US" sz="1400" dirty="0">
                    <a:solidFill>
                      <a:srgbClr val="C00000"/>
                    </a:solidFill>
                  </a:rPr>
                  <a:t>======= cL2</a:t>
                </a:r>
              </a:p>
            </p:txBody>
          </p:sp>
        </mc:Choice>
        <mc:Fallback xmlns="">
          <p:sp>
            <p:nvSpPr>
              <p:cNvPr id="9" name="TextBox 8">
                <a:extLst>
                  <a:ext uri="{FF2B5EF4-FFF2-40B4-BE49-F238E27FC236}">
                    <a16:creationId xmlns:a16="http://schemas.microsoft.com/office/drawing/2014/main" id="{39B91BB6-F6A2-4C0D-A4B7-01864A9EBC2C}"/>
                  </a:ext>
                </a:extLst>
              </p:cNvPr>
              <p:cNvSpPr txBox="1">
                <a:spLocks noRot="1" noChangeAspect="1" noMove="1" noResize="1" noEditPoints="1" noAdjustHandles="1" noChangeArrowheads="1" noChangeShapeType="1" noTextEdit="1"/>
              </p:cNvSpPr>
              <p:nvPr/>
            </p:nvSpPr>
            <p:spPr>
              <a:xfrm>
                <a:off x="3787172" y="1410550"/>
                <a:ext cx="4773196" cy="5478423"/>
              </a:xfrm>
              <a:prstGeom prst="rect">
                <a:avLst/>
              </a:prstGeom>
              <a:blipFill>
                <a:blip r:embed="rId5"/>
                <a:stretch>
                  <a:fillRect l="-255" b="-111"/>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7367451" y="2699657"/>
            <a:ext cx="400595" cy="3405052"/>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99791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2989" y="790346"/>
            <a:ext cx="9741364" cy="5632311"/>
          </a:xfrm>
          <a:prstGeom prst="rect">
            <a:avLst/>
          </a:prstGeom>
        </p:spPr>
        <p:txBody>
          <a:bodyPr wrap="square">
            <a:spAutoFit/>
          </a:bodyPr>
          <a:lstStyle/>
          <a:p>
            <a:pPr marL="4572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following algorithm is constructed based on this definition.</a:t>
            </a:r>
          </a:p>
          <a:p>
            <a:pPr marL="457200" marR="0">
              <a:spcBef>
                <a:spcPts val="0"/>
              </a:spcBef>
              <a:spcAft>
                <a:spcPts val="0"/>
              </a:spcAft>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F(n)</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//Based on definition, computes the nth Fibonacci number </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//recursively </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A nonnegative integer n</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nth Fibonacci number</a:t>
            </a:r>
          </a:p>
          <a:p>
            <a:pPr marL="914400" marR="0">
              <a:spcBef>
                <a:spcPts val="0"/>
              </a:spcBef>
              <a:spcAft>
                <a:spcPts val="0"/>
              </a:spcAft>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n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return n</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 return F(n-1) + F(n-2);</a:t>
            </a:r>
          </a:p>
          <a:p>
            <a:pPr marL="914400" marR="0">
              <a:spcBef>
                <a:spcPts val="0"/>
              </a:spcBef>
              <a:spcAft>
                <a:spcPts val="0"/>
              </a:spcAft>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6355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efficiency of this algorithm can be computed from the</a:t>
            </a:r>
          </a:p>
          <a:p>
            <a:pPr marL="463550" marR="0">
              <a:spcBef>
                <a:spcPts val="0"/>
              </a:spcBef>
              <a:spcAft>
                <a:spcPts val="0"/>
              </a:spcAft>
            </a:pP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recurrenc</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 relation:</a:t>
            </a:r>
          </a:p>
          <a:p>
            <a:pPr marL="463550" marR="0">
              <a:spcBef>
                <a:spcPts val="0"/>
              </a:spcBef>
              <a:spcAft>
                <a:spcPts val="0"/>
              </a:spcAft>
            </a:pP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A(n) = A(n-1) + A(n-2) + 1.</a:t>
            </a:r>
          </a:p>
          <a:p>
            <a:pPr marL="46355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A(1) = 0.  A(0) = 0.</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2"/>
          <p:cNvSpPr/>
          <p:nvPr/>
        </p:nvSpPr>
        <p:spPr>
          <a:xfrm rot="568967">
            <a:off x="802032" y="4616638"/>
            <a:ext cx="630048" cy="286247"/>
          </a:xfrm>
          <a:prstGeom prst="cloudCallout">
            <a:avLst>
              <a:gd name="adj1" fmla="val 100723"/>
              <a:gd name="adj2" fmla="val 1263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51E1CDD3-6B9E-4139-8BA6-662AE91DE82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99055">
            <a:off x="999281" y="4566693"/>
            <a:ext cx="417830" cy="281940"/>
          </a:xfrm>
          <a:prstGeom prst="rect">
            <a:avLst/>
          </a:prstGeom>
          <a:noFill/>
          <a:ln>
            <a:noFill/>
          </a:ln>
        </p:spPr>
      </p:pic>
    </p:spTree>
    <p:extLst>
      <p:ext uri="{BB962C8B-B14F-4D97-AF65-F5344CB8AC3E}">
        <p14:creationId xmlns:p14="http://schemas.microsoft.com/office/powerpoint/2010/main" val="363048971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819119"/>
                <a:ext cx="9512883" cy="4185761"/>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p>
              <a:p>
                <a:r>
                  <a:rPr lang="en-US" sz="1400" dirty="0">
                    <a:solidFill>
                      <a:srgbClr val="C00000"/>
                    </a:solidFill>
                  </a:rPr>
                  <a:t>======= oL2</a:t>
                </a:r>
              </a:p>
              <a:p>
                <a:r>
                  <a:rPr lang="en-US" sz="1400" dirty="0">
                    <a:solidFill>
                      <a:srgbClr val="C00000"/>
                    </a:solidFill>
                  </a:rPr>
                  <a:t>MK(2, 5)</a:t>
                </a:r>
              </a:p>
              <a:p>
                <a:r>
                  <a:rPr lang="en-US" sz="14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819119"/>
                <a:ext cx="9512883" cy="4185761"/>
              </a:xfrm>
              <a:prstGeom prst="rect">
                <a:avLst/>
              </a:prstGeom>
              <a:blipFill>
                <a:blip r:embed="rId3"/>
                <a:stretch>
                  <a:fillRect l="-192" t="-146" b="-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2132109" y="2633711"/>
                <a:ext cx="4773196" cy="418576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solidFill>
                      <a:srgbClr val="C00000"/>
                    </a:solidFill>
                  </a:rPr>
                  <a:t>======= oL2</a:t>
                </a:r>
              </a:p>
              <a:p>
                <a:r>
                  <a:rPr lang="en-US" sz="1400" dirty="0">
                    <a:solidFill>
                      <a:srgbClr val="C00000"/>
                    </a:solidFill>
                  </a:rPr>
                  <a:t>MK(2, 5)</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F[2, 5] = -1 &lt; 0</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5 &lt; W[2]=1 </a:t>
                </a:r>
                <a14:m>
                  <m:oMath xmlns:m="http://schemas.openxmlformats.org/officeDocument/2006/math">
                    <m:r>
                      <a:rPr lang="en-US" sz="1400" i="1" smtClean="0">
                        <a:solidFill>
                          <a:srgbClr val="C00000"/>
                        </a:solidFill>
                        <a:latin typeface="Cambria Math" panose="02040503050406030204" pitchFamily="18" charset="0"/>
                        <a:ea typeface="Cambria Math" panose="02040503050406030204" pitchFamily="18" charset="0"/>
                      </a:rPr>
                      <m:t>→</m:t>
                    </m:r>
                  </m:oMath>
                </a14:m>
                <a:r>
                  <a:rPr lang="en-US" sz="1400" dirty="0">
                    <a:solidFill>
                      <a:srgbClr val="C00000"/>
                    </a:solidFill>
                  </a:rPr>
                  <a:t> f</a:t>
                </a:r>
              </a:p>
              <a:p>
                <a:r>
                  <a:rPr lang="en-US" sz="1400" dirty="0">
                    <a:solidFill>
                      <a:srgbClr val="C00000"/>
                    </a:solidFill>
                  </a:rPr>
                  <a:t>Else v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V[2] + MK[1, 5-W[2] = 5-1=4]}</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F[1, 5] = -1 &lt; 0</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5 &lt; W[1]=2 </a:t>
                </a:r>
                <a14:m>
                  <m:oMath xmlns:m="http://schemas.openxmlformats.org/officeDocument/2006/math">
                    <m:r>
                      <a:rPr lang="en-US" sz="140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sz="1400" dirty="0">
                    <a:solidFill>
                      <a:schemeClr val="accent6">
                        <a:lumMod val="50000"/>
                      </a:schemeClr>
                    </a:solidFill>
                  </a:rPr>
                  <a:t> f</a:t>
                </a:r>
              </a:p>
              <a:p>
                <a:r>
                  <a:rPr lang="en-US" sz="1400" dirty="0">
                    <a:solidFill>
                      <a:schemeClr val="accent6">
                        <a:lumMod val="50000"/>
                      </a:schemeClr>
                    </a:solidFill>
                  </a:rPr>
                  <a:t>Else v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V[1] + MK[0, 5-W[1] = 5-2=3]}</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5){if F[0,5]=0 &lt; 0 </a:t>
                </a:r>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m:t>
                    </m:r>
                  </m:oMath>
                </a14:m>
                <a:r>
                  <a:rPr lang="en-US" sz="1400" dirty="0">
                    <a:solidFill>
                      <a:schemeClr val="accent2"/>
                    </a:solidFill>
                  </a:rPr>
                  <a:t> f, then return F[0, 5]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sz="1400" dirty="0">
                    <a:solidFill>
                      <a:schemeClr val="accent6">
                        <a:lumMod val="50000"/>
                      </a:schemeClr>
                    </a:solidFill>
                  </a:rPr>
                  <a:t>F[1, 5]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Return F[1, 5]</a:t>
                </a:r>
                <a:endPar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C00000"/>
                    </a:solidFill>
                  </a:rPr>
                  <a:t>F[2, 5]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Return F[2, 5]</a:t>
                </a:r>
                <a:endParaRPr lang="en-US" sz="1400" dirty="0">
                  <a:solidFill>
                    <a:srgbClr val="C00000"/>
                  </a:solidFill>
                </a:endParaRPr>
              </a:p>
              <a:p>
                <a:r>
                  <a:rPr lang="en-US" sz="1400" dirty="0">
                    <a:solidFill>
                      <a:srgbClr val="C00000"/>
                    </a:solidFill>
                  </a:rPr>
                  <a:t>======= cL2</a:t>
                </a: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2132109" y="2633711"/>
                <a:ext cx="4773196" cy="4185761"/>
              </a:xfrm>
              <a:prstGeom prst="rect">
                <a:avLst/>
              </a:prstGeom>
              <a:blipFill>
                <a:blip r:embed="rId4"/>
                <a:stretch>
                  <a:fillRect l="-255" t="-145" b="-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B91BB6-F6A2-4C0D-A4B7-01864A9EBC2C}"/>
                  </a:ext>
                </a:extLst>
              </p:cNvPr>
              <p:cNvSpPr txBox="1"/>
              <p:nvPr/>
            </p:nvSpPr>
            <p:spPr>
              <a:xfrm>
                <a:off x="3943526" y="677114"/>
                <a:ext cx="4773196" cy="634019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solidFill>
                      <a:srgbClr val="C00000"/>
                    </a:solidFill>
                  </a:rPr>
                  <a:t>======= oL2</a:t>
                </a:r>
              </a:p>
              <a:p>
                <a:r>
                  <a:rPr lang="en-US" sz="1400" dirty="0">
                    <a:solidFill>
                      <a:srgbClr val="C00000"/>
                    </a:solidFill>
                  </a:rPr>
                  <a:t>MK(2, 5)</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F[2, 5] = -1 &lt; 0</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5 &lt; W[2]=1 </a:t>
                </a:r>
                <a14:m>
                  <m:oMath xmlns:m="http://schemas.openxmlformats.org/officeDocument/2006/math">
                    <m:r>
                      <a:rPr lang="en-US" sz="1400" i="1" smtClean="0">
                        <a:solidFill>
                          <a:srgbClr val="C00000"/>
                        </a:solidFill>
                        <a:latin typeface="Cambria Math" panose="02040503050406030204" pitchFamily="18" charset="0"/>
                        <a:ea typeface="Cambria Math" panose="02040503050406030204" pitchFamily="18" charset="0"/>
                      </a:rPr>
                      <m:t>→</m:t>
                    </m:r>
                  </m:oMath>
                </a14:m>
                <a:r>
                  <a:rPr lang="en-US" sz="1400" dirty="0">
                    <a:solidFill>
                      <a:srgbClr val="C00000"/>
                    </a:solidFill>
                  </a:rPr>
                  <a:t> f</a:t>
                </a:r>
              </a:p>
              <a:p>
                <a:r>
                  <a:rPr lang="en-US" sz="1400" dirty="0">
                    <a:solidFill>
                      <a:srgbClr val="C00000"/>
                    </a:solidFill>
                  </a:rPr>
                  <a:t>Else v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V[2] + MK(1, 5-W[2] = 5-1=4)}</a:t>
                </a:r>
              </a:p>
              <a:p>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max{12, 10 + MK(1, 4)}</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4)</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F[1, 4] = -1&lt;0</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4 &lt; W[1]=2 </a:t>
                </a:r>
                <a14:m>
                  <m:oMath xmlns:m="http://schemas.openxmlformats.org/officeDocument/2006/math">
                    <m:r>
                      <a:rPr lang="en-US" sz="1400" i="1" smtClean="0">
                        <a:solidFill>
                          <a:srgbClr val="C00000"/>
                        </a:solidFill>
                        <a:latin typeface="Cambria Math" panose="02040503050406030204" pitchFamily="18" charset="0"/>
                        <a:ea typeface="Cambria Math" panose="02040503050406030204" pitchFamily="18" charset="0"/>
                      </a:rPr>
                      <m:t>→</m:t>
                    </m:r>
                  </m:oMath>
                </a14:m>
                <a:r>
                  <a:rPr lang="en-US" sz="1400" dirty="0">
                    <a:solidFill>
                      <a:srgbClr val="C00000"/>
                    </a:solidFill>
                  </a:rPr>
                  <a:t> f</a:t>
                </a:r>
                <a:endPar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C00000"/>
                    </a:solidFill>
                  </a:rPr>
                  <a:t>Else v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MK(0, 4),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V[1] + MK(0, 4-W[1] = 5-2=3)}</a:t>
                </a:r>
              </a:p>
              <a:p>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max{0, 12 + MK(0, 3)}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12</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F[1, 4]</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12</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Return F[1, 4] =12 </a:t>
                </a:r>
              </a:p>
              <a:p>
                <a:endPar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5){if F[0,5]=0 &lt; 0 </a:t>
                </a:r>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m:t>
                    </m:r>
                  </m:oMath>
                </a14:m>
                <a:r>
                  <a:rPr lang="en-US" sz="1400" dirty="0">
                    <a:solidFill>
                      <a:schemeClr val="accent2"/>
                    </a:solidFill>
                  </a:rPr>
                  <a:t> f, then return F[0, 5]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3) {if F[0,3] = 0 &lt; 0</a:t>
                </a:r>
                <a:r>
                  <a:rPr lang="en-US" sz="1400" dirty="0">
                    <a:solidFill>
                      <a:schemeClr val="accent2"/>
                    </a:solidFill>
                    <a:ea typeface="Cambria Math" panose="02040503050406030204" pitchFamily="18" charset="0"/>
                  </a:rPr>
                  <a:t> </a:t>
                </a:r>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m:t>
                    </m:r>
                  </m:oMath>
                </a14:m>
                <a:r>
                  <a:rPr lang="en-US" sz="1400" dirty="0">
                    <a:solidFill>
                      <a:schemeClr val="accent2"/>
                    </a:solidFill>
                  </a:rPr>
                  <a:t> f, then return F[0, 3]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Return F[1, 5] = 12</a:t>
                </a:r>
                <a:endPar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C00000"/>
                    </a:solidFill>
                  </a:rPr>
                  <a:t>F[2, 5]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Return F[2, 5]</a:t>
                </a:r>
                <a:endParaRPr lang="en-US" sz="1400" dirty="0">
                  <a:solidFill>
                    <a:srgbClr val="C00000"/>
                  </a:solidFill>
                </a:endParaRPr>
              </a:p>
              <a:p>
                <a:r>
                  <a:rPr lang="en-US" sz="1400" dirty="0">
                    <a:solidFill>
                      <a:srgbClr val="C00000"/>
                    </a:solidFill>
                  </a:rPr>
                  <a:t>======= cL2</a:t>
                </a:r>
              </a:p>
            </p:txBody>
          </p:sp>
        </mc:Choice>
        <mc:Fallback xmlns="">
          <p:sp>
            <p:nvSpPr>
              <p:cNvPr id="9" name="TextBox 8">
                <a:extLst>
                  <a:ext uri="{FF2B5EF4-FFF2-40B4-BE49-F238E27FC236}">
                    <a16:creationId xmlns:a16="http://schemas.microsoft.com/office/drawing/2014/main" id="{39B91BB6-F6A2-4C0D-A4B7-01864A9EBC2C}"/>
                  </a:ext>
                </a:extLst>
              </p:cNvPr>
              <p:cNvSpPr txBox="1">
                <a:spLocks noRot="1" noChangeAspect="1" noMove="1" noResize="1" noEditPoints="1" noAdjustHandles="1" noChangeArrowheads="1" noChangeShapeType="1" noTextEdit="1"/>
              </p:cNvSpPr>
              <p:nvPr/>
            </p:nvSpPr>
            <p:spPr>
              <a:xfrm>
                <a:off x="3943526" y="677114"/>
                <a:ext cx="4773196" cy="6340197"/>
              </a:xfrm>
              <a:prstGeom prst="rect">
                <a:avLst/>
              </a:prstGeom>
              <a:blipFill>
                <a:blip r:embed="rId5"/>
                <a:stretch>
                  <a:fillRect l="-255" t="-96"/>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6803216" y="2110813"/>
            <a:ext cx="237818" cy="1977465"/>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96586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819119"/>
                <a:ext cx="9512883" cy="4185761"/>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p>
              <a:p>
                <a:r>
                  <a:rPr lang="en-US" sz="1400" dirty="0">
                    <a:solidFill>
                      <a:srgbClr val="C00000"/>
                    </a:solidFill>
                  </a:rPr>
                  <a:t>======= oL2</a:t>
                </a:r>
              </a:p>
              <a:p>
                <a:r>
                  <a:rPr lang="en-US" sz="1400" dirty="0">
                    <a:solidFill>
                      <a:srgbClr val="C00000"/>
                    </a:solidFill>
                  </a:rPr>
                  <a:t>MK(2, 5) = </a:t>
                </a:r>
                <a:r>
                  <a:rPr lang="en-US" altLang="zh-CN" sz="1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22</a:t>
                </a:r>
                <a:endParaRPr lang="en-US" sz="1400" dirty="0">
                  <a:solidFill>
                    <a:srgbClr val="C00000"/>
                  </a:solidFill>
                </a:endParaRPr>
              </a:p>
              <a:p>
                <a:r>
                  <a:rPr lang="en-US" sz="14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819119"/>
                <a:ext cx="9512883" cy="4185761"/>
              </a:xfrm>
              <a:prstGeom prst="rect">
                <a:avLst/>
              </a:prstGeom>
              <a:blipFill>
                <a:blip r:embed="rId3"/>
                <a:stretch>
                  <a:fillRect l="-192" t="-146" b="-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2132109" y="2633711"/>
                <a:ext cx="4773196" cy="418576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solidFill>
                      <a:srgbClr val="C00000"/>
                    </a:solidFill>
                  </a:rPr>
                  <a:t>======= oL2</a:t>
                </a:r>
              </a:p>
              <a:p>
                <a:r>
                  <a:rPr lang="en-US" sz="1400" dirty="0">
                    <a:solidFill>
                      <a:srgbClr val="C00000"/>
                    </a:solidFill>
                  </a:rPr>
                  <a:t>MK(2, 5)</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F[2, 5] = -1 &lt; 0</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5 &lt; W[2]=1 </a:t>
                </a:r>
                <a14:m>
                  <m:oMath xmlns:m="http://schemas.openxmlformats.org/officeDocument/2006/math">
                    <m:r>
                      <a:rPr lang="en-US" sz="1400" i="1" smtClean="0">
                        <a:solidFill>
                          <a:srgbClr val="C00000"/>
                        </a:solidFill>
                        <a:latin typeface="Cambria Math" panose="02040503050406030204" pitchFamily="18" charset="0"/>
                        <a:ea typeface="Cambria Math" panose="02040503050406030204" pitchFamily="18" charset="0"/>
                      </a:rPr>
                      <m:t>→</m:t>
                    </m:r>
                  </m:oMath>
                </a14:m>
                <a:r>
                  <a:rPr lang="en-US" sz="1400" dirty="0">
                    <a:solidFill>
                      <a:srgbClr val="C00000"/>
                    </a:solidFill>
                  </a:rPr>
                  <a:t> f</a:t>
                </a:r>
              </a:p>
              <a:p>
                <a:r>
                  <a:rPr lang="en-US" sz="1400" dirty="0">
                    <a:solidFill>
                      <a:srgbClr val="C00000"/>
                    </a:solidFill>
                  </a:rPr>
                  <a:t>Else v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V[2] + MK[1, 5-W[2] = 5-1=4]}</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F[1, 5] = -1 &lt; 0</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If 5 &lt; W[1]=2 </a:t>
                </a:r>
                <a14:m>
                  <m:oMath xmlns:m="http://schemas.openxmlformats.org/officeDocument/2006/math">
                    <m:r>
                      <a:rPr lang="en-US" sz="1400" i="1" smtClean="0">
                        <a:solidFill>
                          <a:schemeClr val="accent6">
                            <a:lumMod val="50000"/>
                          </a:schemeClr>
                        </a:solidFill>
                        <a:latin typeface="Cambria Math" panose="02040503050406030204" pitchFamily="18" charset="0"/>
                        <a:ea typeface="Cambria Math" panose="02040503050406030204" pitchFamily="18" charset="0"/>
                      </a:rPr>
                      <m:t>→</m:t>
                    </m:r>
                  </m:oMath>
                </a14:m>
                <a:r>
                  <a:rPr lang="en-US" sz="1400" dirty="0">
                    <a:solidFill>
                      <a:schemeClr val="accent6">
                        <a:lumMod val="50000"/>
                      </a:schemeClr>
                    </a:solidFill>
                  </a:rPr>
                  <a:t> f</a:t>
                </a:r>
              </a:p>
              <a:p>
                <a:r>
                  <a:rPr lang="en-US" sz="1400" dirty="0">
                    <a:solidFill>
                      <a:schemeClr val="accent6">
                        <a:lumMod val="50000"/>
                      </a:schemeClr>
                    </a:solidFill>
                  </a:rPr>
                  <a:t>Else v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V[1] + MK[0, 5-W[1] = 5-2=3]}</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5){if F[0,5]=0 &lt; 0 </a:t>
                </a:r>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m:t>
                    </m:r>
                  </m:oMath>
                </a14:m>
                <a:r>
                  <a:rPr lang="en-US" sz="1400" dirty="0">
                    <a:solidFill>
                      <a:schemeClr val="accent2"/>
                    </a:solidFill>
                  </a:rPr>
                  <a:t> f, then return F[0, 5]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sz="1400" dirty="0">
                    <a:solidFill>
                      <a:schemeClr val="accent6">
                        <a:lumMod val="50000"/>
                      </a:schemeClr>
                    </a:solidFill>
                  </a:rPr>
                  <a:t>F[1, 5] </a:t>
                </a:r>
                <a:r>
                  <a:rPr lang="zh-CN" alt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Return F[1, 5]</a:t>
                </a:r>
                <a:endPar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C00000"/>
                    </a:solidFill>
                  </a:rPr>
                  <a:t>F[2, 5]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Return F[2, 5]</a:t>
                </a:r>
                <a:endParaRPr lang="en-US" sz="1400" dirty="0">
                  <a:solidFill>
                    <a:srgbClr val="C00000"/>
                  </a:solidFill>
                </a:endParaRPr>
              </a:p>
              <a:p>
                <a:r>
                  <a:rPr lang="en-US" sz="1400" dirty="0">
                    <a:solidFill>
                      <a:srgbClr val="C00000"/>
                    </a:solidFill>
                  </a:rPr>
                  <a:t>======= cL2</a:t>
                </a: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2132109" y="2633711"/>
                <a:ext cx="4773196" cy="4185761"/>
              </a:xfrm>
              <a:prstGeom prst="rect">
                <a:avLst/>
              </a:prstGeom>
              <a:blipFill>
                <a:blip r:embed="rId4"/>
                <a:stretch>
                  <a:fillRect l="-255" t="-145" b="-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B91BB6-F6A2-4C0D-A4B7-01864A9EBC2C}"/>
                  </a:ext>
                </a:extLst>
              </p:cNvPr>
              <p:cNvSpPr txBox="1"/>
              <p:nvPr/>
            </p:nvSpPr>
            <p:spPr>
              <a:xfrm>
                <a:off x="4013195" y="1312373"/>
                <a:ext cx="4773196" cy="526297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solidFill>
                      <a:srgbClr val="C00000"/>
                    </a:solidFill>
                  </a:rPr>
                  <a:t>======= oL2</a:t>
                </a:r>
              </a:p>
              <a:p>
                <a:r>
                  <a:rPr lang="en-US" sz="1400" dirty="0">
                    <a:solidFill>
                      <a:srgbClr val="C00000"/>
                    </a:solidFill>
                  </a:rPr>
                  <a:t>MK(2, 5)</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F[2, 5] = -1 &lt; 0</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If 5 &lt; W[2]=1 </a:t>
                </a:r>
                <a14:m>
                  <m:oMath xmlns:m="http://schemas.openxmlformats.org/officeDocument/2006/math">
                    <m:r>
                      <a:rPr lang="en-US" sz="1400" i="1" smtClean="0">
                        <a:solidFill>
                          <a:srgbClr val="C00000"/>
                        </a:solidFill>
                        <a:latin typeface="Cambria Math" panose="02040503050406030204" pitchFamily="18" charset="0"/>
                        <a:ea typeface="Cambria Math" panose="02040503050406030204" pitchFamily="18" charset="0"/>
                      </a:rPr>
                      <m:t>→</m:t>
                    </m:r>
                  </m:oMath>
                </a14:m>
                <a:r>
                  <a:rPr lang="en-US" sz="1400" dirty="0">
                    <a:solidFill>
                      <a:srgbClr val="C00000"/>
                    </a:solidFill>
                  </a:rPr>
                  <a:t> f</a:t>
                </a:r>
              </a:p>
              <a:p>
                <a:r>
                  <a:rPr lang="en-US" sz="1400" dirty="0">
                    <a:solidFill>
                      <a:srgbClr val="C00000"/>
                    </a:solidFill>
                  </a:rPr>
                  <a:t>Else v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V[2] + MK(1, 5-W[2] = 5-1=4)}</a:t>
                </a:r>
              </a:p>
              <a:p>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max{12, 10 + MK(1, 4)}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max{, 12, 10+12</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22</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4)</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Return F[1, 4] =12 </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MK(1, 5)</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5){if F[0,5]=0 &lt; 0 </a:t>
                </a:r>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m:t>
                    </m:r>
                  </m:oMath>
                </a14:m>
                <a:r>
                  <a:rPr lang="en-US" sz="1400" dirty="0">
                    <a:solidFill>
                      <a:schemeClr val="accent2"/>
                    </a:solidFill>
                  </a:rPr>
                  <a:t> f, then return F[0, 5]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**********oL4</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Mk(0, 3) {if F[0,3] = 0 &lt; 0</a:t>
                </a:r>
                <a:r>
                  <a:rPr lang="en-US" sz="1400" dirty="0">
                    <a:solidFill>
                      <a:schemeClr val="accent2"/>
                    </a:solidFill>
                    <a:ea typeface="Cambria Math" panose="02040503050406030204" pitchFamily="18" charset="0"/>
                  </a:rPr>
                  <a:t> </a:t>
                </a:r>
                <a14:m>
                  <m:oMath xmlns:m="http://schemas.openxmlformats.org/officeDocument/2006/math">
                    <m:r>
                      <a:rPr lang="en-US" sz="1400" i="1" smtClean="0">
                        <a:solidFill>
                          <a:schemeClr val="accent2"/>
                        </a:solidFill>
                        <a:latin typeface="Cambria Math" panose="02040503050406030204" pitchFamily="18" charset="0"/>
                        <a:ea typeface="Cambria Math" panose="02040503050406030204" pitchFamily="18" charset="0"/>
                      </a:rPr>
                      <m:t>→</m:t>
                    </m:r>
                  </m:oMath>
                </a14:m>
                <a:r>
                  <a:rPr lang="en-US" sz="1400" dirty="0">
                    <a:solidFill>
                      <a:schemeClr val="accent2"/>
                    </a:solidFill>
                  </a:rPr>
                  <a:t> f, then return F[0, 3] = 0</a:t>
                </a:r>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altLang="zh-CN" sz="1400" dirty="0">
                    <a:solidFill>
                      <a:schemeClr val="accent2"/>
                    </a:solidFill>
                    <a:latin typeface="Times New Roman" panose="02020603050405020304" pitchFamily="18" charset="0"/>
                    <a:ea typeface="Microsoft YaHei" panose="020B0503020204020204" pitchFamily="34" charset="-122"/>
                    <a:cs typeface="Times New Roman" panose="02020603050405020304" pitchFamily="18" charset="0"/>
                  </a:rPr>
                  <a:t>**********cL4</a:t>
                </a:r>
              </a:p>
              <a:p>
                <a:r>
                  <a:rPr lang="en-US"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Return F[1, 5] = 12</a:t>
                </a:r>
                <a:endPar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accent6">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C00000"/>
                    </a:solidFill>
                  </a:rPr>
                  <a:t>F[2, 5] </a:t>
                </a:r>
                <a:r>
                  <a:rPr lang="zh-CN" alt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v </a:t>
                </a:r>
                <a:r>
                  <a:rPr lang="zh-CN" altLang="en-US" sz="1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22</a:t>
                </a:r>
                <a:endPar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Return F[2, 5] = </a:t>
                </a:r>
                <a:r>
                  <a:rPr lang="en-US" altLang="zh-CN" sz="1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22</a:t>
                </a:r>
                <a:endParaRPr lang="en-US" sz="1400" dirty="0">
                  <a:solidFill>
                    <a:srgbClr val="C00000"/>
                  </a:solidFill>
                </a:endParaRPr>
              </a:p>
              <a:p>
                <a:r>
                  <a:rPr lang="en-US" sz="1400" dirty="0">
                    <a:solidFill>
                      <a:srgbClr val="C00000"/>
                    </a:solidFill>
                  </a:rPr>
                  <a:t>======= cL2</a:t>
                </a:r>
              </a:p>
            </p:txBody>
          </p:sp>
        </mc:Choice>
        <mc:Fallback xmlns="">
          <p:sp>
            <p:nvSpPr>
              <p:cNvPr id="9" name="TextBox 8">
                <a:extLst>
                  <a:ext uri="{FF2B5EF4-FFF2-40B4-BE49-F238E27FC236}">
                    <a16:creationId xmlns:a16="http://schemas.microsoft.com/office/drawing/2014/main" id="{39B91BB6-F6A2-4C0D-A4B7-01864A9EBC2C}"/>
                  </a:ext>
                </a:extLst>
              </p:cNvPr>
              <p:cNvSpPr txBox="1">
                <a:spLocks noRot="1" noChangeAspect="1" noMove="1" noResize="1" noEditPoints="1" noAdjustHandles="1" noChangeArrowheads="1" noChangeShapeType="1" noTextEdit="1"/>
              </p:cNvSpPr>
              <p:nvPr/>
            </p:nvSpPr>
            <p:spPr>
              <a:xfrm>
                <a:off x="4013195" y="1312373"/>
                <a:ext cx="4773196" cy="5262979"/>
              </a:xfrm>
              <a:prstGeom prst="rect">
                <a:avLst/>
              </a:prstGeom>
              <a:blipFill>
                <a:blip r:embed="rId5"/>
                <a:stretch>
                  <a:fillRect l="-255" b="-115"/>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6160786" y="1557524"/>
            <a:ext cx="109385" cy="1076187"/>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EC91FF99-46CE-4596-A10F-E91D5F47F1D1}"/>
              </a:ext>
            </a:extLst>
          </p:cNvPr>
          <p:cNvSpPr/>
          <p:nvPr/>
        </p:nvSpPr>
        <p:spPr>
          <a:xfrm>
            <a:off x="6047578" y="5956663"/>
            <a:ext cx="45719" cy="53948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179118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r>
                        <a:rPr lang="en-US" sz="1600" baseline="-250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758159"/>
                <a:ext cx="9512883" cy="4185761"/>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400" dirty="0">
                    <a:solidFill>
                      <a:srgbClr val="0000FF"/>
                    </a:solidFill>
                  </a:rPr>
                  <a:t>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C00000"/>
                    </a:solidFill>
                  </a:rPr>
                  <a:t>======= oL2</a:t>
                </a:r>
              </a:p>
              <a:p>
                <a:r>
                  <a:rPr lang="en-US" sz="1400" dirty="0">
                    <a:solidFill>
                      <a:srgbClr val="C00000"/>
                    </a:solidFill>
                  </a:rPr>
                  <a:t>MK(2, 5) = </a:t>
                </a:r>
                <a:r>
                  <a:rPr lang="en-US" sz="1400" dirty="0">
                    <a:solidFill>
                      <a:srgbClr val="3333FF"/>
                    </a:solidFill>
                  </a:rPr>
                  <a:t>22</a:t>
                </a:r>
              </a:p>
              <a:p>
                <a:r>
                  <a:rPr lang="en-US" sz="14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758159"/>
                <a:ext cx="9512883" cy="4185761"/>
              </a:xfrm>
              <a:prstGeom prst="rect">
                <a:avLst/>
              </a:prstGeom>
              <a:blipFill>
                <a:blip r:embed="rId3"/>
                <a:stretch>
                  <a:fillRect l="-192" t="-146" b="-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3096886" y="1232564"/>
                <a:ext cx="4773196" cy="707886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400" dirty="0">
                    <a:solidFill>
                      <a:srgbClr val="0000FF"/>
                    </a:solidFill>
                  </a:rPr>
                  <a:t> </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=======oL2</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If F[2, 2] = -1 &lt; 0</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If 2 &lt; W[2]=1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f</a:t>
                </a:r>
              </a:p>
              <a:p>
                <a:r>
                  <a:rPr lang="en-US" sz="1400" dirty="0">
                    <a:solidFill>
                      <a:schemeClr val="tx1"/>
                    </a:solidFill>
                  </a:rPr>
                  <a:t>Else v </a:t>
                </a:r>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max{MK(1, 2), V[2] + MK(1, 2-W[2] = 2-1=1)}</a:t>
                </a:r>
              </a:p>
              <a:p>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max{MK(1, 2), V[2] + MK(1, 1)}</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MK(1, 2)  </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2 &lt; W[1]=2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max{MK(0, 2), V[1] + MK(0, 2-W[1] = 2-2=0)}</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max{0, V12 + MK(0, 0)}</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max{0, V12 + 0)}</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12</a:t>
                </a:r>
              </a:p>
              <a:p>
                <a:r>
                  <a:rPr lang="en-US" sz="1400" dirty="0">
                    <a:solidFill>
                      <a:srgbClr val="0000FF"/>
                    </a:solidFill>
                  </a:rPr>
                  <a:t>F[1, 2]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12</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F[1, 2] = 12</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MK(1, 1)</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chemeClr val="tx1"/>
                    </a:solidFill>
                  </a:rPr>
                  <a:t>F[2, 2] </a:t>
                </a:r>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Return F[2, 2]</a:t>
                </a:r>
                <a:endPar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2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=======cL2</a:t>
                </a:r>
              </a:p>
              <a:p>
                <a:r>
                  <a:rPr lang="en-US" sz="1200" dirty="0">
                    <a:solidFill>
                      <a:srgbClr val="C00000"/>
                    </a:solidFill>
                  </a:rPr>
                  <a:t>======= oL2</a:t>
                </a:r>
              </a:p>
              <a:p>
                <a:r>
                  <a:rPr lang="en-US" sz="1200" dirty="0">
                    <a:solidFill>
                      <a:srgbClr val="C00000"/>
                    </a:solidFill>
                  </a:rPr>
                  <a:t>MK(2, 5) = </a:t>
                </a:r>
                <a:r>
                  <a:rPr lang="en-US" sz="1200" dirty="0">
                    <a:solidFill>
                      <a:srgbClr val="3333FF"/>
                    </a:solidFill>
                  </a:rPr>
                  <a:t>22</a:t>
                </a:r>
              </a:p>
              <a:p>
                <a:r>
                  <a:rPr lang="en-US" sz="12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3096886" y="1232564"/>
                <a:ext cx="4773196" cy="7078861"/>
              </a:xfrm>
              <a:prstGeom prst="rect">
                <a:avLst/>
              </a:prstGeom>
              <a:blipFill>
                <a:blip r:embed="rId4"/>
                <a:stretch>
                  <a:fillRect l="-255" t="-86"/>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7428046" y="3879442"/>
            <a:ext cx="199667" cy="1550957"/>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179476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r>
                        <a:rPr lang="en-US" sz="1600" baseline="-250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758159"/>
                <a:ext cx="9512883" cy="4185761"/>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400" dirty="0">
                    <a:solidFill>
                      <a:srgbClr val="0000FF"/>
                    </a:solidFill>
                  </a:rPr>
                  <a:t>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C00000"/>
                    </a:solidFill>
                  </a:rPr>
                  <a:t>======= oL2</a:t>
                </a:r>
              </a:p>
              <a:p>
                <a:r>
                  <a:rPr lang="en-US" sz="1400" dirty="0">
                    <a:solidFill>
                      <a:srgbClr val="C00000"/>
                    </a:solidFill>
                  </a:rPr>
                  <a:t>MK(2, 5) = </a:t>
                </a:r>
                <a:r>
                  <a:rPr lang="en-US" sz="1400" dirty="0">
                    <a:solidFill>
                      <a:srgbClr val="3333FF"/>
                    </a:solidFill>
                  </a:rPr>
                  <a:t>22</a:t>
                </a:r>
              </a:p>
              <a:p>
                <a:r>
                  <a:rPr lang="en-US" sz="14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758159"/>
                <a:ext cx="9512883" cy="4185761"/>
              </a:xfrm>
              <a:prstGeom prst="rect">
                <a:avLst/>
              </a:prstGeom>
              <a:blipFill>
                <a:blip r:embed="rId3"/>
                <a:stretch>
                  <a:fillRect l="-192" t="-146" b="-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3073751" y="1419330"/>
                <a:ext cx="4773196" cy="707886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400" dirty="0">
                    <a:solidFill>
                      <a:srgbClr val="0000FF"/>
                    </a:solidFill>
                  </a:rPr>
                  <a:t> </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=======oL2</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If F[2, 2] = -1 &lt; 0</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If 2 &lt; W[2]=1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f</a:t>
                </a:r>
              </a:p>
              <a:p>
                <a:r>
                  <a:rPr lang="en-US" sz="1400" dirty="0">
                    <a:solidFill>
                      <a:schemeClr val="tx1"/>
                    </a:solidFill>
                  </a:rPr>
                  <a:t>Else v </a:t>
                </a:r>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max{MK(1, 2), V[2] + MK(1, 2-W[2] = 2-1=1)}</a:t>
                </a:r>
              </a:p>
              <a:p>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max{MK(1, 2), V[2] + MK(1, 1)}</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MK(1, 2)  </a:t>
                </a:r>
              </a:p>
              <a:p>
                <a:r>
                  <a:rPr 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Return F[1, 2] = 12</a:t>
                </a:r>
                <a:endPar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MK(1, 1)</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If 1 &lt; W[1]=2 </a:t>
                </a:r>
                <a14:m>
                  <m:oMath xmlns:m="http://schemas.openxmlformats.org/officeDocument/2006/math">
                    <m:r>
                      <a:rPr lang="en-US" sz="1400" i="1" smtClean="0">
                        <a:solidFill>
                          <a:srgbClr val="FF0000"/>
                        </a:solidFill>
                        <a:latin typeface="Cambria Math" panose="02040503050406030204" pitchFamily="18" charset="0"/>
                        <a:ea typeface="Cambria Math" panose="02040503050406030204" pitchFamily="18" charset="0"/>
                      </a:rPr>
                      <m:t>→</m:t>
                    </m:r>
                  </m:oMath>
                </a14:m>
                <a:r>
                  <a:rPr lang="en-US" sz="1400" dirty="0">
                    <a:solidFill>
                      <a:srgbClr val="FF0000"/>
                    </a:solidFill>
                  </a:rPr>
                  <a:t> t</a:t>
                </a:r>
              </a:p>
              <a:p>
                <a:r>
                  <a:rPr lang="en-US" sz="1400" dirty="0">
                    <a:solidFill>
                      <a:srgbClr val="FF0000"/>
                    </a:solidFill>
                  </a:rPr>
                  <a:t>Else v </a:t>
                </a:r>
                <a:r>
                  <a:rPr lang="zh-CN" alt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MK(0, 5=1) = 0</a:t>
                </a:r>
              </a:p>
              <a:p>
                <a:r>
                  <a:rPr lang="en-US" sz="1400" dirty="0">
                    <a:solidFill>
                      <a:srgbClr val="FF0000"/>
                    </a:solidFill>
                  </a:rPr>
                  <a:t>F[1, 1] </a:t>
                </a:r>
                <a:r>
                  <a:rPr lang="zh-CN" alt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0</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Return F[2, 2]=0</a:t>
                </a:r>
                <a:endParaRPr lang="en-US" altLang="zh-CN" sz="1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chemeClr val="tx1"/>
                    </a:solidFill>
                  </a:rPr>
                  <a:t>F[2, 2] </a:t>
                </a:r>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Return F[2, 2]</a:t>
                </a:r>
                <a:endPar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2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=======cL2</a:t>
                </a:r>
              </a:p>
              <a:p>
                <a:r>
                  <a:rPr lang="en-US" sz="1200" dirty="0">
                    <a:solidFill>
                      <a:srgbClr val="C00000"/>
                    </a:solidFill>
                  </a:rPr>
                  <a:t>======= oL2</a:t>
                </a:r>
              </a:p>
              <a:p>
                <a:r>
                  <a:rPr lang="en-US" sz="1200" dirty="0">
                    <a:solidFill>
                      <a:srgbClr val="C00000"/>
                    </a:solidFill>
                  </a:rPr>
                  <a:t>MK(2, 5) = </a:t>
                </a:r>
                <a:r>
                  <a:rPr lang="en-US" sz="1200" dirty="0">
                    <a:solidFill>
                      <a:srgbClr val="3333FF"/>
                    </a:solidFill>
                  </a:rPr>
                  <a:t>22</a:t>
                </a:r>
              </a:p>
              <a:p>
                <a:r>
                  <a:rPr lang="en-US" sz="12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3073751" y="1419330"/>
                <a:ext cx="4773196" cy="7078861"/>
              </a:xfrm>
              <a:prstGeom prst="rect">
                <a:avLst/>
              </a:prstGeom>
              <a:blipFill>
                <a:blip r:embed="rId4"/>
                <a:stretch>
                  <a:fillRect l="-255" t="-86"/>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5487158" y="5039784"/>
            <a:ext cx="138580" cy="128264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459075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0</a:t>
                      </a:r>
                      <a:r>
                        <a:rPr lang="en-US" sz="1600" baseline="-250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758159"/>
                <a:ext cx="9512883" cy="4185761"/>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400" dirty="0">
                    <a:solidFill>
                      <a:srgbClr val="0000FF"/>
                    </a:solidFill>
                  </a:rPr>
                  <a:t>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C00000"/>
                    </a:solidFill>
                  </a:rPr>
                  <a:t>======= oL2</a:t>
                </a:r>
              </a:p>
              <a:p>
                <a:r>
                  <a:rPr lang="en-US" sz="1400" dirty="0">
                    <a:solidFill>
                      <a:srgbClr val="C00000"/>
                    </a:solidFill>
                  </a:rPr>
                  <a:t>MK(2, 5) = </a:t>
                </a:r>
                <a:r>
                  <a:rPr lang="en-US" sz="1400" dirty="0">
                    <a:solidFill>
                      <a:srgbClr val="3333FF"/>
                    </a:solidFill>
                  </a:rPr>
                  <a:t>22</a:t>
                </a:r>
              </a:p>
              <a:p>
                <a:r>
                  <a:rPr lang="en-US" sz="14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758159"/>
                <a:ext cx="9512883" cy="4185761"/>
              </a:xfrm>
              <a:prstGeom prst="rect">
                <a:avLst/>
              </a:prstGeom>
              <a:blipFill>
                <a:blip r:embed="rId3"/>
                <a:stretch>
                  <a:fillRect l="-192" t="-146" b="-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3073751" y="1419330"/>
                <a:ext cx="4773196" cy="686341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400" dirty="0">
                    <a:solidFill>
                      <a:srgbClr val="0000FF"/>
                    </a:solidFill>
                  </a:rPr>
                  <a:t> </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=======oL2</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If F[2, 2] = -1 &lt; 0</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If 2 &lt; W[2]=1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f</a:t>
                </a:r>
              </a:p>
              <a:p>
                <a:r>
                  <a:rPr lang="en-US" sz="1400" dirty="0">
                    <a:solidFill>
                      <a:schemeClr val="tx1"/>
                    </a:solidFill>
                  </a:rPr>
                  <a:t>Else v </a:t>
                </a:r>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max{MK(1, 2), V[2] + MK(1, 2-W[2] = 2-1=1)}</a:t>
                </a:r>
              </a:p>
              <a:p>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max{MK(1, 2), V[2] + MK(1, 1)}</a:t>
                </a:r>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max{12, 10 + 0} = 12</a:t>
                </a:r>
              </a:p>
              <a:p>
                <a:r>
                  <a:rPr lang="en-US" sz="1400" dirty="0">
                    <a:solidFill>
                      <a:schemeClr val="tx1"/>
                    </a:solidFill>
                  </a:rPr>
                  <a:t>F[2, 2] </a:t>
                </a:r>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v = 12</a:t>
                </a:r>
              </a:p>
              <a:p>
                <a:r>
                  <a:rPr 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Return F[2, 2] =12</a:t>
                </a:r>
                <a:endPar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MK(1, 2)  </a:t>
                </a:r>
              </a:p>
              <a:p>
                <a:r>
                  <a:rPr 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Return F[1, 2] = 12</a:t>
                </a:r>
                <a:endPar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MK(1, 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Return F[2, 2]=0</a:t>
                </a:r>
                <a:endParaRPr lang="en-US" altLang="zh-CN" sz="1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chemeClr val="tx1"/>
                    </a:solidFill>
                  </a:rPr>
                  <a:t>F[2, 2] </a:t>
                </a:r>
                <a:r>
                  <a:rPr lang="zh-CN" alt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Return F[2, 2]</a:t>
                </a:r>
                <a:endPar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2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=======cL2</a:t>
                </a:r>
              </a:p>
              <a:p>
                <a:r>
                  <a:rPr lang="en-US" sz="1200" dirty="0">
                    <a:solidFill>
                      <a:srgbClr val="C00000"/>
                    </a:solidFill>
                  </a:rPr>
                  <a:t>======= oL2</a:t>
                </a:r>
              </a:p>
              <a:p>
                <a:r>
                  <a:rPr lang="en-US" sz="1200" dirty="0">
                    <a:solidFill>
                      <a:srgbClr val="C00000"/>
                    </a:solidFill>
                  </a:rPr>
                  <a:t>MK(2, 5) = </a:t>
                </a:r>
                <a:r>
                  <a:rPr lang="en-US" sz="1200" dirty="0">
                    <a:solidFill>
                      <a:srgbClr val="3333FF"/>
                    </a:solidFill>
                  </a:rPr>
                  <a:t>22</a:t>
                </a:r>
              </a:p>
              <a:p>
                <a:r>
                  <a:rPr lang="en-US" sz="12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3073751" y="1419330"/>
                <a:ext cx="4773196" cy="6863417"/>
              </a:xfrm>
              <a:prstGeom prst="rect">
                <a:avLst/>
              </a:prstGeom>
              <a:blipFill>
                <a:blip r:embed="rId4"/>
                <a:stretch>
                  <a:fillRect l="-255" t="-89"/>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5460349" y="2927427"/>
            <a:ext cx="123378" cy="1755193"/>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1FC2C93-F72C-439C-97FF-8B682836D3BD}"/>
              </a:ext>
            </a:extLst>
          </p:cNvPr>
          <p:cNvSpPr/>
          <p:nvPr/>
        </p:nvSpPr>
        <p:spPr>
          <a:xfrm>
            <a:off x="5418245" y="6527255"/>
            <a:ext cx="65239" cy="416665"/>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9358407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0</a:t>
                      </a:r>
                      <a:r>
                        <a:rPr lang="en-US" sz="1600" baseline="-250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758159"/>
                <a:ext cx="9512883" cy="4185761"/>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400" dirty="0">
                    <a:solidFill>
                      <a:srgbClr val="0000FF"/>
                    </a:solidFill>
                  </a:rPr>
                  <a:t>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C00000"/>
                    </a:solidFill>
                  </a:rPr>
                  <a:t>======= oL2</a:t>
                </a:r>
              </a:p>
              <a:p>
                <a:r>
                  <a:rPr lang="en-US" sz="1400" dirty="0">
                    <a:solidFill>
                      <a:srgbClr val="C00000"/>
                    </a:solidFill>
                  </a:rPr>
                  <a:t>MK(2, 5) = </a:t>
                </a:r>
                <a:r>
                  <a:rPr lang="en-US" sz="1400" dirty="0">
                    <a:solidFill>
                      <a:srgbClr val="3333FF"/>
                    </a:solidFill>
                  </a:rPr>
                  <a:t>22</a:t>
                </a:r>
              </a:p>
              <a:p>
                <a:r>
                  <a:rPr lang="en-US" sz="1400" dirty="0">
                    <a:solidFill>
                      <a:srgbClr val="C00000"/>
                    </a:solidFill>
                  </a:rPr>
                  <a:t>======= cL2</a:t>
                </a: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758159"/>
                <a:ext cx="9512883" cy="4185761"/>
              </a:xfrm>
              <a:prstGeom prst="rect">
                <a:avLst/>
              </a:prstGeom>
              <a:blipFill>
                <a:blip r:embed="rId3"/>
                <a:stretch>
                  <a:fillRect l="-192" t="-146" b="-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6817912" y="3204587"/>
                <a:ext cx="477319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5]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5 &lt; W[3]=2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5</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5-W[3] = 5-3=2)}</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400" dirty="0">
                    <a:solidFill>
                      <a:srgbClr val="0000FF"/>
                    </a:solidFill>
                  </a:rPr>
                  <a:t>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20+12} = 32</a:t>
                </a:r>
                <a:endParaRPr lang="en-US" sz="1400" dirty="0">
                  <a:solidFill>
                    <a:srgbClr val="0000FF"/>
                  </a:solidFill>
                </a:endParaRPr>
              </a:p>
              <a:p>
                <a:r>
                  <a:rPr lang="en-US" sz="1400" dirty="0">
                    <a:solidFill>
                      <a:srgbClr val="0000FF"/>
                    </a:solidFill>
                  </a:rPr>
                  <a:t>F[3, 5]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 = 32</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 =32</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6817912" y="3204587"/>
                <a:ext cx="4773196" cy="2031325"/>
              </a:xfrm>
              <a:prstGeom prst="rect">
                <a:avLst/>
              </a:prstGeom>
              <a:blipFill>
                <a:blip r:embed="rId4"/>
                <a:stretch>
                  <a:fillRect l="-255" t="-299" b="-149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11233402" y="3342652"/>
            <a:ext cx="123378" cy="1755193"/>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1FC2C93-F72C-439C-97FF-8B682836D3BD}"/>
              </a:ext>
            </a:extLst>
          </p:cNvPr>
          <p:cNvSpPr/>
          <p:nvPr/>
        </p:nvSpPr>
        <p:spPr>
          <a:xfrm>
            <a:off x="5418245" y="6527255"/>
            <a:ext cx="65239" cy="416665"/>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733607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0</a:t>
                      </a:r>
                      <a:r>
                        <a:rPr lang="en-US" sz="1600" baseline="-250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766868"/>
                <a:ext cx="9512883" cy="3323987"/>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15 +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 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 = 32</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MK(3,3)</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++++++cL1</a:t>
                </a:r>
                <a:endParaRPr lang="en-US" sz="1400" dirty="0">
                  <a:solidFill>
                    <a:srgbClr val="FF0000"/>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766868"/>
                <a:ext cx="9512883" cy="3323987"/>
              </a:xfrm>
              <a:prstGeom prst="rect">
                <a:avLst/>
              </a:prstGeom>
              <a:blipFill>
                <a:blip r:embed="rId3"/>
                <a:stretch>
                  <a:fillRect l="-192" t="-367" b="-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3434372" y="2606874"/>
                <a:ext cx="4981004" cy="440120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3]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3 &lt; W[3]=3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3-W[3] = 3-3=0)}</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0)}</a:t>
                </a:r>
                <a:r>
                  <a:rPr lang="en-US" sz="1400" dirty="0">
                    <a:solidFill>
                      <a:srgbClr val="0000FF"/>
                    </a:solidFill>
                  </a:rPr>
                  <a:t>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20+0}</a:t>
                </a:r>
                <a:endParaRPr lang="en-US" sz="1400" dirty="0">
                  <a:solidFill>
                    <a:srgbClr val="0000FF"/>
                  </a:solidFill>
                </a:endParaRPr>
              </a:p>
              <a:p>
                <a:r>
                  <a:rPr lang="en-US" sz="1400" dirty="0">
                    <a:solidFill>
                      <a:srgbClr val="0000FF"/>
                    </a:solidFill>
                  </a:rPr>
                  <a:t>=========oL2</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3 &lt; W[2]=1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V[2] + MK(1, 3-W[2] = 3-1=2)}</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V[2] + MK(1, 2)}</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10 + 12}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MK(1, 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+++++++++cL2</a:t>
                </a:r>
              </a:p>
              <a:p>
                <a:r>
                  <a:rPr lang="en-US" sz="1400" dirty="0">
                    <a:solidFill>
                      <a:srgbClr val="0000FF"/>
                    </a:solidFill>
                  </a:rPr>
                  <a:t>F[2,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F[2,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0000FF"/>
                    </a:solidFill>
                  </a:rPr>
                  <a:t>=========cL2</a:t>
                </a:r>
              </a:p>
              <a:p>
                <a:r>
                  <a:rPr lang="en-US" sz="1400" dirty="0">
                    <a:solidFill>
                      <a:srgbClr val="0000FF"/>
                    </a:solidFill>
                  </a:rPr>
                  <a:t>F[3,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3434372" y="2606874"/>
                <a:ext cx="4981004" cy="4401205"/>
              </a:xfrm>
              <a:prstGeom prst="rect">
                <a:avLst/>
              </a:prstGeom>
              <a:blipFill>
                <a:blip r:embed="rId4"/>
                <a:stretch>
                  <a:fillRect l="-244" t="-138" b="-138"/>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11233402" y="3342652"/>
            <a:ext cx="123378" cy="1755193"/>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1FC2C93-F72C-439C-97FF-8B682836D3BD}"/>
              </a:ext>
            </a:extLst>
          </p:cNvPr>
          <p:cNvSpPr/>
          <p:nvPr/>
        </p:nvSpPr>
        <p:spPr>
          <a:xfrm>
            <a:off x="5418245" y="6527255"/>
            <a:ext cx="65239" cy="416665"/>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7651796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0</a:t>
                      </a:r>
                      <a:r>
                        <a:rPr lang="en-US" sz="1600" baseline="-250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766868"/>
                <a:ext cx="9512883" cy="3323987"/>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15 +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 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 = 32</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MK(3,3)</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++++++cL1</a:t>
                </a:r>
                <a:endParaRPr lang="en-US" sz="1400" dirty="0">
                  <a:solidFill>
                    <a:srgbClr val="FF0000"/>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766868"/>
                <a:ext cx="9512883" cy="3323987"/>
              </a:xfrm>
              <a:prstGeom prst="rect">
                <a:avLst/>
              </a:prstGeom>
              <a:blipFill>
                <a:blip r:embed="rId3"/>
                <a:stretch>
                  <a:fillRect l="-192" t="-367" b="-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3434372" y="2228258"/>
                <a:ext cx="4981004" cy="526297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3]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3 &lt; W[3]=3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3-W[3] = 3-3=0)}</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0)}</a:t>
                </a:r>
                <a:r>
                  <a:rPr lang="en-US" sz="1400" dirty="0">
                    <a:solidFill>
                      <a:srgbClr val="0000FF"/>
                    </a:solidFill>
                  </a:rPr>
                  <a:t>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20+0}</a:t>
                </a:r>
                <a:endParaRPr lang="en-US" sz="1400" dirty="0">
                  <a:solidFill>
                    <a:srgbClr val="0000FF"/>
                  </a:solidFill>
                </a:endParaRPr>
              </a:p>
              <a:p>
                <a:r>
                  <a:rPr lang="en-US" sz="1400" dirty="0">
                    <a:solidFill>
                      <a:srgbClr val="0000FF"/>
                    </a:solidFill>
                  </a:rPr>
                  <a:t>=========oL2</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3 &lt; W[2]=1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V[2] + MK(1, 3-W[2] = 3-1=2)}</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V[2] + MK(1, 2)}</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10 + 12}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MK(1, 3)</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If 3 &lt; W[1]=2 </a:t>
                </a:r>
                <a14:m>
                  <m:oMath xmlns:m="http://schemas.openxmlformats.org/officeDocument/2006/math">
                    <m:r>
                      <a:rPr lang="en-US" sz="1400" i="1" smtClean="0">
                        <a:solidFill>
                          <a:srgbClr val="FF0000"/>
                        </a:solidFill>
                        <a:latin typeface="Cambria Math" panose="02040503050406030204" pitchFamily="18" charset="0"/>
                        <a:ea typeface="Cambria Math" panose="02040503050406030204" pitchFamily="18" charset="0"/>
                      </a:rPr>
                      <m:t>→</m:t>
                    </m:r>
                  </m:oMath>
                </a14:m>
                <a:r>
                  <a:rPr lang="en-US" sz="1400" dirty="0">
                    <a:solidFill>
                      <a:srgbClr val="FF0000"/>
                    </a:solidFill>
                  </a:rPr>
                  <a:t> f</a:t>
                </a:r>
              </a:p>
              <a:p>
                <a:r>
                  <a:rPr lang="en-US" sz="1400" dirty="0">
                    <a:solidFill>
                      <a:srgbClr val="FF0000"/>
                    </a:solidFill>
                  </a:rPr>
                  <a:t>Else v </a:t>
                </a:r>
                <a:r>
                  <a:rPr lang="zh-CN" alt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max{MK(0, 3), V[1] + MK(0, 3-W[1] = 3-2=1)}</a:t>
                </a:r>
              </a:p>
              <a:p>
                <a:r>
                  <a:rPr lang="zh-CN" alt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max{0, 12 + MK(0, 1)}= 12</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F[1, 3] = 12; return F[1, 3] = 12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0000FF"/>
                    </a:solidFill>
                  </a:rPr>
                  <a:t>F[2,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F[2,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0000FF"/>
                    </a:solidFill>
                  </a:rPr>
                  <a:t>=========cL2</a:t>
                </a:r>
              </a:p>
              <a:p>
                <a:r>
                  <a:rPr lang="en-US" sz="1400" dirty="0">
                    <a:solidFill>
                      <a:srgbClr val="0000FF"/>
                    </a:solidFill>
                  </a:rPr>
                  <a:t>F[3,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3434372" y="2228258"/>
                <a:ext cx="4981004" cy="5262979"/>
              </a:xfrm>
              <a:prstGeom prst="rect">
                <a:avLst/>
              </a:prstGeom>
              <a:blipFill>
                <a:blip r:embed="rId4"/>
                <a:stretch>
                  <a:fillRect l="-244" t="-116"/>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7467357" y="4744334"/>
            <a:ext cx="100392" cy="1346522"/>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1FC2C93-F72C-439C-97FF-8B682836D3BD}"/>
              </a:ext>
            </a:extLst>
          </p:cNvPr>
          <p:cNvSpPr/>
          <p:nvPr/>
        </p:nvSpPr>
        <p:spPr>
          <a:xfrm>
            <a:off x="10068622" y="5430658"/>
            <a:ext cx="65239" cy="416665"/>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39461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0</a:t>
                      </a:r>
                      <a:r>
                        <a:rPr lang="en-US" sz="1600" baseline="-250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766868"/>
                <a:ext cx="9512883" cy="3323987"/>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15 +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 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 = 32</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MK(3,3)</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++++++cL1</a:t>
                </a:r>
                <a:endParaRPr lang="en-US" sz="1400" dirty="0">
                  <a:solidFill>
                    <a:srgbClr val="FF0000"/>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766868"/>
                <a:ext cx="9512883" cy="3323987"/>
              </a:xfrm>
              <a:prstGeom prst="rect">
                <a:avLst/>
              </a:prstGeom>
              <a:blipFill>
                <a:blip r:embed="rId3"/>
                <a:stretch>
                  <a:fillRect l="-192" t="-367" b="-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3434372" y="2228258"/>
                <a:ext cx="4981004" cy="504753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3]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3 &lt; W[3]=3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3-W[3] = 3-3=0)}</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0)}</a:t>
                </a:r>
                <a:r>
                  <a:rPr lang="en-US" sz="1400" dirty="0">
                    <a:solidFill>
                      <a:srgbClr val="0000FF"/>
                    </a:solidFill>
                  </a:rPr>
                  <a:t>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20+0}</a:t>
                </a:r>
                <a:endParaRPr lang="en-US" sz="1400" dirty="0">
                  <a:solidFill>
                    <a:srgbClr val="0000FF"/>
                  </a:solidFill>
                </a:endParaRPr>
              </a:p>
              <a:p>
                <a:r>
                  <a:rPr lang="en-US" sz="1400" dirty="0">
                    <a:solidFill>
                      <a:srgbClr val="0000FF"/>
                    </a:solidFill>
                  </a:rPr>
                  <a:t>=========oL2</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3 &lt; W[2]=1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V[2] + MK(1, 3-W[2] = 3-1=2)}</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V[2] + MK(1, 2)}</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MK(1,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10 + 12}</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12</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10 + 12} = 22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F[2, 3] = 22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F[2, 3] = 22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MK(1, 3)   return F[1, 3] = 12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0000FF"/>
                    </a:solidFill>
                  </a:rPr>
                  <a:t>F[2,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F[2,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0000FF"/>
                    </a:solidFill>
                  </a:rPr>
                  <a:t>=========cL2</a:t>
                </a:r>
              </a:p>
              <a:p>
                <a:r>
                  <a:rPr lang="en-US" sz="1400" dirty="0">
                    <a:solidFill>
                      <a:srgbClr val="0000FF"/>
                    </a:solidFill>
                  </a:rPr>
                  <a:t>F[3,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3434372" y="2228258"/>
                <a:ext cx="4981004" cy="5047536"/>
              </a:xfrm>
              <a:prstGeom prst="rect">
                <a:avLst/>
              </a:prstGeom>
              <a:blipFill>
                <a:blip r:embed="rId4"/>
                <a:stretch>
                  <a:fillRect l="-244" t="-120"/>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6243391" y="3874429"/>
            <a:ext cx="87740" cy="1539317"/>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1FC2C93-F72C-439C-97FF-8B682836D3BD}"/>
              </a:ext>
            </a:extLst>
          </p:cNvPr>
          <p:cNvSpPr/>
          <p:nvPr/>
        </p:nvSpPr>
        <p:spPr>
          <a:xfrm>
            <a:off x="9720280" y="6266659"/>
            <a:ext cx="65239" cy="416665"/>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90157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0</a:t>
                      </a:r>
                      <a:r>
                        <a:rPr lang="en-US" sz="1600" baseline="-250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766868"/>
                <a:ext cx="9512883" cy="3323987"/>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15 +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 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 = 32</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MK(3,3) = 22</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++++++cL1</a:t>
                </a:r>
                <a:endParaRPr lang="en-US" sz="1400" dirty="0">
                  <a:solidFill>
                    <a:srgbClr val="FF0000"/>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766868"/>
                <a:ext cx="9512883" cy="3323987"/>
              </a:xfrm>
              <a:prstGeom prst="rect">
                <a:avLst/>
              </a:prstGeom>
              <a:blipFill>
                <a:blip r:embed="rId3"/>
                <a:stretch>
                  <a:fillRect l="-192" t="-367" b="-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2779D9-894D-4776-AE75-8B18F008F939}"/>
                  </a:ext>
                </a:extLst>
              </p:cNvPr>
              <p:cNvSpPr txBox="1"/>
              <p:nvPr/>
            </p:nvSpPr>
            <p:spPr>
              <a:xfrm>
                <a:off x="3434372" y="2228258"/>
                <a:ext cx="4981004" cy="461664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3)</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F[3, 3] = -1 &lt; 0</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3 &lt; W[3]=3 </a:t>
                </a:r>
                <a14:m>
                  <m:oMath xmlns:m="http://schemas.openxmlformats.org/officeDocument/2006/math">
                    <m:r>
                      <a:rPr lang="en-US" sz="1400" i="1" smtClean="0">
                        <a:solidFill>
                          <a:srgbClr val="0000FF"/>
                        </a:solidFill>
                        <a:latin typeface="Cambria Math" panose="02040503050406030204" pitchFamily="18" charset="0"/>
                        <a:ea typeface="Cambria Math" panose="02040503050406030204" pitchFamily="18" charset="0"/>
                      </a:rPr>
                      <m:t>→</m:t>
                    </m:r>
                  </m:oMath>
                </a14:m>
                <a:r>
                  <a:rPr lang="en-US" sz="1400" dirty="0">
                    <a:solidFill>
                      <a:srgbClr val="0000FF"/>
                    </a:solidFill>
                  </a:rPr>
                  <a:t> f</a:t>
                </a:r>
              </a:p>
              <a:p>
                <a:r>
                  <a:rPr lang="en-US" sz="1400" dirty="0">
                    <a:solidFill>
                      <a:srgbClr val="0000FF"/>
                    </a:solidFill>
                  </a:rPr>
                  <a:t>Else v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V[3] + MK(2, 3-W[3] = 3-3=0)}</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20 + </a:t>
                </a:r>
                <a:r>
                  <a:rPr lang="en-US" altLang="zh-CN" sz="1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MK(2, 0)}</a:t>
                </a:r>
                <a:r>
                  <a:rPr lang="en-US" sz="1400" dirty="0">
                    <a:solidFill>
                      <a:srgbClr val="0000FF"/>
                    </a:solidFill>
                  </a:rPr>
                  <a:t>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20+0}</a:t>
                </a:r>
              </a:p>
              <a:p>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22</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20+0}</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F[3, 3] = 22</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3] = 22</a:t>
                </a:r>
                <a:endParaRPr lang="en-US" sz="1400" dirty="0">
                  <a:solidFill>
                    <a:srgbClr val="0000FF"/>
                  </a:solidFill>
                </a:endParaRPr>
              </a:p>
              <a:p>
                <a:r>
                  <a:rPr lang="en-US" sz="1400" dirty="0">
                    <a:solidFill>
                      <a:srgbClr val="0000FF"/>
                    </a:solidFill>
                  </a:rPr>
                  <a:t>=========oL2</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F[2, 3] = 22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MK(1, 3)   return F[1, 3] = 12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0000FF"/>
                    </a:solidFill>
                  </a:rPr>
                  <a:t>F[2,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F[2,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0000FF"/>
                    </a:solidFill>
                  </a:rPr>
                  <a:t>=========cL2</a:t>
                </a:r>
              </a:p>
              <a:p>
                <a:r>
                  <a:rPr lang="en-US" sz="1400" dirty="0">
                    <a:solidFill>
                      <a:srgbClr val="0000FF"/>
                    </a:solidFill>
                  </a:rPr>
                  <a:t>F[3,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p:txBody>
          </p:sp>
        </mc:Choice>
        <mc:Fallback xmlns="">
          <p:sp>
            <p:nvSpPr>
              <p:cNvPr id="8" name="TextBox 7">
                <a:extLst>
                  <a:ext uri="{FF2B5EF4-FFF2-40B4-BE49-F238E27FC236}">
                    <a16:creationId xmlns:a16="http://schemas.microsoft.com/office/drawing/2014/main" id="{932779D9-894D-4776-AE75-8B18F008F939}"/>
                  </a:ext>
                </a:extLst>
              </p:cNvPr>
              <p:cNvSpPr txBox="1">
                <a:spLocks noRot="1" noChangeAspect="1" noMove="1" noResize="1" noEditPoints="1" noAdjustHandles="1" noChangeArrowheads="1" noChangeShapeType="1" noTextEdit="1"/>
              </p:cNvSpPr>
              <p:nvPr/>
            </p:nvSpPr>
            <p:spPr>
              <a:xfrm>
                <a:off x="3434372" y="2228258"/>
                <a:ext cx="4981004" cy="4616648"/>
              </a:xfrm>
              <a:prstGeom prst="rect">
                <a:avLst/>
              </a:prstGeom>
              <a:blipFill>
                <a:blip r:embed="rId4"/>
                <a:stretch>
                  <a:fillRect l="-244" t="-132" b="-132"/>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95BCF709-BE6F-41E9-AE88-6C88894E9FC8}"/>
              </a:ext>
            </a:extLst>
          </p:cNvPr>
          <p:cNvSpPr/>
          <p:nvPr/>
        </p:nvSpPr>
        <p:spPr>
          <a:xfrm>
            <a:off x="6052130" y="2521505"/>
            <a:ext cx="87740" cy="1539317"/>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1FC2C93-F72C-439C-97FF-8B682836D3BD}"/>
              </a:ext>
            </a:extLst>
          </p:cNvPr>
          <p:cNvSpPr/>
          <p:nvPr/>
        </p:nvSpPr>
        <p:spPr>
          <a:xfrm>
            <a:off x="9720280" y="6266659"/>
            <a:ext cx="65239" cy="416665"/>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04302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814" y="426829"/>
            <a:ext cx="4467499" cy="1569660"/>
          </a:xfrm>
          <a:prstGeom prst="rect">
            <a:avLst/>
          </a:prstGeom>
        </p:spPr>
        <p:txBody>
          <a:bodyPr wrap="square">
            <a:spAutoFit/>
          </a:bodyPr>
          <a:lstStyle/>
          <a:p>
            <a:pPr marL="4572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F(n)</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n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return n</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 return F(n-1) + F(n-2);</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Rectangle 2"/>
          <p:cNvSpPr/>
          <p:nvPr/>
        </p:nvSpPr>
        <p:spPr>
          <a:xfrm>
            <a:off x="4876800" y="797225"/>
            <a:ext cx="6531429" cy="4493538"/>
          </a:xfrm>
          <a:prstGeom prst="rect">
            <a:avLst/>
          </a:prstGeom>
        </p:spPr>
        <p:txBody>
          <a:bodyPr wrap="squar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		                  F(5)</a:t>
            </a:r>
          </a:p>
          <a:p>
            <a:endParaRPr lang="en-US" sz="2200" dirty="0">
              <a:latin typeface="Times New Roman" panose="02020603050405020304" pitchFamily="18" charset="0"/>
              <a:ea typeface="SimSun" panose="02010600030101010101" pitchFamily="2" charset="-122"/>
              <a:cs typeface="Times New Roman" panose="02020603050405020304" pitchFamily="18" charset="0"/>
            </a:endParaRPr>
          </a:p>
          <a:p>
            <a:endParaRPr lang="en-US" sz="2200" dirty="0">
              <a:latin typeface="Times New Roman" panose="02020603050405020304" pitchFamily="18" charset="0"/>
              <a:ea typeface="SimSun" panose="02010600030101010101" pitchFamily="2" charset="-122"/>
              <a:cs typeface="Times New Roman" panose="02020603050405020304" pitchFamily="18" charset="0"/>
            </a:endParaRPr>
          </a:p>
          <a:p>
            <a:r>
              <a:rPr lang="en-US" sz="2200" dirty="0">
                <a:solidFill>
                  <a:srgbClr val="00B050"/>
                </a:solidFill>
                <a:latin typeface="Times New Roman" panose="02020603050405020304" pitchFamily="18" charset="0"/>
                <a:cs typeface="Times New Roman" panose="02020603050405020304" pitchFamily="18" charset="0"/>
              </a:rPr>
              <a:t>                          F(4)            </a:t>
            </a:r>
            <a:r>
              <a:rPr lang="en-US" sz="2200" dirty="0">
                <a:latin typeface="Times New Roman" panose="02020603050405020304" pitchFamily="18" charset="0"/>
                <a:cs typeface="Times New Roman" panose="02020603050405020304" pitchFamily="18" charset="0"/>
              </a:rPr>
              <a:t>	              </a:t>
            </a:r>
            <a:r>
              <a:rPr lang="en-US" sz="2200" dirty="0">
                <a:solidFill>
                  <a:srgbClr val="C00000"/>
                </a:solidFill>
                <a:latin typeface="Times New Roman" panose="02020603050405020304" pitchFamily="18" charset="0"/>
                <a:cs typeface="Times New Roman" panose="02020603050405020304" pitchFamily="18" charset="0"/>
              </a:rPr>
              <a:t>F(3)</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r>
              <a:rPr lang="en-US" sz="2200" dirty="0">
                <a:solidFill>
                  <a:srgbClr val="C00000"/>
                </a:solidFill>
                <a:latin typeface="Times New Roman" panose="02020603050405020304" pitchFamily="18" charset="0"/>
                <a:cs typeface="Times New Roman" panose="02020603050405020304" pitchFamily="18" charset="0"/>
              </a:rPr>
              <a:t> F(3)            </a:t>
            </a:r>
            <a:r>
              <a:rPr lang="en-US" sz="2200" dirty="0">
                <a:solidFill>
                  <a:srgbClr val="0000FF"/>
                </a:solidFill>
                <a:latin typeface="Times New Roman" panose="02020603050405020304" pitchFamily="18" charset="0"/>
                <a:cs typeface="Times New Roman" panose="02020603050405020304" pitchFamily="18" charset="0"/>
              </a:rPr>
              <a:t>F(2)              F(2)           </a:t>
            </a:r>
            <a:r>
              <a:rPr lang="en-US" sz="2200" dirty="0">
                <a:latin typeface="Times New Roman" panose="02020603050405020304" pitchFamily="18" charset="0"/>
                <a:cs typeface="Times New Roman" panose="02020603050405020304" pitchFamily="18" charset="0"/>
              </a:rPr>
              <a:t>F(1)</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r>
              <a:rPr lang="en-US" sz="2200" dirty="0">
                <a:solidFill>
                  <a:srgbClr val="0000FF"/>
                </a:solidFill>
                <a:latin typeface="Times New Roman" panose="02020603050405020304" pitchFamily="18" charset="0"/>
                <a:cs typeface="Times New Roman" panose="02020603050405020304" pitchFamily="18" charset="0"/>
              </a:rPr>
              <a:t> F(2)     </a:t>
            </a:r>
            <a:r>
              <a:rPr lang="en-US" sz="2200" dirty="0">
                <a:latin typeface="Times New Roman" panose="02020603050405020304" pitchFamily="18" charset="0"/>
                <a:cs typeface="Times New Roman" panose="02020603050405020304" pitchFamily="18" charset="0"/>
              </a:rPr>
              <a:t>F(1)  F(1)     F(0)   F(1)     F(0)	</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F(1)	  F(0) </a:t>
            </a:r>
          </a:p>
        </p:txBody>
      </p:sp>
      <p:cxnSp>
        <p:nvCxnSpPr>
          <p:cNvPr id="4" name="AutoShape 108"/>
          <p:cNvCxnSpPr>
            <a:cxnSpLocks noChangeShapeType="1"/>
          </p:cNvCxnSpPr>
          <p:nvPr/>
        </p:nvCxnSpPr>
        <p:spPr bwMode="auto">
          <a:xfrm flipH="1">
            <a:off x="7114903" y="1215526"/>
            <a:ext cx="1123134" cy="63069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AutoShape 108"/>
          <p:cNvCxnSpPr>
            <a:cxnSpLocks noChangeShapeType="1"/>
          </p:cNvCxnSpPr>
          <p:nvPr/>
        </p:nvCxnSpPr>
        <p:spPr bwMode="auto">
          <a:xfrm flipH="1" flipV="1">
            <a:off x="8221165" y="1215526"/>
            <a:ext cx="1488892" cy="63069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8" name="AutoShape 108"/>
          <p:cNvCxnSpPr>
            <a:cxnSpLocks noChangeShapeType="1"/>
          </p:cNvCxnSpPr>
          <p:nvPr/>
        </p:nvCxnSpPr>
        <p:spPr bwMode="auto">
          <a:xfrm flipH="1">
            <a:off x="6418217" y="2212658"/>
            <a:ext cx="561431" cy="65246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AutoShape 108"/>
          <p:cNvCxnSpPr>
            <a:cxnSpLocks noChangeShapeType="1"/>
          </p:cNvCxnSpPr>
          <p:nvPr/>
        </p:nvCxnSpPr>
        <p:spPr bwMode="auto">
          <a:xfrm flipH="1">
            <a:off x="9226731" y="2212658"/>
            <a:ext cx="561431" cy="65246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1" name="AutoShape 108"/>
          <p:cNvCxnSpPr>
            <a:cxnSpLocks noChangeShapeType="1"/>
          </p:cNvCxnSpPr>
          <p:nvPr/>
        </p:nvCxnSpPr>
        <p:spPr bwMode="auto">
          <a:xfrm flipH="1">
            <a:off x="8752114" y="3242259"/>
            <a:ext cx="420053" cy="63305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3" name="AutoShape 108"/>
          <p:cNvCxnSpPr>
            <a:cxnSpLocks noChangeShapeType="1"/>
          </p:cNvCxnSpPr>
          <p:nvPr/>
        </p:nvCxnSpPr>
        <p:spPr bwMode="auto">
          <a:xfrm flipH="1">
            <a:off x="7256417" y="3242258"/>
            <a:ext cx="420053" cy="63305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4" name="AutoShape 108"/>
          <p:cNvCxnSpPr>
            <a:cxnSpLocks noChangeShapeType="1"/>
          </p:cNvCxnSpPr>
          <p:nvPr/>
        </p:nvCxnSpPr>
        <p:spPr bwMode="auto">
          <a:xfrm flipH="1">
            <a:off x="5970746" y="3242257"/>
            <a:ext cx="420053" cy="63305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5" name="AutoShape 108"/>
          <p:cNvCxnSpPr>
            <a:cxnSpLocks noChangeShapeType="1"/>
          </p:cNvCxnSpPr>
          <p:nvPr/>
        </p:nvCxnSpPr>
        <p:spPr bwMode="auto">
          <a:xfrm flipH="1">
            <a:off x="5399314" y="4230680"/>
            <a:ext cx="386240" cy="619994"/>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7" name="AutoShape 108"/>
          <p:cNvCxnSpPr>
            <a:cxnSpLocks noChangeShapeType="1"/>
          </p:cNvCxnSpPr>
          <p:nvPr/>
        </p:nvCxnSpPr>
        <p:spPr bwMode="auto">
          <a:xfrm>
            <a:off x="5785554" y="4230680"/>
            <a:ext cx="395218" cy="619994"/>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9" name="AutoShape 108"/>
          <p:cNvCxnSpPr>
            <a:cxnSpLocks noChangeShapeType="1"/>
          </p:cNvCxnSpPr>
          <p:nvPr/>
        </p:nvCxnSpPr>
        <p:spPr bwMode="auto">
          <a:xfrm>
            <a:off x="6390799" y="3262848"/>
            <a:ext cx="395218" cy="619994"/>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0" name="AutoShape 108"/>
          <p:cNvCxnSpPr>
            <a:cxnSpLocks noChangeShapeType="1"/>
          </p:cNvCxnSpPr>
          <p:nvPr/>
        </p:nvCxnSpPr>
        <p:spPr bwMode="auto">
          <a:xfrm>
            <a:off x="7679158" y="3262848"/>
            <a:ext cx="395218" cy="619994"/>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1" name="AutoShape 108"/>
          <p:cNvCxnSpPr>
            <a:cxnSpLocks noChangeShapeType="1"/>
          </p:cNvCxnSpPr>
          <p:nvPr/>
        </p:nvCxnSpPr>
        <p:spPr bwMode="auto">
          <a:xfrm>
            <a:off x="9172167" y="3258493"/>
            <a:ext cx="395218" cy="619994"/>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2" name="AutoShape 108"/>
          <p:cNvCxnSpPr>
            <a:cxnSpLocks noChangeShapeType="1"/>
          </p:cNvCxnSpPr>
          <p:nvPr/>
        </p:nvCxnSpPr>
        <p:spPr bwMode="auto">
          <a:xfrm>
            <a:off x="9795969" y="2212658"/>
            <a:ext cx="604617" cy="65246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4" name="AutoShape 108"/>
          <p:cNvCxnSpPr>
            <a:cxnSpLocks noChangeShapeType="1"/>
          </p:cNvCxnSpPr>
          <p:nvPr/>
        </p:nvCxnSpPr>
        <p:spPr bwMode="auto">
          <a:xfrm>
            <a:off x="6979648" y="2227711"/>
            <a:ext cx="604617" cy="65246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5" name="Rectangle 24"/>
          <p:cNvSpPr/>
          <p:nvPr/>
        </p:nvSpPr>
        <p:spPr>
          <a:xfrm>
            <a:off x="7661194" y="5169529"/>
            <a:ext cx="3692504" cy="1446550"/>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2.6 Tree of recursive calls for computing the 5</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Fibonacci number by the definition-based algorithm.</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3" name="Cloud Callout 22"/>
          <p:cNvSpPr/>
          <p:nvPr/>
        </p:nvSpPr>
        <p:spPr>
          <a:xfrm rot="494054">
            <a:off x="10150827" y="1184399"/>
            <a:ext cx="499517" cy="286247"/>
          </a:xfrm>
          <a:prstGeom prst="cloudCallout">
            <a:avLst>
              <a:gd name="adj1" fmla="val -64845"/>
              <a:gd name="adj2" fmla="val 1208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BC6ABC5-882E-4E3B-8CCA-5665487B883D}"/>
              </a:ext>
            </a:extLst>
          </p:cNvPr>
          <p:cNvSpPr txBox="1"/>
          <p:nvPr/>
        </p:nvSpPr>
        <p:spPr>
          <a:xfrm>
            <a:off x="408024" y="2580656"/>
            <a:ext cx="4555079" cy="378565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Analysis:</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compute F(4) </a:t>
            </a:r>
          </a:p>
          <a:p>
            <a:pPr marL="627063" indent="-339725">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requires computing F(2) twice, each of F(3) and F(4) once.    (4 +’s)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compute F(5) </a:t>
            </a:r>
          </a:p>
          <a:p>
            <a:pPr marL="627063" lvl="1" indent="-339725">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requires computing </a:t>
            </a:r>
            <a:r>
              <a:rPr lang="en-US" sz="2400" dirty="0">
                <a:solidFill>
                  <a:srgbClr val="0000FF"/>
                </a:solidFill>
                <a:latin typeface="Times New Roman" panose="02020603050405020304" pitchFamily="18" charset="0"/>
                <a:cs typeface="Times New Roman" panose="02020603050405020304" pitchFamily="18" charset="0"/>
              </a:rPr>
              <a:t>F(2) </a:t>
            </a:r>
            <a:r>
              <a:rPr lang="en-US" sz="2400" dirty="0">
                <a:latin typeface="Times New Roman" panose="02020603050405020304" pitchFamily="18" charset="0"/>
                <a:cs typeface="Times New Roman" panose="02020603050405020304" pitchFamily="18" charset="0"/>
              </a:rPr>
              <a:t>thrice, </a:t>
            </a:r>
            <a:r>
              <a:rPr lang="en-US" sz="2400" dirty="0">
                <a:solidFill>
                  <a:srgbClr val="C00000"/>
                </a:solidFill>
                <a:latin typeface="Times New Roman" panose="02020603050405020304" pitchFamily="18" charset="0"/>
                <a:cs typeface="Times New Roman" panose="02020603050405020304" pitchFamily="18" charset="0"/>
              </a:rPr>
              <a:t>F(3) </a:t>
            </a:r>
            <a:r>
              <a:rPr lang="en-US" sz="2400" dirty="0">
                <a:latin typeface="Times New Roman" panose="02020603050405020304" pitchFamily="18" charset="0"/>
                <a:cs typeface="Times New Roman" panose="02020603050405020304" pitchFamily="18" charset="0"/>
              </a:rPr>
              <a:t>twice, and each of </a:t>
            </a:r>
            <a:r>
              <a:rPr lang="en-US" sz="2400" dirty="0">
                <a:solidFill>
                  <a:srgbClr val="00B050"/>
                </a:solidFill>
                <a:latin typeface="Times New Roman" panose="02020603050405020304" pitchFamily="18" charset="0"/>
                <a:cs typeface="Times New Roman" panose="02020603050405020304" pitchFamily="18" charset="0"/>
              </a:rPr>
              <a:t>F(4) </a:t>
            </a:r>
            <a:r>
              <a:rPr lang="en-US" sz="2400" dirty="0">
                <a:latin typeface="Times New Roman" panose="02020603050405020304" pitchFamily="18" charset="0"/>
                <a:cs typeface="Times New Roman" panose="02020603050405020304" pitchFamily="18" charset="0"/>
              </a:rPr>
              <a:t>and F(5) once. (7 +’s)</a:t>
            </a:r>
          </a:p>
        </p:txBody>
      </p:sp>
    </p:spTree>
    <p:extLst>
      <p:ext uri="{BB962C8B-B14F-4D97-AF65-F5344CB8AC3E}">
        <p14:creationId xmlns:p14="http://schemas.microsoft.com/office/powerpoint/2010/main" val="1514120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770" y="267260"/>
            <a:ext cx="9059159" cy="264687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16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1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16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271013" y="1849560"/>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417053" y="1887548"/>
            <a:ext cx="506154" cy="334743"/>
          </a:xfrm>
          <a:prstGeom prst="rect">
            <a:avLst/>
          </a:prstGeom>
          <a:noFill/>
          <a:ln>
            <a:noFill/>
          </a:ln>
        </p:spPr>
      </p:pic>
      <p:sp>
        <p:nvSpPr>
          <p:cNvPr id="5" name="Rectangle 4">
            <a:extLst>
              <a:ext uri="{FF2B5EF4-FFF2-40B4-BE49-F238E27FC236}">
                <a16:creationId xmlns:a16="http://schemas.microsoft.com/office/drawing/2014/main" id="{00949756-EEC7-4DEE-A45C-7A1783059343}"/>
              </a:ext>
            </a:extLst>
          </p:cNvPr>
          <p:cNvSpPr/>
          <p:nvPr/>
        </p:nvSpPr>
        <p:spPr>
          <a:xfrm>
            <a:off x="5483484" y="253971"/>
            <a:ext cx="58637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1, j),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graphicFrame>
        <p:nvGraphicFramePr>
          <p:cNvPr id="6" name="Table 5">
            <a:extLst>
              <a:ext uri="{FF2B5EF4-FFF2-40B4-BE49-F238E27FC236}">
                <a16:creationId xmlns:a16="http://schemas.microsoft.com/office/drawing/2014/main" id="{9D9E4EF4-3B04-4AA0-B738-B10F33FF7DFD}"/>
              </a:ext>
            </a:extLst>
          </p:cNvPr>
          <p:cNvGraphicFramePr>
            <a:graphicFrameLocks noGrp="1"/>
          </p:cNvGraphicFramePr>
          <p:nvPr/>
        </p:nvGraphicFramePr>
        <p:xfrm>
          <a:off x="7176763" y="900302"/>
          <a:ext cx="4414345" cy="1977465"/>
        </p:xfrm>
        <a:graphic>
          <a:graphicData uri="http://schemas.openxmlformats.org/drawingml/2006/table">
            <a:tbl>
              <a:tblPr firstRow="1" firstCol="1" bandRow="1">
                <a:tableStyleId>{5C22544A-7EE6-4342-B048-85BDC9FD1C3A}</a:tableStyleId>
              </a:tblPr>
              <a:tblGrid>
                <a:gridCol w="1365117">
                  <a:extLst>
                    <a:ext uri="{9D8B030D-6E8A-4147-A177-3AD203B41FA5}">
                      <a16:colId xmlns:a16="http://schemas.microsoft.com/office/drawing/2014/main" val="20000"/>
                    </a:ext>
                  </a:extLst>
                </a:gridCol>
                <a:gridCol w="435604">
                  <a:extLst>
                    <a:ext uri="{9D8B030D-6E8A-4147-A177-3AD203B41FA5}">
                      <a16:colId xmlns:a16="http://schemas.microsoft.com/office/drawing/2014/main" val="20001"/>
                    </a:ext>
                  </a:extLst>
                </a:gridCol>
                <a:gridCol w="435604">
                  <a:extLst>
                    <a:ext uri="{9D8B030D-6E8A-4147-A177-3AD203B41FA5}">
                      <a16:colId xmlns:a16="http://schemas.microsoft.com/office/drawing/2014/main" val="20002"/>
                    </a:ext>
                  </a:extLst>
                </a:gridCol>
                <a:gridCol w="435604">
                  <a:extLst>
                    <a:ext uri="{9D8B030D-6E8A-4147-A177-3AD203B41FA5}">
                      <a16:colId xmlns:a16="http://schemas.microsoft.com/office/drawing/2014/main" val="20003"/>
                    </a:ext>
                  </a:extLst>
                </a:gridCol>
                <a:gridCol w="435604">
                  <a:extLst>
                    <a:ext uri="{9D8B030D-6E8A-4147-A177-3AD203B41FA5}">
                      <a16:colId xmlns:a16="http://schemas.microsoft.com/office/drawing/2014/main" val="20004"/>
                    </a:ext>
                  </a:extLst>
                </a:gridCol>
                <a:gridCol w="435604">
                  <a:extLst>
                    <a:ext uri="{9D8B030D-6E8A-4147-A177-3AD203B41FA5}">
                      <a16:colId xmlns:a16="http://schemas.microsoft.com/office/drawing/2014/main" val="20005"/>
                    </a:ext>
                  </a:extLst>
                </a:gridCol>
                <a:gridCol w="435604">
                  <a:extLst>
                    <a:ext uri="{9D8B030D-6E8A-4147-A177-3AD203B41FA5}">
                      <a16:colId xmlns:a16="http://schemas.microsoft.com/office/drawing/2014/main" val="20006"/>
                    </a:ext>
                  </a:extLst>
                </a:gridCol>
                <a:gridCol w="435604">
                  <a:extLst>
                    <a:ext uri="{9D8B030D-6E8A-4147-A177-3AD203B41FA5}">
                      <a16:colId xmlns:a16="http://schemas.microsoft.com/office/drawing/2014/main" val="20007"/>
                    </a:ext>
                  </a:extLst>
                </a:gridCol>
              </a:tblGrid>
              <a:tr h="282495">
                <a:tc rowSpan="2">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initialization</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capacity j</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2495">
                <a:tc vMerge="1">
                  <a:txBody>
                    <a:bodyPr/>
                    <a:lstStyle/>
                    <a:p>
                      <a:endParaRPr lang="en-US"/>
                    </a:p>
                  </a:txBody>
                  <a:tcPr/>
                </a:tc>
                <a:tc>
                  <a:txBody>
                    <a:bodyPr/>
                    <a:lstStyle/>
                    <a:p>
                      <a:pPr marL="0" marR="0" algn="ctr">
                        <a:spcBef>
                          <a:spcPts val="0"/>
                        </a:spcBef>
                        <a:spcAft>
                          <a:spcPts val="0"/>
                        </a:spcAft>
                      </a:pPr>
                      <a:r>
                        <a:rPr lang="en-US" sz="1600" dirty="0" err="1">
                          <a:solidFill>
                            <a:schemeClr val="tx1"/>
                          </a:solidFill>
                          <a:effectLst/>
                          <a:latin typeface="Times New Roman" panose="02020603050405020304" pitchFamily="18" charset="0"/>
                          <a:cs typeface="Times New Roman" panose="02020603050405020304" pitchFamily="18" charset="0"/>
                        </a:rPr>
                        <a:t>i</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3</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5</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 </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0</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=2,  v</a:t>
                      </a:r>
                      <a:r>
                        <a:rPr lang="en-US" sz="1600" baseline="-25000">
                          <a:solidFill>
                            <a:schemeClr val="tx1"/>
                          </a:solidFill>
                          <a:effectLst/>
                          <a:latin typeface="Times New Roman" panose="02020603050405020304" pitchFamily="18" charset="0"/>
                          <a:cs typeface="Times New Roman" panose="02020603050405020304" pitchFamily="18" charset="0"/>
                        </a:rPr>
                        <a:t>1</a:t>
                      </a:r>
                      <a:r>
                        <a:rPr lang="en-US" sz="1600">
                          <a:solidFill>
                            <a:schemeClr val="tx1"/>
                          </a:solidFill>
                          <a:effectLst/>
                          <a:latin typeface="Times New Roman" panose="02020603050405020304" pitchFamily="18" charset="0"/>
                          <a:cs typeface="Times New Roman" panose="02020603050405020304" pitchFamily="18" charset="0"/>
                        </a:rPr>
                        <a:t> = 12</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1</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 0</a:t>
                      </a:r>
                      <a:r>
                        <a:rPr lang="en-US" sz="1600" baseline="-250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=1,  v</a:t>
                      </a:r>
                      <a:r>
                        <a:rPr lang="en-US" sz="1600" baseline="-25000">
                          <a:solidFill>
                            <a:schemeClr val="tx1"/>
                          </a:solidFill>
                          <a:effectLst/>
                          <a:latin typeface="Times New Roman" panose="02020603050405020304" pitchFamily="18" charset="0"/>
                          <a:cs typeface="Times New Roman" panose="02020603050405020304" pitchFamily="18" charset="0"/>
                        </a:rPr>
                        <a:t>2</a:t>
                      </a:r>
                      <a:r>
                        <a:rPr lang="en-US" sz="1600">
                          <a:solidFill>
                            <a:schemeClr val="tx1"/>
                          </a:solidFill>
                          <a:effectLst/>
                          <a:latin typeface="Times New Roman" panose="02020603050405020304" pitchFamily="18" charset="0"/>
                          <a:cs typeface="Times New Roman" panose="02020603050405020304" pitchFamily="18" charset="0"/>
                        </a:rPr>
                        <a:t> = 10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FF"/>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2495">
                <a:tc>
                  <a:txBody>
                    <a:bodyPr/>
                    <a:lstStyle/>
                    <a:p>
                      <a:pPr marL="0" marR="0">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w</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=3,  v</a:t>
                      </a:r>
                      <a:r>
                        <a:rPr lang="en-US" sz="1600" baseline="-25000">
                          <a:solidFill>
                            <a:schemeClr val="tx1"/>
                          </a:solidFill>
                          <a:effectLst/>
                          <a:latin typeface="Times New Roman" panose="02020603050405020304" pitchFamily="18" charset="0"/>
                          <a:cs typeface="Times New Roman" panose="02020603050405020304" pitchFamily="18" charset="0"/>
                        </a:rPr>
                        <a:t>3</a:t>
                      </a:r>
                      <a:r>
                        <a:rPr lang="en-US" sz="1600">
                          <a:solidFill>
                            <a:schemeClr val="tx1"/>
                          </a:solidFill>
                          <a:effectLst/>
                          <a:latin typeface="Times New Roman" panose="02020603050405020304" pitchFamily="18" charset="0"/>
                          <a:cs typeface="Times New Roman" panose="02020603050405020304" pitchFamily="18" charset="0"/>
                        </a:rPr>
                        <a:t> = 20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32</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2495">
                <a:tc>
                  <a:txBody>
                    <a:bodyPr/>
                    <a:lstStyle/>
                    <a:p>
                      <a:pPr marL="0" marR="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w</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=2,  v</a:t>
                      </a:r>
                      <a:r>
                        <a:rPr lang="en-US" sz="1600" baseline="-25000" dirty="0">
                          <a:solidFill>
                            <a:schemeClr val="tx1"/>
                          </a:solidFill>
                          <a:effectLst/>
                          <a:latin typeface="Times New Roman" panose="02020603050405020304" pitchFamily="18" charset="0"/>
                          <a:cs typeface="Times New Roman" panose="02020603050405020304" pitchFamily="18" charset="0"/>
                        </a:rPr>
                        <a:t>4</a:t>
                      </a:r>
                      <a:r>
                        <a:rPr lang="en-US" sz="1600" dirty="0">
                          <a:solidFill>
                            <a:schemeClr val="tx1"/>
                          </a:solidFill>
                          <a:effectLst/>
                          <a:latin typeface="Times New Roman" panose="02020603050405020304" pitchFamily="18" charset="0"/>
                          <a:cs typeface="Times New Roman" panose="02020603050405020304" pitchFamily="18" charset="0"/>
                        </a:rPr>
                        <a:t> = 15</a:t>
                      </a:r>
                      <a:endParaRPr lang="en-US" sz="16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4</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600">
                          <a:solidFill>
                            <a:schemeClr val="tx1"/>
                          </a:solidFill>
                          <a:effectLst/>
                          <a:latin typeface="Times New Roman" panose="02020603050405020304" pitchFamily="18" charset="0"/>
                          <a:cs typeface="Times New Roman" panose="02020603050405020304" pitchFamily="18" charset="0"/>
                        </a:rPr>
                        <a:t>0</a:t>
                      </a:r>
                      <a:endParaRPr lang="en-US" sz="16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37</a:t>
                      </a:r>
                      <a:r>
                        <a:rPr kumimoji="0" lang="en-US" sz="16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F17B0-D0A3-44AC-AAFF-61B91CA970CF}"/>
                  </a:ext>
                </a:extLst>
              </p:cNvPr>
              <p:cNvSpPr txBox="1"/>
              <p:nvPr/>
            </p:nvSpPr>
            <p:spPr>
              <a:xfrm>
                <a:off x="477046" y="2924978"/>
                <a:ext cx="9512883" cy="3970318"/>
              </a:xfrm>
              <a:prstGeom prst="rect">
                <a:avLst/>
              </a:prstGeom>
              <a:noFill/>
            </p:spPr>
            <p:txBody>
              <a:bodyPr wrap="square" rtlCol="0">
                <a:spAutoFit/>
              </a:bodyPr>
              <a:lstStyle/>
              <a:p>
                <a:r>
                  <a:rPr lang="en-US" sz="1400" dirty="0"/>
                  <a:t>-------------oL0</a:t>
                </a:r>
              </a:p>
              <a:p>
                <a:r>
                  <a:rPr lang="en-US" sz="1400" dirty="0"/>
                  <a:t>MK(4, 5)</a:t>
                </a:r>
              </a:p>
              <a:p>
                <a:r>
                  <a:rPr lang="en-US" sz="1400" dirty="0"/>
                  <a:t>If F[4, 5] = -1 &lt; 0</a:t>
                </a:r>
              </a:p>
              <a:p>
                <a:r>
                  <a:rPr lang="en-US" sz="1400" dirty="0"/>
                  <a:t>If 5 &lt; W[4] = 2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 f</a:t>
                </a:r>
              </a:p>
              <a:p>
                <a:r>
                  <a:rPr lang="en-US" sz="1400" dirty="0"/>
                  <a:t>Else v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V[4] + MK[3, 5-W[4] = 5-2=3]}</a:t>
                </a:r>
              </a:p>
              <a:p>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15 +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 3]}</a:t>
                </a:r>
              </a:p>
              <a:p>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MK(32,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15 +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22}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max{</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MK(32,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37</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37</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37</a:t>
                </a:r>
              </a:p>
              <a:p>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a:t>
                </a:r>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37</a:t>
                </a:r>
                <a:endPar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5)  </a:t>
                </a:r>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5] = 32</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MK(3,3) = 22</a:t>
                </a:r>
              </a:p>
              <a:p>
                <a:r>
                  <a:rPr lang="en-US"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++++++cL1</a:t>
                </a:r>
                <a:endParaRPr lang="en-US" sz="1400" dirty="0">
                  <a:solidFill>
                    <a:srgbClr val="FF0000"/>
                  </a:solidFill>
                </a:endParaRPr>
              </a:p>
              <a:p>
                <a:r>
                  <a:rPr lang="en-US" sz="1400" dirty="0"/>
                  <a:t>F[4, 5] </a:t>
                </a:r>
                <a:r>
                  <a:rPr lang="zh-CN" alt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F[4, 5]</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-----------cL0</a:t>
                </a:r>
                <a:endParaRPr lang="en-US" sz="1400" dirty="0"/>
              </a:p>
            </p:txBody>
          </p:sp>
        </mc:Choice>
        <mc:Fallback xmlns="">
          <p:sp>
            <p:nvSpPr>
              <p:cNvPr id="7" name="TextBox 6">
                <a:extLst>
                  <a:ext uri="{FF2B5EF4-FFF2-40B4-BE49-F238E27FC236}">
                    <a16:creationId xmlns:a16="http://schemas.microsoft.com/office/drawing/2014/main" id="{05BF17B0-D0A3-44AC-AAFF-61B91CA970CF}"/>
                  </a:ext>
                </a:extLst>
              </p:cNvPr>
              <p:cNvSpPr txBox="1">
                <a:spLocks noRot="1" noChangeAspect="1" noMove="1" noResize="1" noEditPoints="1" noAdjustHandles="1" noChangeArrowheads="1" noChangeShapeType="1" noTextEdit="1"/>
              </p:cNvSpPr>
              <p:nvPr/>
            </p:nvSpPr>
            <p:spPr>
              <a:xfrm>
                <a:off x="477046" y="2924978"/>
                <a:ext cx="9512883" cy="3970318"/>
              </a:xfrm>
              <a:prstGeom prst="rect">
                <a:avLst/>
              </a:prstGeom>
              <a:blipFill>
                <a:blip r:embed="rId3"/>
                <a:stretch>
                  <a:fillRect l="-192" t="-307" b="-46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32779D9-894D-4776-AE75-8B18F008F939}"/>
              </a:ext>
            </a:extLst>
          </p:cNvPr>
          <p:cNvSpPr txBox="1"/>
          <p:nvPr/>
        </p:nvSpPr>
        <p:spPr>
          <a:xfrm>
            <a:off x="5383393" y="3317670"/>
            <a:ext cx="4981004" cy="310854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++++++oL1</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MK(3, 3) </a:t>
            </a:r>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3] = 22</a:t>
            </a:r>
            <a:endParaRPr lang="en-US" sz="1400" dirty="0">
              <a:solidFill>
                <a:srgbClr val="0000FF"/>
              </a:solidFill>
            </a:endParaRPr>
          </a:p>
          <a:p>
            <a:r>
              <a:rPr lang="en-US" sz="1400" dirty="0">
                <a:solidFill>
                  <a:srgbClr val="0000FF"/>
                </a:solidFill>
              </a:rPr>
              <a:t>=========oL2</a:t>
            </a:r>
          </a:p>
          <a:p>
            <a:r>
              <a:rPr lang="en-US" altLang="zh-CN" sz="1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MK(2, 3</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F[2, 3] = 22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+++++++++oL3</a:t>
            </a:r>
          </a:p>
          <a:p>
            <a:r>
              <a:rPr lang="en-US" altLang="zh-CN" sz="1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MK(1, 3)   return F[1, 3] = 12</a:t>
            </a: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+++++++++cL3</a:t>
            </a:r>
          </a:p>
          <a:p>
            <a:r>
              <a:rPr lang="en-US" sz="1400" dirty="0">
                <a:solidFill>
                  <a:srgbClr val="0000FF"/>
                </a:solidFill>
              </a:rPr>
              <a:t>F[2,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F[2,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dirty="0">
                <a:solidFill>
                  <a:srgbClr val="0000FF"/>
                </a:solidFill>
              </a:rPr>
              <a:t>=========cL2</a:t>
            </a:r>
          </a:p>
          <a:p>
            <a:r>
              <a:rPr lang="en-US" sz="1400" dirty="0">
                <a:solidFill>
                  <a:srgbClr val="0000FF"/>
                </a:solidFill>
              </a:rPr>
              <a:t>F[3, 3] </a:t>
            </a:r>
            <a:r>
              <a:rPr lang="zh-CN" alt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p>
          <a:p>
            <a:r>
              <a:rPr lang="en-US"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Return F[3, 3] </a:t>
            </a:r>
            <a:endPar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1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cL1</a:t>
            </a:r>
            <a:endParaRPr lang="en-US" sz="1400" dirty="0">
              <a:solidFill>
                <a:srgbClr val="0000FF"/>
              </a:solidFill>
            </a:endParaRPr>
          </a:p>
        </p:txBody>
      </p:sp>
      <p:sp>
        <p:nvSpPr>
          <p:cNvPr id="11" name="Right Brace 10">
            <a:extLst>
              <a:ext uri="{FF2B5EF4-FFF2-40B4-BE49-F238E27FC236}">
                <a16:creationId xmlns:a16="http://schemas.microsoft.com/office/drawing/2014/main" id="{41FC2C93-F72C-439C-97FF-8B682836D3BD}"/>
              </a:ext>
            </a:extLst>
          </p:cNvPr>
          <p:cNvSpPr/>
          <p:nvPr/>
        </p:nvSpPr>
        <p:spPr>
          <a:xfrm>
            <a:off x="4693921" y="2972370"/>
            <a:ext cx="423806" cy="1989729"/>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884483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2556" y="621287"/>
            <a:ext cx="9361534" cy="2462213"/>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Example 2:   Apply the memory function method (MF) to the instance considered in Example 1.  The table in Figure 8.6 gives the results.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This MF method computes only 11 entries of nontrivial values, whereas the version in Example 1 computes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nW</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4 *5 = 20 entries of nontrivial values;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(i.e., not those in row 0 or in column 0). Just one nontrivial entry, F(1, 2), is retrieved rather than being recomputed. For larger instances, the proportion of such entries can be significantly larger.</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Table 2"/>
          <p:cNvGraphicFramePr>
            <a:graphicFrameLocks noGrp="1"/>
          </p:cNvGraphicFramePr>
          <p:nvPr/>
        </p:nvGraphicFramePr>
        <p:xfrm>
          <a:off x="2526384" y="3186714"/>
          <a:ext cx="7409471" cy="2346960"/>
        </p:xfrm>
        <a:graphic>
          <a:graphicData uri="http://schemas.openxmlformats.org/drawingml/2006/table">
            <a:tbl>
              <a:tblPr firstRow="1" firstCol="1" bandRow="1">
                <a:tableStyleId>{5C22544A-7EE6-4342-B048-85BDC9FD1C3A}</a:tableStyleId>
              </a:tblPr>
              <a:tblGrid>
                <a:gridCol w="2347274">
                  <a:extLst>
                    <a:ext uri="{9D8B030D-6E8A-4147-A177-3AD203B41FA5}">
                      <a16:colId xmlns:a16="http://schemas.microsoft.com/office/drawing/2014/main" val="20000"/>
                    </a:ext>
                  </a:extLst>
                </a:gridCol>
                <a:gridCol w="723171">
                  <a:extLst>
                    <a:ext uri="{9D8B030D-6E8A-4147-A177-3AD203B41FA5}">
                      <a16:colId xmlns:a16="http://schemas.microsoft.com/office/drawing/2014/main" val="20001"/>
                    </a:ext>
                  </a:extLst>
                </a:gridCol>
                <a:gridCol w="723171">
                  <a:extLst>
                    <a:ext uri="{9D8B030D-6E8A-4147-A177-3AD203B41FA5}">
                      <a16:colId xmlns:a16="http://schemas.microsoft.com/office/drawing/2014/main" val="20002"/>
                    </a:ext>
                  </a:extLst>
                </a:gridCol>
                <a:gridCol w="723171">
                  <a:extLst>
                    <a:ext uri="{9D8B030D-6E8A-4147-A177-3AD203B41FA5}">
                      <a16:colId xmlns:a16="http://schemas.microsoft.com/office/drawing/2014/main" val="20003"/>
                    </a:ext>
                  </a:extLst>
                </a:gridCol>
                <a:gridCol w="723171">
                  <a:extLst>
                    <a:ext uri="{9D8B030D-6E8A-4147-A177-3AD203B41FA5}">
                      <a16:colId xmlns:a16="http://schemas.microsoft.com/office/drawing/2014/main" val="20004"/>
                    </a:ext>
                  </a:extLst>
                </a:gridCol>
                <a:gridCol w="723171">
                  <a:extLst>
                    <a:ext uri="{9D8B030D-6E8A-4147-A177-3AD203B41FA5}">
                      <a16:colId xmlns:a16="http://schemas.microsoft.com/office/drawing/2014/main" val="20005"/>
                    </a:ext>
                  </a:extLst>
                </a:gridCol>
                <a:gridCol w="723171">
                  <a:extLst>
                    <a:ext uri="{9D8B030D-6E8A-4147-A177-3AD203B41FA5}">
                      <a16:colId xmlns:a16="http://schemas.microsoft.com/office/drawing/2014/main" val="20006"/>
                    </a:ext>
                  </a:extLst>
                </a:gridCol>
                <a:gridCol w="723171">
                  <a:extLst>
                    <a:ext uri="{9D8B030D-6E8A-4147-A177-3AD203B41FA5}">
                      <a16:colId xmlns:a16="http://schemas.microsoft.com/office/drawing/2014/main" val="20007"/>
                    </a:ext>
                  </a:extLst>
                </a:gridCol>
              </a:tblGrid>
              <a:tr h="0">
                <a:tc rowSpan="2">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capacity 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marR="0" algn="ct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i</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=2,  v</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 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0</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rgbClr val="0000FF"/>
                          </a:solidFill>
                          <a:effectLst/>
                          <a:latin typeface="Times New Roman" panose="02020603050405020304" pitchFamily="18" charset="0"/>
                          <a:cs typeface="Times New Roman" panose="02020603050405020304" pitchFamily="18" charset="0"/>
                        </a:rPr>
                        <a:t>12</a:t>
                      </a:r>
                      <a:endParaRPr lang="en-US" sz="22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a:solidFill>
                            <a:schemeClr val="tx1"/>
                          </a:solidFill>
                          <a:effectLst/>
                          <a:latin typeface="Times New Roman" panose="02020603050405020304" pitchFamily="18" charset="0"/>
                          <a:cs typeface="Times New Roman" panose="02020603050405020304" pitchFamily="18" charset="0"/>
                        </a:rPr>
                        <a:t>12</a:t>
                      </a:r>
                      <a:endParaRPr lang="en-US" sz="2200" b="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a:solidFill>
                            <a:schemeClr val="tx1"/>
                          </a:solidFill>
                          <a:effectLst/>
                          <a:latin typeface="Times New Roman" panose="02020603050405020304" pitchFamily="18" charset="0"/>
                          <a:cs typeface="Times New Roman" panose="02020603050405020304" pitchFamily="18" charset="0"/>
                        </a:rPr>
                        <a:t>12</a:t>
                      </a:r>
                      <a:endParaRPr lang="en-US" sz="2200" b="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12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12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22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22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=3,  v</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 20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22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a:solidFill>
                            <a:schemeClr val="tx1"/>
                          </a:solidFill>
                          <a:effectLst/>
                          <a:latin typeface="Times New Roman" panose="02020603050405020304" pitchFamily="18" charset="0"/>
                          <a:cs typeface="Times New Roman" panose="02020603050405020304" pitchFamily="18" charset="0"/>
                        </a:rPr>
                        <a:t>32</a:t>
                      </a:r>
                      <a:endParaRPr lang="en-US" sz="2200" b="1">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4</a:t>
                      </a:r>
                      <a:r>
                        <a:rPr lang="en-US" sz="2200">
                          <a:solidFill>
                            <a:schemeClr val="tx1"/>
                          </a:solidFill>
                          <a:effectLst/>
                          <a:latin typeface="Times New Roman" panose="02020603050405020304" pitchFamily="18" charset="0"/>
                          <a:cs typeface="Times New Roman" panose="02020603050405020304" pitchFamily="18" charset="0"/>
                        </a:rPr>
                        <a:t> =2,  v</a:t>
                      </a:r>
                      <a:r>
                        <a:rPr lang="en-US" sz="2200" baseline="-25000">
                          <a:solidFill>
                            <a:schemeClr val="tx1"/>
                          </a:solidFill>
                          <a:effectLst/>
                          <a:latin typeface="Times New Roman" panose="02020603050405020304" pitchFamily="18" charset="0"/>
                          <a:cs typeface="Times New Roman" panose="02020603050405020304" pitchFamily="18" charset="0"/>
                        </a:rPr>
                        <a:t>4</a:t>
                      </a:r>
                      <a:r>
                        <a:rPr lang="en-US" sz="2200">
                          <a:solidFill>
                            <a:schemeClr val="tx1"/>
                          </a:solidFill>
                          <a:effectLst/>
                          <a:latin typeface="Times New Roman" panose="02020603050405020304" pitchFamily="18" charset="0"/>
                          <a:cs typeface="Times New Roman" panose="02020603050405020304" pitchFamily="18" charset="0"/>
                        </a:rPr>
                        <a:t> = 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37</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4" name="Rectangle 3"/>
          <p:cNvSpPr/>
          <p:nvPr/>
        </p:nvSpPr>
        <p:spPr>
          <a:xfrm>
            <a:off x="1602556" y="5679353"/>
            <a:ext cx="9087439" cy="769441"/>
          </a:xfrm>
          <a:prstGeom prst="rect">
            <a:avLst/>
          </a:prstGeom>
        </p:spPr>
        <p:txBody>
          <a:bodyPr wrap="square">
            <a:spAutoFit/>
          </a:bodyPr>
          <a:lstStyle/>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8.6   Example of solving an instance of the knapsack problem by the memory function algorithm</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Picture 5" descr="Emoticon making a point Stock Vector - 14709057">
            <a:extLst>
              <a:ext uri="{FF2B5EF4-FFF2-40B4-BE49-F238E27FC236}">
                <a16:creationId xmlns:a16="http://schemas.microsoft.com/office/drawing/2014/main" id="{7DB88DD0-E97C-4093-B33E-B2BA35AA28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615585" flipH="1" flipV="1">
            <a:off x="922226" y="3688461"/>
            <a:ext cx="585707" cy="388948"/>
          </a:xfrm>
          <a:prstGeom prst="rect">
            <a:avLst/>
          </a:prstGeom>
          <a:noFill/>
          <a:ln>
            <a:noFill/>
          </a:ln>
        </p:spPr>
      </p:pic>
    </p:spTree>
    <p:extLst>
      <p:ext uri="{BB962C8B-B14F-4D97-AF65-F5344CB8AC3E}">
        <p14:creationId xmlns:p14="http://schemas.microsoft.com/office/powerpoint/2010/main" val="12177550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F671C0B-8792-4A6C-A460-E13C93440251}"/>
              </a:ext>
            </a:extLst>
          </p:cNvPr>
          <p:cNvGraphicFramePr>
            <a:graphicFrameLocks noGrp="1"/>
          </p:cNvGraphicFramePr>
          <p:nvPr/>
        </p:nvGraphicFramePr>
        <p:xfrm>
          <a:off x="1993949" y="3892770"/>
          <a:ext cx="7409471" cy="2346960"/>
        </p:xfrm>
        <a:graphic>
          <a:graphicData uri="http://schemas.openxmlformats.org/drawingml/2006/table">
            <a:tbl>
              <a:tblPr firstRow="1" firstCol="1" bandRow="1">
                <a:tableStyleId>{5C22544A-7EE6-4342-B048-85BDC9FD1C3A}</a:tableStyleId>
              </a:tblPr>
              <a:tblGrid>
                <a:gridCol w="2347274">
                  <a:extLst>
                    <a:ext uri="{9D8B030D-6E8A-4147-A177-3AD203B41FA5}">
                      <a16:colId xmlns:a16="http://schemas.microsoft.com/office/drawing/2014/main" val="20000"/>
                    </a:ext>
                  </a:extLst>
                </a:gridCol>
                <a:gridCol w="723171">
                  <a:extLst>
                    <a:ext uri="{9D8B030D-6E8A-4147-A177-3AD203B41FA5}">
                      <a16:colId xmlns:a16="http://schemas.microsoft.com/office/drawing/2014/main" val="20001"/>
                    </a:ext>
                  </a:extLst>
                </a:gridCol>
                <a:gridCol w="723171">
                  <a:extLst>
                    <a:ext uri="{9D8B030D-6E8A-4147-A177-3AD203B41FA5}">
                      <a16:colId xmlns:a16="http://schemas.microsoft.com/office/drawing/2014/main" val="20002"/>
                    </a:ext>
                  </a:extLst>
                </a:gridCol>
                <a:gridCol w="723171">
                  <a:extLst>
                    <a:ext uri="{9D8B030D-6E8A-4147-A177-3AD203B41FA5}">
                      <a16:colId xmlns:a16="http://schemas.microsoft.com/office/drawing/2014/main" val="20003"/>
                    </a:ext>
                  </a:extLst>
                </a:gridCol>
                <a:gridCol w="723171">
                  <a:extLst>
                    <a:ext uri="{9D8B030D-6E8A-4147-A177-3AD203B41FA5}">
                      <a16:colId xmlns:a16="http://schemas.microsoft.com/office/drawing/2014/main" val="20004"/>
                    </a:ext>
                  </a:extLst>
                </a:gridCol>
                <a:gridCol w="723171">
                  <a:extLst>
                    <a:ext uri="{9D8B030D-6E8A-4147-A177-3AD203B41FA5}">
                      <a16:colId xmlns:a16="http://schemas.microsoft.com/office/drawing/2014/main" val="20005"/>
                    </a:ext>
                  </a:extLst>
                </a:gridCol>
                <a:gridCol w="723171">
                  <a:extLst>
                    <a:ext uri="{9D8B030D-6E8A-4147-A177-3AD203B41FA5}">
                      <a16:colId xmlns:a16="http://schemas.microsoft.com/office/drawing/2014/main" val="20006"/>
                    </a:ext>
                  </a:extLst>
                </a:gridCol>
                <a:gridCol w="723171">
                  <a:extLst>
                    <a:ext uri="{9D8B030D-6E8A-4147-A177-3AD203B41FA5}">
                      <a16:colId xmlns:a16="http://schemas.microsoft.com/office/drawing/2014/main" val="20007"/>
                    </a:ext>
                  </a:extLst>
                </a:gridCol>
              </a:tblGrid>
              <a:tr h="0">
                <a:tc rowSpan="2">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capacity 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marR="0" algn="ct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i</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=2,  v</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 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=3,  v</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 20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4</a:t>
                      </a:r>
                      <a:r>
                        <a:rPr lang="en-US" sz="2200">
                          <a:solidFill>
                            <a:schemeClr val="tx1"/>
                          </a:solidFill>
                          <a:effectLst/>
                          <a:latin typeface="Times New Roman" panose="02020603050405020304" pitchFamily="18" charset="0"/>
                          <a:cs typeface="Times New Roman" panose="02020603050405020304" pitchFamily="18" charset="0"/>
                        </a:rPr>
                        <a:t> =2,  v</a:t>
                      </a:r>
                      <a:r>
                        <a:rPr lang="en-US" sz="2200" baseline="-25000">
                          <a:solidFill>
                            <a:schemeClr val="tx1"/>
                          </a:solidFill>
                          <a:effectLst/>
                          <a:latin typeface="Times New Roman" panose="02020603050405020304" pitchFamily="18" charset="0"/>
                          <a:cs typeface="Times New Roman" panose="02020603050405020304" pitchFamily="18" charset="0"/>
                        </a:rPr>
                        <a:t>4</a:t>
                      </a:r>
                      <a:r>
                        <a:rPr lang="en-US" sz="2200">
                          <a:solidFill>
                            <a:schemeClr val="tx1"/>
                          </a:solidFill>
                          <a:effectLst/>
                          <a:latin typeface="Times New Roman" panose="02020603050405020304" pitchFamily="18" charset="0"/>
                          <a:cs typeface="Times New Roman" panose="02020603050405020304" pitchFamily="18" charset="0"/>
                        </a:rPr>
                        <a:t> = 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37</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3" name="Table 2">
            <a:extLst>
              <a:ext uri="{FF2B5EF4-FFF2-40B4-BE49-F238E27FC236}">
                <a16:creationId xmlns:a16="http://schemas.microsoft.com/office/drawing/2014/main" id="{2E854B9C-4CAB-4836-8F64-04861299C7C3}"/>
              </a:ext>
            </a:extLst>
          </p:cNvPr>
          <p:cNvGraphicFramePr>
            <a:graphicFrameLocks noGrp="1"/>
          </p:cNvGraphicFramePr>
          <p:nvPr/>
        </p:nvGraphicFramePr>
        <p:xfrm>
          <a:off x="1826292" y="419657"/>
          <a:ext cx="8983745" cy="2346960"/>
        </p:xfrm>
        <a:graphic>
          <a:graphicData uri="http://schemas.openxmlformats.org/drawingml/2006/table">
            <a:tbl>
              <a:tblPr firstRow="1" firstCol="1" bandRow="1">
                <a:tableStyleId>{5C22544A-7EE6-4342-B048-85BDC9FD1C3A}</a:tableStyleId>
              </a:tblPr>
              <a:tblGrid>
                <a:gridCol w="2318996">
                  <a:extLst>
                    <a:ext uri="{9D8B030D-6E8A-4147-A177-3AD203B41FA5}">
                      <a16:colId xmlns:a16="http://schemas.microsoft.com/office/drawing/2014/main" val="20000"/>
                    </a:ext>
                  </a:extLst>
                </a:gridCol>
                <a:gridCol w="1526033">
                  <a:extLst>
                    <a:ext uri="{9D8B030D-6E8A-4147-A177-3AD203B41FA5}">
                      <a16:colId xmlns:a16="http://schemas.microsoft.com/office/drawing/2014/main" val="20001"/>
                    </a:ext>
                  </a:extLst>
                </a:gridCol>
                <a:gridCol w="855702">
                  <a:extLst>
                    <a:ext uri="{9D8B030D-6E8A-4147-A177-3AD203B41FA5}">
                      <a16:colId xmlns:a16="http://schemas.microsoft.com/office/drawing/2014/main" val="20002"/>
                    </a:ext>
                  </a:extLst>
                </a:gridCol>
                <a:gridCol w="856828">
                  <a:extLst>
                    <a:ext uri="{9D8B030D-6E8A-4147-A177-3AD203B41FA5}">
                      <a16:colId xmlns:a16="http://schemas.microsoft.com/office/drawing/2014/main" val="20003"/>
                    </a:ext>
                  </a:extLst>
                </a:gridCol>
                <a:gridCol w="856828">
                  <a:extLst>
                    <a:ext uri="{9D8B030D-6E8A-4147-A177-3AD203B41FA5}">
                      <a16:colId xmlns:a16="http://schemas.microsoft.com/office/drawing/2014/main" val="20004"/>
                    </a:ext>
                  </a:extLst>
                </a:gridCol>
                <a:gridCol w="855702">
                  <a:extLst>
                    <a:ext uri="{9D8B030D-6E8A-4147-A177-3AD203B41FA5}">
                      <a16:colId xmlns:a16="http://schemas.microsoft.com/office/drawing/2014/main" val="20005"/>
                    </a:ext>
                  </a:extLst>
                </a:gridCol>
                <a:gridCol w="856828">
                  <a:extLst>
                    <a:ext uri="{9D8B030D-6E8A-4147-A177-3AD203B41FA5}">
                      <a16:colId xmlns:a16="http://schemas.microsoft.com/office/drawing/2014/main" val="20006"/>
                    </a:ext>
                  </a:extLst>
                </a:gridCol>
                <a:gridCol w="856828">
                  <a:extLst>
                    <a:ext uri="{9D8B030D-6E8A-4147-A177-3AD203B41FA5}">
                      <a16:colId xmlns:a16="http://schemas.microsoft.com/office/drawing/2014/main" val="20007"/>
                    </a:ext>
                  </a:extLst>
                </a:gridCol>
              </a:tblGrid>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F(i,  0) = 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capacity 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i</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F(0 ,  j) = 0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 2, v</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 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10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12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22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 3, v</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 20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FF0000"/>
                          </a:solidFill>
                          <a:effectLst/>
                          <a:latin typeface="Times New Roman" panose="02020603050405020304" pitchFamily="18" charset="0"/>
                          <a:cs typeface="Times New Roman" panose="02020603050405020304" pitchFamily="18" charset="0"/>
                        </a:rPr>
                        <a:t>22</a:t>
                      </a:r>
                      <a:endParaRPr lang="en-US" sz="22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30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FF0000"/>
                          </a:solidFill>
                          <a:effectLst/>
                          <a:latin typeface="Times New Roman" panose="02020603050405020304" pitchFamily="18" charset="0"/>
                          <a:cs typeface="Times New Roman" panose="02020603050405020304" pitchFamily="18" charset="0"/>
                        </a:rPr>
                        <a:t>3</a:t>
                      </a:r>
                      <a:r>
                        <a:rPr lang="en-US" sz="2200" dirty="0">
                          <a:solidFill>
                            <a:srgbClr val="00B050"/>
                          </a:solidFill>
                          <a:effectLst/>
                          <a:latin typeface="Times New Roman" panose="02020603050405020304" pitchFamily="18" charset="0"/>
                          <a:cs typeface="Times New Roman" panose="02020603050405020304" pitchFamily="18" charset="0"/>
                        </a:rPr>
                        <a:t>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15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FF0000"/>
                          </a:solidFill>
                          <a:effectLst/>
                          <a:latin typeface="Times New Roman" panose="02020603050405020304" pitchFamily="18" charset="0"/>
                          <a:cs typeface="Times New Roman" panose="02020603050405020304" pitchFamily="18" charset="0"/>
                        </a:rPr>
                        <a:t>37</a:t>
                      </a:r>
                      <a:endParaRPr lang="en-US" sz="22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94C0DAD3-EBDD-4C14-B21A-2148CFD02234}"/>
              </a:ext>
            </a:extLst>
          </p:cNvPr>
          <p:cNvSpPr/>
          <p:nvPr/>
        </p:nvSpPr>
        <p:spPr>
          <a:xfrm>
            <a:off x="5136898" y="2965230"/>
            <a:ext cx="5814412"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b="1"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1, j),</a:t>
            </a:r>
            <a:r>
              <a:rPr 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sp>
        <p:nvSpPr>
          <p:cNvPr id="5" name="Thought Bubble: Cloud 4">
            <a:extLst>
              <a:ext uri="{FF2B5EF4-FFF2-40B4-BE49-F238E27FC236}">
                <a16:creationId xmlns:a16="http://schemas.microsoft.com/office/drawing/2014/main" id="{3AEA2E43-881A-4A16-8313-FCDB27CE2FAC}"/>
              </a:ext>
            </a:extLst>
          </p:cNvPr>
          <p:cNvSpPr/>
          <p:nvPr/>
        </p:nvSpPr>
        <p:spPr>
          <a:xfrm>
            <a:off x="910811" y="2735574"/>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descr="Emoticon making a point Stock Vector - 14709057">
            <a:extLst>
              <a:ext uri="{FF2B5EF4-FFF2-40B4-BE49-F238E27FC236}">
                <a16:creationId xmlns:a16="http://schemas.microsoft.com/office/drawing/2014/main" id="{E0ECF0FB-1D1D-492D-A6FA-77321D6151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912542" y="2704844"/>
            <a:ext cx="656296" cy="426649"/>
          </a:xfrm>
          <a:prstGeom prst="rect">
            <a:avLst/>
          </a:prstGeom>
          <a:noFill/>
          <a:ln>
            <a:noFill/>
          </a:ln>
        </p:spPr>
      </p:pic>
    </p:spTree>
    <p:extLst>
      <p:ext uri="{BB962C8B-B14F-4D97-AF65-F5344CB8AC3E}">
        <p14:creationId xmlns:p14="http://schemas.microsoft.com/office/powerpoint/2010/main" val="21521017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13735" y="375004"/>
                <a:ext cx="8906219" cy="6097695"/>
              </a:xfrm>
              <a:prstGeom prst="rect">
                <a:avLst/>
              </a:prstGeom>
            </p:spPr>
            <p:txBody>
              <a:bodyPr wrap="square">
                <a:spAutoFit/>
              </a:bodyPr>
              <a:lstStyle/>
              <a:p>
                <a:r>
                  <a:rPr 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Determine how efficient this MF version is in the worse case.</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Using brute-force method, compute at most </a:t>
                </a:r>
                <a14:m>
                  <m:oMath xmlns:m="http://schemas.openxmlformats.org/officeDocument/2006/math">
                    <m:sSup>
                      <m:sSup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sup>
                    </m:s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entries in the (n-</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a:t>
                </a:r>
              </a:p>
              <a:p>
                <a:pPr marL="800100" lvl="1"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most the total number of entries computed is </a:t>
                </a:r>
              </a:p>
              <a:p>
                <a:pPr lvl="1"/>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+ 2 + </a:t>
                </a:r>
                <a14:m>
                  <m:oMath xmlns:m="http://schemas.openxmlformats.org/officeDocument/2006/math">
                    <m:sSup>
                      <m:s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sup>
                    </m:s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 </a:t>
                </a:r>
                <a14:m>
                  <m:oMath xmlns:m="http://schemas.openxmlformats.org/officeDocument/2006/math">
                    <m:sSup>
                      <m:s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p>
                    </m:s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sSup>
                      <m:s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s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a:t>
                </a:r>
              </a:p>
              <a:p>
                <a:pPr marL="800100" lvl="1"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 instance for which about </a:t>
                </a:r>
                <a14:m>
                  <m:oMath xmlns:m="http://schemas.openxmlformats.org/officeDocument/2006/math">
                    <m:sSup>
                      <m:s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sup>
                    </m:s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entries are computed is:</a:t>
                </a:r>
              </a:p>
              <a:p>
                <a:pPr lvl="1"/>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p>
                      <m:s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𝑖</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p>
                    </m:s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1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and W = </a:t>
                </a:r>
                <a14:m>
                  <m:oMath xmlns:m="http://schemas.openxmlformats.org/officeDocument/2006/math">
                    <m:sSup>
                      <m:sSup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sSup>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- 2.</a:t>
                </a:r>
              </a:p>
              <a:p>
                <a:pPr marL="800100" lvl="1"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Combining these two results, the worst-case number of entries computed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is </a:t>
                </a:r>
                <a14:m>
                  <m:oMath xmlns:m="http://schemas.openxmlformats.org/officeDocument/2006/math">
                    <m:r>
                      <a:rPr lang="en-US" sz="22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𝜃</m:t>
                    </m:r>
                  </m:oMath>
                </a14:m>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aseline="300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for n items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(bound in terms of only n items).</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But the worst-case number of entries computed is </a:t>
                </a:r>
                <a14:m>
                  <m:oMath xmlns:m="http://schemas.openxmlformats.org/officeDocument/2006/math">
                    <m:r>
                      <a:rPr lang="en-US" sz="22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𝜃</m:t>
                    </m:r>
                  </m:oMath>
                </a14:m>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nW</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for n items and weight W.  (i.e., let obtain a bound in terms of n and W combined).</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n = W+1 and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for all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then the total number of entries computed is about</a:t>
                </a:r>
              </a:p>
              <a:p>
                <a:pPr lvl="2"/>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+ 2 + 3 + … + n = </a:t>
                </a:r>
                <a14:m>
                  <m:oMath xmlns:m="http://schemas.openxmlformats.org/officeDocument/2006/math">
                    <m:f>
                      <m:fPr>
                        <m:ctrlPr>
                          <a:rPr lang="en-US" sz="22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fPr>
                      <m:num>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num>
                      <m:den>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den>
                    </m:f>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a typeface="Microsoft YaHei" panose="020B0503020204020204" pitchFamily="34" charset="-122"/>
                    <a:cs typeface="Times New Roman" panose="02020603050405020304" pitchFamily="18" charset="0"/>
                  </a:rPr>
                  <a:t> </a:t>
                </a:r>
                <a14:m>
                  <m:oMath xmlns:m="http://schemas.openxmlformats.org/officeDocument/2006/math">
                    <m:f>
                      <m:fPr>
                        <m:ctrlP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fPr>
                      <m:num>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𝑊</m:t>
                        </m:r>
                        <m:r>
                          <a:rPr lang="en-US" sz="22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num>
                      <m:den>
                        <m:r>
                          <a:rPr lang="en-US" sz="22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den>
                    </m:f>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800100" lvl="1"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Therefore, for arbitrarily large values of n and W, the worst-case number of entries computed is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𝜃</m:t>
                    </m:r>
                  </m:oMath>
                </a14:m>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nW</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Combining these two results, the worst-case number of entries computed is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O(2</a:t>
                </a:r>
                <a:r>
                  <a:rPr lang="en-US" sz="2200" baseline="300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nW</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613735" y="375004"/>
                <a:ext cx="8906219" cy="6097695"/>
              </a:xfrm>
              <a:prstGeom prst="rect">
                <a:avLst/>
              </a:prstGeom>
              <a:blipFill>
                <a:blip r:embed="rId2"/>
                <a:stretch>
                  <a:fillRect l="-1232" t="-1000" b="-1100"/>
                </a:stretch>
              </a:blipFill>
            </p:spPr>
            <p:txBody>
              <a:bodyPr/>
              <a:lstStyle/>
              <a:p>
                <a:r>
                  <a:rPr lang="en-US">
                    <a:noFill/>
                  </a:rPr>
                  <a:t> </a:t>
                </a:r>
              </a:p>
            </p:txBody>
          </p:sp>
        </mc:Fallback>
      </mc:AlternateContent>
      <p:pic>
        <p:nvPicPr>
          <p:cNvPr id="3" name="Picture 2" descr="Emoticon making a point Stock Vector - 14709057">
            <a:extLst>
              <a:ext uri="{FF2B5EF4-FFF2-40B4-BE49-F238E27FC236}">
                <a16:creationId xmlns:a16="http://schemas.microsoft.com/office/drawing/2014/main" id="{AF2A123B-BFF4-44F4-BF7C-73DF698829D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082148" flipH="1" flipV="1">
            <a:off x="856321" y="3671637"/>
            <a:ext cx="453417" cy="350274"/>
          </a:xfrm>
          <a:prstGeom prst="rect">
            <a:avLst/>
          </a:prstGeom>
          <a:noFill/>
          <a:ln>
            <a:noFill/>
          </a:ln>
        </p:spPr>
      </p:pic>
    </p:spTree>
    <p:extLst>
      <p:ext uri="{BB962C8B-B14F-4D97-AF65-F5344CB8AC3E}">
        <p14:creationId xmlns:p14="http://schemas.microsoft.com/office/powerpoint/2010/main" val="2485327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4235" y="1474864"/>
            <a:ext cx="9125147" cy="4708981"/>
          </a:xfrm>
          <a:prstGeom prst="rect">
            <a:avLst/>
          </a:prstGeom>
        </p:spPr>
        <p:txBody>
          <a:bodyPr wrap="square">
            <a:spAutoFit/>
          </a:bodyPr>
          <a:lstStyle/>
          <a:p>
            <a:r>
              <a:rPr lang="en-US" sz="28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Memory Functions</a:t>
            </a:r>
            <a:endParaRPr lang="en-US" sz="2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spcBef>
                <a:spcPts val="600"/>
              </a:spcBef>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naïve recursive solution is inefficient </a:t>
            </a:r>
          </a:p>
          <a:p>
            <a:pPr marL="800100" lvl="1" indent="-342900">
              <a:spcBef>
                <a:spcPts val="600"/>
              </a:spcBef>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solves the same subproblems repeatedly. </a:t>
            </a:r>
          </a:p>
          <a:p>
            <a:pPr marL="800100" lvl="1" indent="-342900">
              <a:spcBef>
                <a:spcPts val="600"/>
              </a:spcBef>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Example: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Fibonnaci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Numbers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an exponential-time solution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Instead, </a:t>
            </a:r>
          </a:p>
          <a:p>
            <a:pPr marL="919163" lvl="1" indent="-461963">
              <a:spcBef>
                <a:spcPts val="600"/>
              </a:spcBef>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each subproblem, solve it only once, and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saves its solution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spcBef>
                <a:spcPts val="600"/>
              </a:spcBef>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Look up this subproblem’s solution again when it is needed. </a:t>
            </a:r>
          </a:p>
          <a:p>
            <a:pPr marR="0" lvl="0">
              <a:spcBef>
                <a:spcPts val="0"/>
              </a:spcBef>
              <a:spcAft>
                <a:spcPts val="0"/>
              </a:spcAft>
            </a:pP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R="0" lvl="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Picture 3" descr="Emoticon making a point Stock Vector - 14709057">
            <a:extLst>
              <a:ext uri="{FF2B5EF4-FFF2-40B4-BE49-F238E27FC236}">
                <a16:creationId xmlns:a16="http://schemas.microsoft.com/office/drawing/2014/main" id="{25384ECB-E426-4F76-A274-67CAFEE7DEC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837137" y="3681984"/>
            <a:ext cx="443415" cy="294743"/>
          </a:xfrm>
          <a:prstGeom prst="rect">
            <a:avLst/>
          </a:prstGeom>
          <a:noFill/>
          <a:ln>
            <a:noFill/>
          </a:ln>
        </p:spPr>
      </p:pic>
    </p:spTree>
    <p:extLst>
      <p:ext uri="{BB962C8B-B14F-4D97-AF65-F5344CB8AC3E}">
        <p14:creationId xmlns:p14="http://schemas.microsoft.com/office/powerpoint/2010/main" val="3829623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5424" y="1720840"/>
            <a:ext cx="8825194" cy="4154984"/>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Dynamic programming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uses additional memory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save computation time:  </a:t>
            </a:r>
          </a:p>
          <a:p>
            <a:pPr marL="919163" lvl="1"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 example of a time-memory trade-off. </a:t>
            </a:r>
          </a:p>
          <a:p>
            <a:pPr marL="919163" lvl="1" indent="-461963">
              <a:spcBef>
                <a:spcPts val="600"/>
              </a:spcBef>
              <a:spcAft>
                <a:spcPts val="600"/>
              </a:spcAft>
              <a:buFont typeface="Arial" panose="020B0604020202020204" pitchFamily="34" charset="0"/>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Transforms an exponential-time solution into a polynomial-time solution, if memory function were used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dynamic-programming approach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runs in polynomial time </a:t>
            </a:r>
          </a:p>
          <a:p>
            <a:pPr marL="1376363" lvl="2"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the number of distinct subproblems involved is polynomial in the input size and </a:t>
            </a:r>
          </a:p>
          <a:p>
            <a:pPr marL="1376363" lvl="2"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solve each such subproblem in polynomial time. </a:t>
            </a:r>
          </a:p>
          <a:p>
            <a:pPr>
              <a:spcBef>
                <a:spcPts val="600"/>
              </a:spcBef>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Emoticon making a point Stock Vector - 14709057">
            <a:extLst>
              <a:ext uri="{FF2B5EF4-FFF2-40B4-BE49-F238E27FC236}">
                <a16:creationId xmlns:a16="http://schemas.microsoft.com/office/drawing/2014/main" id="{AF2A123B-BFF4-44F4-BF7C-73DF698829D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856321" y="3671637"/>
            <a:ext cx="453417" cy="350274"/>
          </a:xfrm>
          <a:prstGeom prst="rect">
            <a:avLst/>
          </a:prstGeom>
          <a:noFill/>
          <a:ln>
            <a:noFill/>
          </a:ln>
        </p:spPr>
      </p:pic>
    </p:spTree>
    <p:extLst>
      <p:ext uri="{BB962C8B-B14F-4D97-AF65-F5344CB8AC3E}">
        <p14:creationId xmlns:p14="http://schemas.microsoft.com/office/powerpoint/2010/main" val="16094865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0518" y="645936"/>
            <a:ext cx="8614933" cy="5447645"/>
          </a:xfrm>
          <a:prstGeom prst="rect">
            <a:avLst/>
          </a:prstGeom>
        </p:spPr>
        <p:txBody>
          <a:bodyPr wrap="square">
            <a:spAutoFit/>
          </a:bodyPr>
          <a:lstStyle/>
          <a:p>
            <a:pPr>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Two equivalent ways for implementing a dynamic programming approach: </a:t>
            </a:r>
          </a:p>
          <a:p>
            <a:pPr>
              <a:spcBef>
                <a:spcPts val="600"/>
              </a:spcBef>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first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approach is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top-down with memorization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61963" marR="0" lvl="0"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Write the procedure recursively, and then modify it to save the result of each subproblem (in an array or a hash table). </a:t>
            </a:r>
          </a:p>
          <a:p>
            <a:pPr marL="919163" lvl="1"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recursive procedure </a:t>
            </a:r>
          </a:p>
          <a:p>
            <a:pPr marL="1371600" lvl="2" indent="-457200">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first checks whether “this” subproblem” has previously solved. </a:t>
            </a:r>
          </a:p>
          <a:p>
            <a:pPr marL="1371600" lvl="2" indent="-457200">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so, returns the save value of its previous computation.</a:t>
            </a:r>
          </a:p>
          <a:p>
            <a:pPr marL="1371600" lvl="2" indent="-457200">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not, the procedure computes this subproblem and then saves its value. </a:t>
            </a:r>
          </a:p>
          <a:p>
            <a:pPr marL="461963" marR="0" lvl="0"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 say that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recursive procedure has been memorized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saves what results it has computed previously.</a:t>
            </a:r>
          </a:p>
        </p:txBody>
      </p:sp>
      <p:pic>
        <p:nvPicPr>
          <p:cNvPr id="3" name="Picture 2" descr="Emoticon making a point Stock Vector - 14709057">
            <a:extLst>
              <a:ext uri="{FF2B5EF4-FFF2-40B4-BE49-F238E27FC236}">
                <a16:creationId xmlns:a16="http://schemas.microsoft.com/office/drawing/2014/main" id="{BBC88FD2-B601-46F6-B589-44C9B6722E0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857891" y="3748130"/>
            <a:ext cx="490352" cy="353410"/>
          </a:xfrm>
          <a:prstGeom prst="rect">
            <a:avLst/>
          </a:prstGeom>
          <a:noFill/>
          <a:ln>
            <a:noFill/>
          </a:ln>
        </p:spPr>
      </p:pic>
    </p:spTree>
    <p:extLst>
      <p:ext uri="{BB962C8B-B14F-4D97-AF65-F5344CB8AC3E}">
        <p14:creationId xmlns:p14="http://schemas.microsoft.com/office/powerpoint/2010/main" val="277589031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1889" y="909288"/>
            <a:ext cx="8847438" cy="4602029"/>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second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approach is the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bottom-up method with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memorization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61963" indent="-461963">
              <a:lnSpc>
                <a:spcPct val="150000"/>
              </a:lnSpc>
              <a:buFont typeface="Symbol" panose="05050102010706020507" pitchFamily="18" charset="2"/>
              <a:buChar char=""/>
            </a:pP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 principle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solve each subproblem only once,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after all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its prerequisite and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smaller subproblems were solved (computed) and saved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61963" marR="0" lvl="0" indent="-461963">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approach depends on the “size” of a subproblem:  solving any particular subproblem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depends </a:t>
            </a:r>
            <a:r>
              <a:rPr lang="en-US" sz="22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only</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on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solving “smaller” subproblems. </a:t>
            </a:r>
          </a:p>
          <a:p>
            <a:pPr marL="914400" marR="0" lvl="1" indent="-461963">
              <a:lnSpc>
                <a:spcPct val="150000"/>
              </a:lnSpc>
              <a:spcBef>
                <a:spcPts val="0"/>
              </a:spcBef>
              <a:spcAft>
                <a:spcPts val="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Sort the subproblems by size and solve (and saved) them in size order, smallest first.  </a:t>
            </a:r>
          </a:p>
          <a:p>
            <a:pPr marL="914400" marR="0" lvl="1" indent="-461963">
              <a:lnSpc>
                <a:spcPct val="150000"/>
              </a:lnSpc>
              <a:spcBef>
                <a:spcPts val="0"/>
              </a:spcBef>
              <a:spcAft>
                <a:spcPts val="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Solve any subproblem which depends on the solutions of smaller subproblems which were computed and saved.</a:t>
            </a:r>
          </a:p>
        </p:txBody>
      </p:sp>
      <p:pic>
        <p:nvPicPr>
          <p:cNvPr id="3" name="Picture 2" descr="Emoticon making a point Stock Vector - 14709057">
            <a:extLst>
              <a:ext uri="{FF2B5EF4-FFF2-40B4-BE49-F238E27FC236}">
                <a16:creationId xmlns:a16="http://schemas.microsoft.com/office/drawing/2014/main" id="{E520D3E8-1FC3-4B1C-B529-03434C796DE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1001558" y="3679357"/>
            <a:ext cx="505422" cy="389739"/>
          </a:xfrm>
          <a:prstGeom prst="rect">
            <a:avLst/>
          </a:prstGeom>
          <a:noFill/>
          <a:ln>
            <a:noFill/>
          </a:ln>
        </p:spPr>
      </p:pic>
    </p:spTree>
    <p:extLst>
      <p:ext uri="{BB962C8B-B14F-4D97-AF65-F5344CB8AC3E}">
        <p14:creationId xmlns:p14="http://schemas.microsoft.com/office/powerpoint/2010/main" val="3564209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1037" y="274290"/>
            <a:ext cx="9069215" cy="6309420"/>
          </a:xfrm>
          <a:prstGeom prst="rect">
            <a:avLst/>
          </a:prstGeom>
        </p:spPr>
        <p:txBody>
          <a:bodyPr wrap="square">
            <a:spAutoFit/>
          </a:bodyPr>
          <a:lstStyle/>
          <a:p>
            <a:pPr>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t>
            </a:r>
            <a:r>
              <a:rPr lang="en-US" sz="2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bottom-up method with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memorization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a:t>
            </a:r>
          </a:p>
          <a:p>
            <a:pPr marL="342900" indent="-342900">
              <a:spcBef>
                <a:spcPts val="600"/>
              </a:spcBef>
              <a:spcAft>
                <a:spcPts val="600"/>
              </a:spcAft>
              <a:buFont typeface="Arial" panose="020B0604020202020204" pitchFamily="34" charset="0"/>
              <a:buChar char="•"/>
            </a:pPr>
            <a:r>
              <a:rPr lang="en-US" sz="2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an alternative approach to dynamic programming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offers the efficiency of the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bottom-up</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dynamic programming approach while maintaining a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top-down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strategy. </a:t>
            </a:r>
          </a:p>
          <a:p>
            <a:pPr marL="461963" marR="0" lvl="0"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idea is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 memorize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natural, but inefficient,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recursive 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4400" marR="0" lvl="1" indent="-457200">
              <a:spcBef>
                <a:spcPts val="600"/>
              </a:spcBef>
              <a:spcAft>
                <a:spcPts val="600"/>
              </a:spcAft>
              <a:buFont typeface="Arial" panose="020B0604020202020204" pitchFamily="34" charset="0"/>
              <a:buChar char="•"/>
            </a:pP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Apply</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 bottom-up approach to maintaining a table with subproblem solutions, but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use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 recursive algorithm for filling in the table. </a:t>
            </a:r>
          </a:p>
          <a:p>
            <a:pPr marL="461963" marR="0" lvl="0" indent="-461963">
              <a:spcBef>
                <a:spcPts val="600"/>
              </a:spcBef>
              <a:spcAft>
                <a:spcPts val="600"/>
              </a:spcAft>
              <a:buFont typeface="Arial" panose="020B0604020202020204" pitchFamily="34" charset="0"/>
              <a:buChar char="•"/>
            </a:pP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 memorized recursive algorithm maintains an entry in a table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the solution to each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subproblem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4400" marR="0" lvl="1" indent="-457200">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Each table entry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initially contains a special value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indicate that the entry has yet to be filled in. </a:t>
            </a:r>
          </a:p>
          <a:p>
            <a:pPr marL="919163" lvl="1"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When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subproblem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first encountered as the recursive algorithm unfolds, its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solution is computed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 then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stored in the table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Each subsequent time when this subproblem is encountered, simply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look up its stored value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from the table </a:t>
            </a:r>
            <a:r>
              <a:rPr lang="en-US" sz="22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and return it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p:txBody>
      </p:sp>
      <p:pic>
        <p:nvPicPr>
          <p:cNvPr id="3" name="Picture 2" descr="Emoticon making a point Stock Vector - 14709057">
            <a:extLst>
              <a:ext uri="{FF2B5EF4-FFF2-40B4-BE49-F238E27FC236}">
                <a16:creationId xmlns:a16="http://schemas.microsoft.com/office/drawing/2014/main" id="{8DE5A844-DF46-42D3-B47E-9A3503C9762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H="1" flipV="1">
            <a:off x="914399" y="975360"/>
            <a:ext cx="485419" cy="301477"/>
          </a:xfrm>
          <a:prstGeom prst="rect">
            <a:avLst/>
          </a:prstGeom>
          <a:noFill/>
          <a:ln>
            <a:noFill/>
          </a:ln>
        </p:spPr>
      </p:pic>
    </p:spTree>
    <p:extLst>
      <p:ext uri="{BB962C8B-B14F-4D97-AF65-F5344CB8AC3E}">
        <p14:creationId xmlns:p14="http://schemas.microsoft.com/office/powerpoint/2010/main" val="201408005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0022" y="1560735"/>
            <a:ext cx="8757681" cy="3078535"/>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These two approaches yield algorithms with the same asymptotic running time, except in unusual circumstance where </a:t>
            </a:r>
          </a:p>
          <a:p>
            <a:pPr marL="919163" lvl="1" indent="-461963">
              <a:lnSpc>
                <a:spcPct val="150000"/>
              </a:lnSpc>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top-down approach does not actually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recurse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examine all possible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subproblems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lnSpc>
                <a:spcPct val="150000"/>
              </a:lnSpc>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bottom-up approach often has much better constant factors, since it has less overhead for procedure calls. [Cohen et al.]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Emoticon making a point Stock Vector - 14709057">
            <a:extLst>
              <a:ext uri="{FF2B5EF4-FFF2-40B4-BE49-F238E27FC236}">
                <a16:creationId xmlns:a16="http://schemas.microsoft.com/office/drawing/2014/main" id="{22F1E29A-0D20-4457-BDCD-F4A87C4D1C6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1204332" flipH="1" flipV="1">
            <a:off x="1118435" y="1381576"/>
            <a:ext cx="509196" cy="358319"/>
          </a:xfrm>
          <a:prstGeom prst="rect">
            <a:avLst/>
          </a:prstGeom>
          <a:noFill/>
          <a:ln>
            <a:noFill/>
          </a:ln>
        </p:spPr>
      </p:pic>
      <p:sp>
        <p:nvSpPr>
          <p:cNvPr id="4" name="Multiplication Sign 3">
            <a:extLst>
              <a:ext uri="{FF2B5EF4-FFF2-40B4-BE49-F238E27FC236}">
                <a16:creationId xmlns:a16="http://schemas.microsoft.com/office/drawing/2014/main" id="{A141165C-610C-4437-B599-52529BE34EE4}"/>
              </a:ext>
            </a:extLst>
          </p:cNvPr>
          <p:cNvSpPr/>
          <p:nvPr/>
        </p:nvSpPr>
        <p:spPr>
          <a:xfrm>
            <a:off x="1193074" y="5384314"/>
            <a:ext cx="547726" cy="41559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30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11085" y="995789"/>
                <a:ext cx="8969829" cy="5119863"/>
              </a:xfrm>
              <a:prstGeom prst="rect">
                <a:avLst/>
              </a:prstGeom>
            </p:spPr>
            <p:txBody>
              <a:bodyPr wrap="square">
                <a:spAutoFit/>
              </a:bodyPr>
              <a:lstStyle/>
              <a:p>
                <a:pPr>
                  <a:tabLst>
                    <a:tab pos="5599113" algn="l"/>
                  </a:tabLst>
                </a:pPr>
                <a:r>
                  <a:rPr lang="en-US" sz="3200" dirty="0">
                    <a:solidFill>
                      <a:srgbClr val="000000"/>
                    </a:solidFill>
                    <a:effectLst/>
                    <a:ea typeface="Microsoft YaHei" panose="020B0503020204020204" pitchFamily="34" charset="-122"/>
                    <a:cs typeface="Times New Roman" panose="02020603050405020304" pitchFamily="18" charset="0"/>
                  </a:rPr>
                  <a:t>Time Efficiency Analysis:</a:t>
                </a:r>
              </a:p>
              <a:p>
                <a:pPr>
                  <a:tabLst>
                    <a:tab pos="5599113" algn="l"/>
                  </a:tabLst>
                </a:pP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tabLst>
                    <a:tab pos="5599113" algn="l"/>
                  </a:tabLst>
                </a:pP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algorithm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has the time efficiency:</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A(n) = Θ(</a:t>
                </a:r>
                <a:r>
                  <a:rPr lang="en-US" sz="2400" dirty="0" err="1">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Ø</a:t>
                </a:r>
                <a:r>
                  <a:rPr lang="en-US" sz="2400" baseline="30000" dirty="0" err="1">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where </a:t>
                </a:r>
              </a:p>
              <a:p>
                <a:pPr marL="800100" lvl="1" indent="-342900">
                  <a:buFont typeface="Arial" panose="020B0604020202020204" pitchFamily="34" charset="0"/>
                  <a:buChar char="•"/>
                  <a:tabLst>
                    <a:tab pos="5599113" algn="l"/>
                  </a:tabLst>
                </a:pP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A(n) is the number of additions performed by the algorithm in computing F(n) and </a:t>
                </a:r>
              </a:p>
              <a:p>
                <a:pPr marL="800100" lvl="1" indent="-342900">
                  <a:buFont typeface="Arial" panose="020B0604020202020204" pitchFamily="34" charset="0"/>
                  <a:buChar char="•"/>
                  <a:tabLst>
                    <a:tab pos="5599113" algn="l"/>
                  </a:tabLst>
                </a:pP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Ø = (1 + </a:t>
                </a:r>
                <a14:m>
                  <m:oMath xmlns:m="http://schemas.openxmlformats.org/officeDocument/2006/math">
                    <m:r>
                      <a:rPr lang="en-US" sz="2400" i="1">
                        <a:solidFill>
                          <a:srgbClr val="000000"/>
                        </a:solidFill>
                        <a:effectLst/>
                        <a:latin typeface="Cambria Math" panose="02040503050406030204" pitchFamily="18" charset="0"/>
                        <a:ea typeface="Microsoft YaHei" panose="020B0503020204020204" pitchFamily="34" charset="-122"/>
                        <a:cs typeface="Arial" panose="020B0604020202020204" pitchFamily="34" charset="0"/>
                      </a:rPr>
                      <m:t>√5</m:t>
                    </m:r>
                  </m:oMath>
                </a14:m>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 ≈ 1.61803.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tabLst>
                    <a:tab pos="5599113" algn="l"/>
                  </a:tabLst>
                </a:pP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means, </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F(n) grows exponentially in n.</a:t>
                </a:r>
              </a:p>
              <a:p>
                <a:pPr>
                  <a:tabLst>
                    <a:tab pos="5599113" algn="l"/>
                  </a:tabLst>
                </a:pP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tabLst>
                    <a:tab pos="5599113" algn="l"/>
                  </a:tabLs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If </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the size of </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n is measured by the number of bits b,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i.e., </a:t>
                </a:r>
                <a14:m>
                  <m:oMath xmlns:m="http://schemas.openxmlformats.org/officeDocument/2006/math">
                    <m:sSup>
                      <m:sSupPr>
                        <m:ctrlP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𝑏</m:t>
                        </m:r>
                        <m:r>
                          <a:rPr lang="en-US" sz="2400" b="0" i="1" smtClean="0">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−1</m:t>
                        </m:r>
                      </m:sup>
                    </m:sSup>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 </a:t>
                </a:r>
                <a14:m>
                  <m:oMath xmlns:m="http://schemas.openxmlformats.org/officeDocument/2006/math">
                    <m:r>
                      <a:rPr lang="en-US" sz="24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&lt;</m:t>
                    </m:r>
                  </m:oMath>
                </a14:m>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p>
                      <m:sSupPr>
                        <m:ctrlPr>
                          <a:rPr lang="en-US" sz="2400" i="1" smtClean="0">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400" b="0" i="1" smtClean="0">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400" b="0" i="1" smtClean="0">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𝑏</m:t>
                        </m:r>
                      </m:sup>
                    </m:sSup>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where </a:t>
                </a:r>
              </a:p>
              <a:p>
                <a:pPr marL="800100" lvl="1" indent="-342900">
                  <a:buFont typeface="Arial" panose="020B0604020202020204" pitchFamily="34" charset="0"/>
                  <a:buChar char="•"/>
                  <a:tabLst>
                    <a:tab pos="5599113" algn="l"/>
                  </a:tabLst>
                </a:pP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b = </a:t>
                </a:r>
                <a:r>
                  <a:rPr lang="en-US" sz="36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(log</a:t>
                </a:r>
                <a:r>
                  <a:rPr lang="en-US" sz="24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n)</a:t>
                </a:r>
                <a:r>
                  <a:rPr lang="en-US" sz="3600" baseline="-250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+ 1 bits for the binary representation of n,</a:t>
                </a:r>
              </a:p>
              <a:p>
                <a:pPr marL="800100" lvl="1" indent="-342900">
                  <a:buFont typeface="Arial" panose="020B0604020202020204" pitchFamily="34" charset="0"/>
                  <a:buChar char="•"/>
                  <a:tabLst>
                    <a:tab pos="5599113" algn="l"/>
                  </a:tabLs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he efficiency class is even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worse, namely, doubly </a:t>
                </a:r>
                <a:r>
                  <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exponential:  </a:t>
                </a:r>
              </a:p>
              <a:p>
                <a:pPr marL="1257300" lvl="2" indent="-342900">
                  <a:buFont typeface="Arial" panose="020B0604020202020204" pitchFamily="34" charset="0"/>
                  <a:buChar char="•"/>
                  <a:tabLst>
                    <a:tab pos="5599113" algn="l"/>
                  </a:tabLst>
                </a:pP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A(n) = </a:t>
                </a:r>
                <a:r>
                  <a:rPr lang="en-US" sz="2400" dirty="0">
                    <a:solidFill>
                      <a:srgbClr val="0000FF"/>
                    </a:solidFill>
                    <a:latin typeface="Times New Roman" panose="02020603050405020304" pitchFamily="18" charset="0"/>
                    <a:cs typeface="Times New Roman" panose="02020603050405020304" pitchFamily="18" charset="0"/>
                  </a:rPr>
                  <a:t>Θ( </a:t>
                </a:r>
                <a14:m>
                  <m:oMath xmlns:m="http://schemas.openxmlformats.org/officeDocument/2006/math">
                    <m:sSup>
                      <m:sSupPr>
                        <m:ctrlPr>
                          <a:rPr lang="en-US" sz="2400" i="1" smtClean="0">
                            <a:solidFill>
                              <a:srgbClr val="0000FF"/>
                            </a:solidFill>
                            <a:latin typeface="Cambria Math" panose="02040503050406030204" pitchFamily="18" charset="0"/>
                          </a:rPr>
                        </m:ctrlPr>
                      </m:sSupPr>
                      <m:e>
                        <m:r>
                          <m:rPr>
                            <m:nor/>
                          </m:rP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m:t>Ø</m:t>
                        </m:r>
                      </m:e>
                      <m:sup>
                        <m:sSup>
                          <m:sSupPr>
                            <m:ctrlPr>
                              <a:rPr lang="en-US" sz="240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2</m:t>
                            </m:r>
                          </m:e>
                          <m:sup>
                            <m:r>
                              <a:rPr lang="en-US" sz="2400" b="0" i="1" smtClean="0">
                                <a:solidFill>
                                  <a:srgbClr val="0000FF"/>
                                </a:solidFill>
                                <a:latin typeface="Cambria Math" panose="02040503050406030204" pitchFamily="18" charset="0"/>
                              </a:rPr>
                              <m:t>𝑏</m:t>
                            </m:r>
                          </m:sup>
                        </m:sSup>
                      </m:sup>
                    </m:sSup>
                  </m:oMath>
                </a14:m>
                <a:r>
                  <a:rPr lang="en-US" sz="2400" dirty="0">
                    <a:solidFill>
                      <a:srgbClr val="0000FF"/>
                    </a:solidFill>
                    <a:latin typeface="Times New Roman" panose="02020603050405020304" pitchFamily="18" charset="0"/>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611085" y="995789"/>
                <a:ext cx="8969829" cy="5119863"/>
              </a:xfrm>
              <a:prstGeom prst="rect">
                <a:avLst/>
              </a:prstGeom>
              <a:blipFill>
                <a:blip r:embed="rId2"/>
                <a:stretch>
                  <a:fillRect l="-1698" t="-1548" b="-1905"/>
                </a:stretch>
              </a:blipFill>
            </p:spPr>
            <p:txBody>
              <a:bodyPr/>
              <a:lstStyle/>
              <a:p>
                <a:r>
                  <a:rPr lang="en-US">
                    <a:noFill/>
                  </a:rPr>
                  <a:t> </a:t>
                </a:r>
              </a:p>
            </p:txBody>
          </p:sp>
        </mc:Fallback>
      </mc:AlternateContent>
      <p:sp>
        <p:nvSpPr>
          <p:cNvPr id="3" name="Cloud Callout 2"/>
          <p:cNvSpPr/>
          <p:nvPr/>
        </p:nvSpPr>
        <p:spPr>
          <a:xfrm rot="432939">
            <a:off x="926895" y="2009354"/>
            <a:ext cx="607707" cy="286247"/>
          </a:xfrm>
          <a:prstGeom prst="cloudCallout">
            <a:avLst>
              <a:gd name="adj1" fmla="val 58808"/>
              <a:gd name="adj2" fmla="val 874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43EC80-4B41-43A1-8452-ECB432E607AB}"/>
                  </a:ext>
                </a:extLst>
              </p:cNvPr>
              <p:cNvSpPr txBox="1"/>
              <p:nvPr/>
            </p:nvSpPr>
            <p:spPr>
              <a:xfrm>
                <a:off x="8839200" y="3324889"/>
                <a:ext cx="2812869" cy="461665"/>
              </a:xfrm>
              <a:prstGeom prst="rect">
                <a:avLst/>
              </a:prstGeom>
              <a:noFill/>
            </p:spPr>
            <p:txBody>
              <a:bodyPr wrap="square" rtlCol="0">
                <a:spAutoFit/>
              </a:bodyPr>
              <a:lstStyle/>
              <a:p>
                <a:r>
                  <a:rPr lang="en-US" sz="2400" dirty="0"/>
                  <a:t>4 bits is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3 </m:t>
                        </m:r>
                      </m:sup>
                    </m:sSup>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2</m:t>
                        </m:r>
                      </m:sup>
                    </m:sSup>
                    <m:sSup>
                      <m:sSupPr>
                        <m:ctrlPr>
                          <a:rPr lang="en-US" sz="2400" i="1">
                            <a:latin typeface="Cambria Math" panose="02040503050406030204" pitchFamily="18" charset="0"/>
                          </a:rPr>
                        </m:ctrlPr>
                      </m:sSupPr>
                      <m:e>
                        <m:r>
                          <a:rPr lang="en-US" sz="2400" b="0" i="1" smtClean="0">
                            <a:latin typeface="Cambria Math" panose="02040503050406030204" pitchFamily="18" charset="0"/>
                          </a:rPr>
                          <m:t> </m:t>
                        </m:r>
                        <m:r>
                          <a:rPr lang="en-US" sz="2400" i="1">
                            <a:latin typeface="Cambria Math" panose="02040503050406030204" pitchFamily="18" charset="0"/>
                          </a:rPr>
                          <m:t>2</m:t>
                        </m:r>
                      </m:e>
                      <m:sup>
                        <m:r>
                          <a:rPr lang="en-US" sz="2400" b="0" i="1" smtClean="0">
                            <a:latin typeface="Cambria Math" panose="02040503050406030204" pitchFamily="18" charset="0"/>
                          </a:rPr>
                          <m:t>1</m:t>
                        </m:r>
                        <m:r>
                          <a:rPr lang="en-US" sz="2400" i="1">
                            <a:latin typeface="Cambria Math" panose="02040503050406030204" pitchFamily="18" charset="0"/>
                          </a:rPr>
                          <m:t> </m:t>
                        </m:r>
                      </m:sup>
                    </m:sSup>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b="0" i="1" smtClean="0">
                            <a:latin typeface="Cambria Math" panose="02040503050406030204" pitchFamily="18" charset="0"/>
                          </a:rPr>
                          <m:t>0</m:t>
                        </m:r>
                        <m:r>
                          <a:rPr lang="en-US" sz="2400" i="1">
                            <a:latin typeface="Cambria Math" panose="02040503050406030204" pitchFamily="18" charset="0"/>
                          </a:rPr>
                          <m:t> </m:t>
                        </m:r>
                      </m:sup>
                    </m:sSup>
                  </m:oMath>
                </a14:m>
                <a:endParaRPr lang="en-US" sz="2400" dirty="0"/>
              </a:p>
            </p:txBody>
          </p:sp>
        </mc:Choice>
        <mc:Fallback xmlns="">
          <p:sp>
            <p:nvSpPr>
              <p:cNvPr id="5" name="TextBox 4">
                <a:extLst>
                  <a:ext uri="{FF2B5EF4-FFF2-40B4-BE49-F238E27FC236}">
                    <a16:creationId xmlns:a16="http://schemas.microsoft.com/office/drawing/2014/main" id="{B143EC80-4B41-43A1-8452-ECB432E607AB}"/>
                  </a:ext>
                </a:extLst>
              </p:cNvPr>
              <p:cNvSpPr txBox="1">
                <a:spLocks noRot="1" noChangeAspect="1" noMove="1" noResize="1" noEditPoints="1" noAdjustHandles="1" noChangeArrowheads="1" noChangeShapeType="1" noTextEdit="1"/>
              </p:cNvSpPr>
              <p:nvPr/>
            </p:nvSpPr>
            <p:spPr>
              <a:xfrm>
                <a:off x="8839200" y="3324889"/>
                <a:ext cx="2812869" cy="461665"/>
              </a:xfrm>
              <a:prstGeom prst="rect">
                <a:avLst/>
              </a:prstGeom>
              <a:blipFill>
                <a:blip r:embed="rId3"/>
                <a:stretch>
                  <a:fillRect l="-3254" t="-10526" b="-2894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9D696AE1-61F3-4525-A773-E4542E1D4894}"/>
              </a:ext>
            </a:extLst>
          </p:cNvPr>
          <p:cNvCxnSpPr>
            <a:cxnSpLocks/>
          </p:cNvCxnSpPr>
          <p:nvPr/>
        </p:nvCxnSpPr>
        <p:spPr>
          <a:xfrm flipH="1">
            <a:off x="9936480" y="3786554"/>
            <a:ext cx="474617" cy="33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descr="Emoticon making a point Stock Vector - 14709057">
            <a:extLst>
              <a:ext uri="{FF2B5EF4-FFF2-40B4-BE49-F238E27FC236}">
                <a16:creationId xmlns:a16="http://schemas.microsoft.com/office/drawing/2014/main" id="{4C5DBD79-F021-4316-9AF4-78BC04C87CF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884" y="2018955"/>
            <a:ext cx="417830" cy="281940"/>
          </a:xfrm>
          <a:prstGeom prst="rect">
            <a:avLst/>
          </a:prstGeom>
          <a:noFill/>
          <a:ln>
            <a:noFill/>
          </a:ln>
        </p:spPr>
      </p:pic>
      <p:pic>
        <p:nvPicPr>
          <p:cNvPr id="8" name="Picture 7" descr="Emoticon making a point Stock Vector - 14709057">
            <a:extLst>
              <a:ext uri="{FF2B5EF4-FFF2-40B4-BE49-F238E27FC236}">
                <a16:creationId xmlns:a16="http://schemas.microsoft.com/office/drawing/2014/main" id="{C66FA707-C930-455E-B4FA-E575C83A269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343" y="5737515"/>
            <a:ext cx="417830" cy="281940"/>
          </a:xfrm>
          <a:prstGeom prst="rect">
            <a:avLst/>
          </a:prstGeom>
          <a:noFill/>
          <a:ln>
            <a:noFill/>
          </a:ln>
        </p:spPr>
      </p:pic>
    </p:spTree>
    <p:extLst>
      <p:ext uri="{BB962C8B-B14F-4D97-AF65-F5344CB8AC3E}">
        <p14:creationId xmlns:p14="http://schemas.microsoft.com/office/powerpoint/2010/main" val="4745502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2674" y="1350890"/>
            <a:ext cx="8604698" cy="4662815"/>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bottom-up dynamic-programming algorithm usually outperforms the corresponding top-down memorized algorithm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by a constant factor</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if all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subproblems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must be solved at least once.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is because the bottom-up algorithm has</a:t>
            </a:r>
          </a:p>
          <a:p>
            <a:pPr marL="461963" marR="0" lvl="0" indent="-461963">
              <a:lnSpc>
                <a:spcPct val="150000"/>
              </a:lnSpc>
              <a:spcBef>
                <a:spcPts val="0"/>
              </a:spcBef>
              <a:spcAft>
                <a:spcPts val="0"/>
              </a:spcAft>
              <a:buFont typeface="Courier New" panose="02070309020205020404" pitchFamily="49" charset="0"/>
              <a:buChar char="o"/>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no overhead for recursion and </a:t>
            </a:r>
          </a:p>
          <a:p>
            <a:pPr marL="461963" marR="0" lvl="0" indent="-461963">
              <a:lnSpc>
                <a:spcPct val="150000"/>
              </a:lnSpc>
              <a:spcBef>
                <a:spcPts val="0"/>
              </a:spcBef>
              <a:spcAft>
                <a:spcPts val="0"/>
              </a:spcAft>
              <a:buFont typeface="Courier New" panose="02070309020205020404" pitchFamily="49" charset="0"/>
              <a:buChar char="o"/>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less overhead for maintaining the table accesses in the dynamic-programming algorithm </a:t>
            </a:r>
          </a:p>
          <a:p>
            <a:pPr marL="461963" marR="0" lvl="0" indent="-461963">
              <a:lnSpc>
                <a:spcPct val="150000"/>
              </a:lnSpc>
              <a:spcBef>
                <a:spcPts val="0"/>
              </a:spcBef>
              <a:spcAft>
                <a:spcPts val="0"/>
              </a:spcAft>
              <a:buFont typeface="Courier New" panose="02070309020205020404" pitchFamily="49" charset="0"/>
              <a:buChar char="o"/>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reduce time or space requirements even further.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Emoticon making a point Stock Vector - 14709057">
            <a:extLst>
              <a:ext uri="{FF2B5EF4-FFF2-40B4-BE49-F238E27FC236}">
                <a16:creationId xmlns:a16="http://schemas.microsoft.com/office/drawing/2014/main" id="{5BBF3B23-CAE8-495D-900B-262E60E41A5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H="1" flipV="1">
            <a:off x="1031496" y="1756469"/>
            <a:ext cx="467664" cy="289758"/>
          </a:xfrm>
          <a:prstGeom prst="rect">
            <a:avLst/>
          </a:prstGeom>
          <a:noFill/>
          <a:ln>
            <a:noFill/>
          </a:ln>
        </p:spPr>
      </p:pic>
    </p:spTree>
    <p:extLst>
      <p:ext uri="{BB962C8B-B14F-4D97-AF65-F5344CB8AC3E}">
        <p14:creationId xmlns:p14="http://schemas.microsoft.com/office/powerpoint/2010/main" val="33427991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1410" y="1859340"/>
            <a:ext cx="8955464" cy="3586366"/>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Alternatively if some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subproblems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subproblem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space need not be solved at all, the memorized solution (top-down memorized algorithm) has the advantage of solving only those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subproblems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that are definitely required.</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Using memory functions, a method solves a given problem in the top-down manner but, in addition, maintains a table of the kind that would have been used by a bottom-up dynamic programming algorithm.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007102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3703" y="1532304"/>
            <a:ext cx="8917757" cy="4662815"/>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Initially, all the table’s entries are initialized with a special “null” symbol to indicate that they have not yet been calculated.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Thereafter, whenever a new value needs to be calculated, the method checks the corresponding entry in the table first: </a:t>
            </a:r>
          </a:p>
          <a:p>
            <a:pPr marL="461963" marR="0" lvl="0" indent="-461963">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this entry is not “null”, it is simply retrieved from the table ; </a:t>
            </a:r>
          </a:p>
          <a:p>
            <a:pPr marL="461963" marR="0" lvl="0" indent="-461963">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otherwise, it is computed by the recursive call whose result is then recorded in the table.</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12463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9960" y="2051315"/>
            <a:ext cx="8389857" cy="2755370"/>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following algorithm implements this idea for the knapsack problem. After initializing the table, the recursive function needs to be called with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n (the number of items) and j = W (the knapsack capacity).</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572729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2555" y="633164"/>
            <a:ext cx="9059159" cy="5970865"/>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//Implements the memory function method for the knapsack problem</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A nonnegative integer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indicating the number of the first items </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being considered and a nonnegative integer j indicating the </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knapsack capacity.</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value of an optimal feasible subset of the first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items</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//Note :	  Uses as global variables input arrays Weights[1 .. n], Values[1 .. n], </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table F[0 .. n, 0 .. W] whose entries are initialize with  -1’s except </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row 0 and column 0 initialized with 0’s</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0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&lt; Weights[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else</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indent="457200">
              <a:spcBef>
                <a:spcPts val="0"/>
              </a:spcBef>
              <a:spcAft>
                <a:spcPts val="0"/>
              </a:spcAft>
            </a:pP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a:t>
            </a:r>
          </a:p>
          <a:p>
            <a:pPr marL="1371600" marR="0" indent="45720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Value[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MFKnapsack</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Weights[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indent="457200"/>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value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838745F1-33E3-4D68-8252-46B5EA2DEBA7}"/>
              </a:ext>
            </a:extLst>
          </p:cNvPr>
          <p:cNvSpPr/>
          <p:nvPr/>
        </p:nvSpPr>
        <p:spPr>
          <a:xfrm>
            <a:off x="582586" y="3595094"/>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descr="Emoticon making a point Stock Vector - 14709057">
            <a:extLst>
              <a:ext uri="{FF2B5EF4-FFF2-40B4-BE49-F238E27FC236}">
                <a16:creationId xmlns:a16="http://schemas.microsoft.com/office/drawing/2014/main" id="{56139A34-6FEC-42AB-92E0-7C743AE0DB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848497" y="3658486"/>
            <a:ext cx="656296" cy="426649"/>
          </a:xfrm>
          <a:prstGeom prst="rect">
            <a:avLst/>
          </a:prstGeom>
          <a:noFill/>
          <a:ln>
            <a:noFill/>
          </a:ln>
        </p:spPr>
      </p:pic>
    </p:spTree>
    <p:extLst>
      <p:ext uri="{BB962C8B-B14F-4D97-AF65-F5344CB8AC3E}">
        <p14:creationId xmlns:p14="http://schemas.microsoft.com/office/powerpoint/2010/main" val="104711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2557" y="917378"/>
            <a:ext cx="9087439" cy="1785104"/>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Example 2   Apply the memory function method to the instance considered in Example 1.  The table in Figure 8.6 gives the results.   Only 11 out of 20 nontrivial values (i.e., not those in row 0 or in column 0) have been computed. Just one nontrivial entry, F(1, 2), is retrieved rather than being recomputed. For larger instances, the proportion of such entries can be significantly larger.</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Table 2"/>
          <p:cNvGraphicFramePr>
            <a:graphicFrameLocks noGrp="1"/>
          </p:cNvGraphicFramePr>
          <p:nvPr/>
        </p:nvGraphicFramePr>
        <p:xfrm>
          <a:off x="2526384" y="3186714"/>
          <a:ext cx="7409471" cy="2346960"/>
        </p:xfrm>
        <a:graphic>
          <a:graphicData uri="http://schemas.openxmlformats.org/drawingml/2006/table">
            <a:tbl>
              <a:tblPr firstRow="1" firstCol="1" bandRow="1">
                <a:tableStyleId>{5C22544A-7EE6-4342-B048-85BDC9FD1C3A}</a:tableStyleId>
              </a:tblPr>
              <a:tblGrid>
                <a:gridCol w="2347274">
                  <a:extLst>
                    <a:ext uri="{9D8B030D-6E8A-4147-A177-3AD203B41FA5}">
                      <a16:colId xmlns:a16="http://schemas.microsoft.com/office/drawing/2014/main" val="20000"/>
                    </a:ext>
                  </a:extLst>
                </a:gridCol>
                <a:gridCol w="723171">
                  <a:extLst>
                    <a:ext uri="{9D8B030D-6E8A-4147-A177-3AD203B41FA5}">
                      <a16:colId xmlns:a16="http://schemas.microsoft.com/office/drawing/2014/main" val="20001"/>
                    </a:ext>
                  </a:extLst>
                </a:gridCol>
                <a:gridCol w="723171">
                  <a:extLst>
                    <a:ext uri="{9D8B030D-6E8A-4147-A177-3AD203B41FA5}">
                      <a16:colId xmlns:a16="http://schemas.microsoft.com/office/drawing/2014/main" val="20002"/>
                    </a:ext>
                  </a:extLst>
                </a:gridCol>
                <a:gridCol w="723171">
                  <a:extLst>
                    <a:ext uri="{9D8B030D-6E8A-4147-A177-3AD203B41FA5}">
                      <a16:colId xmlns:a16="http://schemas.microsoft.com/office/drawing/2014/main" val="20003"/>
                    </a:ext>
                  </a:extLst>
                </a:gridCol>
                <a:gridCol w="723171">
                  <a:extLst>
                    <a:ext uri="{9D8B030D-6E8A-4147-A177-3AD203B41FA5}">
                      <a16:colId xmlns:a16="http://schemas.microsoft.com/office/drawing/2014/main" val="20004"/>
                    </a:ext>
                  </a:extLst>
                </a:gridCol>
                <a:gridCol w="723171">
                  <a:extLst>
                    <a:ext uri="{9D8B030D-6E8A-4147-A177-3AD203B41FA5}">
                      <a16:colId xmlns:a16="http://schemas.microsoft.com/office/drawing/2014/main" val="20005"/>
                    </a:ext>
                  </a:extLst>
                </a:gridCol>
                <a:gridCol w="723171">
                  <a:extLst>
                    <a:ext uri="{9D8B030D-6E8A-4147-A177-3AD203B41FA5}">
                      <a16:colId xmlns:a16="http://schemas.microsoft.com/office/drawing/2014/main" val="20006"/>
                    </a:ext>
                  </a:extLst>
                </a:gridCol>
                <a:gridCol w="723171">
                  <a:extLst>
                    <a:ext uri="{9D8B030D-6E8A-4147-A177-3AD203B41FA5}">
                      <a16:colId xmlns:a16="http://schemas.microsoft.com/office/drawing/2014/main" val="20007"/>
                    </a:ext>
                  </a:extLst>
                </a:gridCol>
              </a:tblGrid>
              <a:tr h="0">
                <a:tc rowSpan="2">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capacity 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marR="0" algn="ct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i</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=2,  v</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 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=3,  v</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 20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4</a:t>
                      </a:r>
                      <a:r>
                        <a:rPr lang="en-US" sz="2200">
                          <a:solidFill>
                            <a:schemeClr val="tx1"/>
                          </a:solidFill>
                          <a:effectLst/>
                          <a:latin typeface="Times New Roman" panose="02020603050405020304" pitchFamily="18" charset="0"/>
                          <a:cs typeface="Times New Roman" panose="02020603050405020304" pitchFamily="18" charset="0"/>
                        </a:rPr>
                        <a:t> =2,  v</a:t>
                      </a:r>
                      <a:r>
                        <a:rPr lang="en-US" sz="2200" baseline="-25000">
                          <a:solidFill>
                            <a:schemeClr val="tx1"/>
                          </a:solidFill>
                          <a:effectLst/>
                          <a:latin typeface="Times New Roman" panose="02020603050405020304" pitchFamily="18" charset="0"/>
                          <a:cs typeface="Times New Roman" panose="02020603050405020304" pitchFamily="18" charset="0"/>
                        </a:rPr>
                        <a:t>4</a:t>
                      </a:r>
                      <a:r>
                        <a:rPr lang="en-US" sz="2200">
                          <a:solidFill>
                            <a:schemeClr val="tx1"/>
                          </a:solidFill>
                          <a:effectLst/>
                          <a:latin typeface="Times New Roman" panose="02020603050405020304" pitchFamily="18" charset="0"/>
                          <a:cs typeface="Times New Roman" panose="02020603050405020304" pitchFamily="18" charset="0"/>
                        </a:rPr>
                        <a:t> = 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37</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4" name="Rectangle 3"/>
          <p:cNvSpPr/>
          <p:nvPr/>
        </p:nvSpPr>
        <p:spPr>
          <a:xfrm>
            <a:off x="1602556" y="5679353"/>
            <a:ext cx="9087439" cy="769441"/>
          </a:xfrm>
          <a:prstGeom prst="rect">
            <a:avLst/>
          </a:prstGeom>
        </p:spPr>
        <p:txBody>
          <a:bodyPr wrap="square">
            <a:spAutoFit/>
          </a:bodyPr>
          <a:lstStyle/>
          <a:p>
            <a:pPr algn="ct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8.6   Example of solving an instance of the knapsack problem by the memory function algorithm</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6" name="Picture 5" descr="Emoticon making a point Stock Vector - 14709057">
            <a:extLst>
              <a:ext uri="{FF2B5EF4-FFF2-40B4-BE49-F238E27FC236}">
                <a16:creationId xmlns:a16="http://schemas.microsoft.com/office/drawing/2014/main" id="{7DB88DD0-E97C-4093-B33E-B2BA35AA280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848497" y="3658486"/>
            <a:ext cx="656296" cy="426649"/>
          </a:xfrm>
          <a:prstGeom prst="rect">
            <a:avLst/>
          </a:prstGeom>
          <a:noFill/>
          <a:ln>
            <a:noFill/>
          </a:ln>
        </p:spPr>
      </p:pic>
    </p:spTree>
    <p:extLst>
      <p:ext uri="{BB962C8B-B14F-4D97-AF65-F5344CB8AC3E}">
        <p14:creationId xmlns:p14="http://schemas.microsoft.com/office/powerpoint/2010/main" val="186834275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F671C0B-8792-4A6C-A460-E13C93440251}"/>
              </a:ext>
            </a:extLst>
          </p:cNvPr>
          <p:cNvGraphicFramePr>
            <a:graphicFrameLocks noGrp="1"/>
          </p:cNvGraphicFramePr>
          <p:nvPr/>
        </p:nvGraphicFramePr>
        <p:xfrm>
          <a:off x="1993949" y="3892770"/>
          <a:ext cx="7409471" cy="2346960"/>
        </p:xfrm>
        <a:graphic>
          <a:graphicData uri="http://schemas.openxmlformats.org/drawingml/2006/table">
            <a:tbl>
              <a:tblPr firstRow="1" firstCol="1" bandRow="1">
                <a:tableStyleId>{5C22544A-7EE6-4342-B048-85BDC9FD1C3A}</a:tableStyleId>
              </a:tblPr>
              <a:tblGrid>
                <a:gridCol w="2347274">
                  <a:extLst>
                    <a:ext uri="{9D8B030D-6E8A-4147-A177-3AD203B41FA5}">
                      <a16:colId xmlns:a16="http://schemas.microsoft.com/office/drawing/2014/main" val="20000"/>
                    </a:ext>
                  </a:extLst>
                </a:gridCol>
                <a:gridCol w="723171">
                  <a:extLst>
                    <a:ext uri="{9D8B030D-6E8A-4147-A177-3AD203B41FA5}">
                      <a16:colId xmlns:a16="http://schemas.microsoft.com/office/drawing/2014/main" val="20001"/>
                    </a:ext>
                  </a:extLst>
                </a:gridCol>
                <a:gridCol w="723171">
                  <a:extLst>
                    <a:ext uri="{9D8B030D-6E8A-4147-A177-3AD203B41FA5}">
                      <a16:colId xmlns:a16="http://schemas.microsoft.com/office/drawing/2014/main" val="20002"/>
                    </a:ext>
                  </a:extLst>
                </a:gridCol>
                <a:gridCol w="723171">
                  <a:extLst>
                    <a:ext uri="{9D8B030D-6E8A-4147-A177-3AD203B41FA5}">
                      <a16:colId xmlns:a16="http://schemas.microsoft.com/office/drawing/2014/main" val="20003"/>
                    </a:ext>
                  </a:extLst>
                </a:gridCol>
                <a:gridCol w="723171">
                  <a:extLst>
                    <a:ext uri="{9D8B030D-6E8A-4147-A177-3AD203B41FA5}">
                      <a16:colId xmlns:a16="http://schemas.microsoft.com/office/drawing/2014/main" val="20004"/>
                    </a:ext>
                  </a:extLst>
                </a:gridCol>
                <a:gridCol w="723171">
                  <a:extLst>
                    <a:ext uri="{9D8B030D-6E8A-4147-A177-3AD203B41FA5}">
                      <a16:colId xmlns:a16="http://schemas.microsoft.com/office/drawing/2014/main" val="20005"/>
                    </a:ext>
                  </a:extLst>
                </a:gridCol>
                <a:gridCol w="723171">
                  <a:extLst>
                    <a:ext uri="{9D8B030D-6E8A-4147-A177-3AD203B41FA5}">
                      <a16:colId xmlns:a16="http://schemas.microsoft.com/office/drawing/2014/main" val="20006"/>
                    </a:ext>
                  </a:extLst>
                </a:gridCol>
                <a:gridCol w="723171">
                  <a:extLst>
                    <a:ext uri="{9D8B030D-6E8A-4147-A177-3AD203B41FA5}">
                      <a16:colId xmlns:a16="http://schemas.microsoft.com/office/drawing/2014/main" val="20007"/>
                    </a:ext>
                  </a:extLst>
                </a:gridCol>
              </a:tblGrid>
              <a:tr h="0">
                <a:tc rowSpan="2">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7">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capacity j</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p>
                      <a:pPr marL="0" marR="0" algn="ctr">
                        <a:spcBef>
                          <a:spcPts val="0"/>
                        </a:spcBef>
                        <a:spcAft>
                          <a:spcPts val="0"/>
                        </a:spcAft>
                      </a:pPr>
                      <a:r>
                        <a:rPr lang="en-US" sz="2200" dirty="0" err="1">
                          <a:solidFill>
                            <a:schemeClr val="tx1"/>
                          </a:solidFill>
                          <a:effectLst/>
                          <a:latin typeface="Times New Roman" panose="02020603050405020304" pitchFamily="18" charset="0"/>
                          <a:cs typeface="Times New Roman" panose="02020603050405020304" pitchFamily="18" charset="0"/>
                        </a:rPr>
                        <a:t>i</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=2,  v</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 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=3,  v</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 20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4</a:t>
                      </a:r>
                      <a:r>
                        <a:rPr lang="en-US" sz="2200">
                          <a:solidFill>
                            <a:schemeClr val="tx1"/>
                          </a:solidFill>
                          <a:effectLst/>
                          <a:latin typeface="Times New Roman" panose="02020603050405020304" pitchFamily="18" charset="0"/>
                          <a:cs typeface="Times New Roman" panose="02020603050405020304" pitchFamily="18" charset="0"/>
                        </a:rPr>
                        <a:t> =2,  v</a:t>
                      </a:r>
                      <a:r>
                        <a:rPr lang="en-US" sz="2200" baseline="-25000">
                          <a:solidFill>
                            <a:schemeClr val="tx1"/>
                          </a:solidFill>
                          <a:effectLst/>
                          <a:latin typeface="Times New Roman" panose="02020603050405020304" pitchFamily="18" charset="0"/>
                          <a:cs typeface="Times New Roman" panose="02020603050405020304" pitchFamily="18" charset="0"/>
                        </a:rPr>
                        <a:t>4</a:t>
                      </a:r>
                      <a:r>
                        <a:rPr lang="en-US" sz="2200">
                          <a:solidFill>
                            <a:schemeClr val="tx1"/>
                          </a:solidFill>
                          <a:effectLst/>
                          <a:latin typeface="Times New Roman" panose="02020603050405020304" pitchFamily="18" charset="0"/>
                          <a:cs typeface="Times New Roman" panose="02020603050405020304" pitchFamily="18" charset="0"/>
                        </a:rPr>
                        <a:t> = 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37</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3" name="Table 2">
            <a:extLst>
              <a:ext uri="{FF2B5EF4-FFF2-40B4-BE49-F238E27FC236}">
                <a16:creationId xmlns:a16="http://schemas.microsoft.com/office/drawing/2014/main" id="{2E854B9C-4CAB-4836-8F64-04861299C7C3}"/>
              </a:ext>
            </a:extLst>
          </p:cNvPr>
          <p:cNvGraphicFramePr>
            <a:graphicFrameLocks noGrp="1"/>
          </p:cNvGraphicFramePr>
          <p:nvPr/>
        </p:nvGraphicFramePr>
        <p:xfrm>
          <a:off x="1826292" y="419657"/>
          <a:ext cx="8983745" cy="2346960"/>
        </p:xfrm>
        <a:graphic>
          <a:graphicData uri="http://schemas.openxmlformats.org/drawingml/2006/table">
            <a:tbl>
              <a:tblPr firstRow="1" firstCol="1" bandRow="1">
                <a:tableStyleId>{5C22544A-7EE6-4342-B048-85BDC9FD1C3A}</a:tableStyleId>
              </a:tblPr>
              <a:tblGrid>
                <a:gridCol w="2318996">
                  <a:extLst>
                    <a:ext uri="{9D8B030D-6E8A-4147-A177-3AD203B41FA5}">
                      <a16:colId xmlns:a16="http://schemas.microsoft.com/office/drawing/2014/main" val="20000"/>
                    </a:ext>
                  </a:extLst>
                </a:gridCol>
                <a:gridCol w="1526033">
                  <a:extLst>
                    <a:ext uri="{9D8B030D-6E8A-4147-A177-3AD203B41FA5}">
                      <a16:colId xmlns:a16="http://schemas.microsoft.com/office/drawing/2014/main" val="20001"/>
                    </a:ext>
                  </a:extLst>
                </a:gridCol>
                <a:gridCol w="855702">
                  <a:extLst>
                    <a:ext uri="{9D8B030D-6E8A-4147-A177-3AD203B41FA5}">
                      <a16:colId xmlns:a16="http://schemas.microsoft.com/office/drawing/2014/main" val="20002"/>
                    </a:ext>
                  </a:extLst>
                </a:gridCol>
                <a:gridCol w="856828">
                  <a:extLst>
                    <a:ext uri="{9D8B030D-6E8A-4147-A177-3AD203B41FA5}">
                      <a16:colId xmlns:a16="http://schemas.microsoft.com/office/drawing/2014/main" val="20003"/>
                    </a:ext>
                  </a:extLst>
                </a:gridCol>
                <a:gridCol w="856828">
                  <a:extLst>
                    <a:ext uri="{9D8B030D-6E8A-4147-A177-3AD203B41FA5}">
                      <a16:colId xmlns:a16="http://schemas.microsoft.com/office/drawing/2014/main" val="20004"/>
                    </a:ext>
                  </a:extLst>
                </a:gridCol>
                <a:gridCol w="855702">
                  <a:extLst>
                    <a:ext uri="{9D8B030D-6E8A-4147-A177-3AD203B41FA5}">
                      <a16:colId xmlns:a16="http://schemas.microsoft.com/office/drawing/2014/main" val="20005"/>
                    </a:ext>
                  </a:extLst>
                </a:gridCol>
                <a:gridCol w="856828">
                  <a:extLst>
                    <a:ext uri="{9D8B030D-6E8A-4147-A177-3AD203B41FA5}">
                      <a16:colId xmlns:a16="http://schemas.microsoft.com/office/drawing/2014/main" val="20006"/>
                    </a:ext>
                  </a:extLst>
                </a:gridCol>
                <a:gridCol w="856828">
                  <a:extLst>
                    <a:ext uri="{9D8B030D-6E8A-4147-A177-3AD203B41FA5}">
                      <a16:colId xmlns:a16="http://schemas.microsoft.com/office/drawing/2014/main" val="20007"/>
                    </a:ext>
                  </a:extLst>
                </a:gridCol>
              </a:tblGrid>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F(i,  0) = 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capacity j</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i</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F(0 ,  j) = 0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 2, v</a:t>
                      </a:r>
                      <a:r>
                        <a:rPr lang="en-US" sz="2200" baseline="-25000">
                          <a:solidFill>
                            <a:schemeClr val="tx1"/>
                          </a:solidFill>
                          <a:effectLst/>
                          <a:latin typeface="Times New Roman" panose="02020603050405020304" pitchFamily="18" charset="0"/>
                          <a:cs typeface="Times New Roman" panose="02020603050405020304" pitchFamily="18" charset="0"/>
                        </a:rPr>
                        <a:t>1</a:t>
                      </a:r>
                      <a:r>
                        <a:rPr lang="en-US" sz="2200">
                          <a:solidFill>
                            <a:schemeClr val="tx1"/>
                          </a:solidFill>
                          <a:effectLst/>
                          <a:latin typeface="Times New Roman" panose="02020603050405020304" pitchFamily="18" charset="0"/>
                          <a:cs typeface="Times New Roman" panose="02020603050405020304" pitchFamily="18" charset="0"/>
                        </a:rPr>
                        <a:t>  = 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 v</a:t>
                      </a:r>
                      <a:r>
                        <a:rPr lang="en-US" sz="2200" baseline="-25000">
                          <a:solidFill>
                            <a:schemeClr val="tx1"/>
                          </a:solidFill>
                          <a:effectLst/>
                          <a:latin typeface="Times New Roman" panose="02020603050405020304" pitchFamily="18" charset="0"/>
                          <a:cs typeface="Times New Roman" panose="02020603050405020304" pitchFamily="18" charset="0"/>
                        </a:rPr>
                        <a:t>2</a:t>
                      </a:r>
                      <a:r>
                        <a:rPr lang="en-US" sz="2200">
                          <a:solidFill>
                            <a:schemeClr val="tx1"/>
                          </a:solidFill>
                          <a:effectLst/>
                          <a:latin typeface="Times New Roman" panose="02020603050405020304" pitchFamily="18" charset="0"/>
                          <a:cs typeface="Times New Roman" panose="02020603050405020304" pitchFamily="18" charset="0"/>
                        </a:rPr>
                        <a:t>  = 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10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12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22</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B050"/>
                          </a:solidFill>
                          <a:effectLst/>
                          <a:latin typeface="Times New Roman" panose="02020603050405020304" pitchFamily="18" charset="0"/>
                          <a:cs typeface="Times New Roman" panose="02020603050405020304" pitchFamily="18" charset="0"/>
                        </a:rPr>
                        <a:t>22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w</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 3, v</a:t>
                      </a:r>
                      <a:r>
                        <a:rPr lang="en-US" sz="2200" baseline="-25000">
                          <a:solidFill>
                            <a:schemeClr val="tx1"/>
                          </a:solidFill>
                          <a:effectLst/>
                          <a:latin typeface="Times New Roman" panose="02020603050405020304" pitchFamily="18" charset="0"/>
                          <a:cs typeface="Times New Roman" panose="02020603050405020304" pitchFamily="18" charset="0"/>
                        </a:rPr>
                        <a:t>3</a:t>
                      </a:r>
                      <a:r>
                        <a:rPr lang="en-US" sz="2200">
                          <a:solidFill>
                            <a:schemeClr val="tx1"/>
                          </a:solidFill>
                          <a:effectLst/>
                          <a:latin typeface="Times New Roman" panose="02020603050405020304" pitchFamily="18" charset="0"/>
                          <a:cs typeface="Times New Roman" panose="02020603050405020304" pitchFamily="18" charset="0"/>
                        </a:rPr>
                        <a:t>  = 20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FF0000"/>
                          </a:solidFill>
                          <a:effectLst/>
                          <a:latin typeface="Times New Roman" panose="02020603050405020304" pitchFamily="18" charset="0"/>
                          <a:cs typeface="Times New Roman" panose="02020603050405020304" pitchFamily="18" charset="0"/>
                        </a:rPr>
                        <a:t>22</a:t>
                      </a:r>
                      <a:endParaRPr lang="en-US" sz="22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30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FF0000"/>
                          </a:solidFill>
                          <a:effectLst/>
                          <a:latin typeface="Times New Roman" panose="02020603050405020304" pitchFamily="18" charset="0"/>
                          <a:cs typeface="Times New Roman" panose="02020603050405020304" pitchFamily="18" charset="0"/>
                        </a:rPr>
                        <a:t>3</a:t>
                      </a:r>
                      <a:r>
                        <a:rPr lang="en-US" sz="2200" dirty="0">
                          <a:solidFill>
                            <a:srgbClr val="00B050"/>
                          </a:solidFill>
                          <a:effectLst/>
                          <a:latin typeface="Times New Roman" panose="02020603050405020304" pitchFamily="18" charset="0"/>
                          <a:cs typeface="Times New Roman" panose="02020603050405020304" pitchFamily="18" charset="0"/>
                        </a:rPr>
                        <a:t>2</a:t>
                      </a:r>
                      <a:endParaRPr lang="en-US" sz="2200"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w</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2, v</a:t>
                      </a:r>
                      <a:r>
                        <a:rPr lang="en-US" sz="2200" baseline="-25000" dirty="0">
                          <a:solidFill>
                            <a:schemeClr val="tx1"/>
                          </a:solidFill>
                          <a:effectLst/>
                          <a:latin typeface="Times New Roman" panose="02020603050405020304" pitchFamily="18" charset="0"/>
                          <a:cs typeface="Times New Roman" panose="02020603050405020304" pitchFamily="18" charset="0"/>
                        </a:rPr>
                        <a:t>4</a:t>
                      </a:r>
                      <a:r>
                        <a:rPr lang="en-US" sz="2200" dirty="0">
                          <a:solidFill>
                            <a:schemeClr val="tx1"/>
                          </a:solidFill>
                          <a:effectLst/>
                          <a:latin typeface="Times New Roman" panose="02020603050405020304" pitchFamily="18" charset="0"/>
                          <a:cs typeface="Times New Roman" panose="02020603050405020304" pitchFamily="18" charset="0"/>
                        </a:rPr>
                        <a:t>  = 15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FF0000"/>
                          </a:solidFill>
                          <a:effectLst/>
                          <a:latin typeface="Times New Roman" panose="02020603050405020304" pitchFamily="18" charset="0"/>
                          <a:cs typeface="Times New Roman" panose="02020603050405020304" pitchFamily="18" charset="0"/>
                        </a:rPr>
                        <a:t>37</a:t>
                      </a:r>
                      <a:endParaRPr lang="en-US" sz="220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94C0DAD3-EBDD-4C14-B21A-2148CFD02234}"/>
              </a:ext>
            </a:extLst>
          </p:cNvPr>
          <p:cNvSpPr/>
          <p:nvPr/>
        </p:nvSpPr>
        <p:spPr>
          <a:xfrm>
            <a:off x="5136898" y="2965230"/>
            <a:ext cx="5814412"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Max{ </a:t>
            </a:r>
            <a:r>
              <a:rPr lang="en-US"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b="1"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 1, j),</a:t>
            </a:r>
            <a:r>
              <a:rPr 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j), if j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&lt;</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endParaRPr lang="en-US" dirty="0"/>
          </a:p>
        </p:txBody>
      </p:sp>
      <p:sp>
        <p:nvSpPr>
          <p:cNvPr id="5" name="Thought Bubble: Cloud 4">
            <a:extLst>
              <a:ext uri="{FF2B5EF4-FFF2-40B4-BE49-F238E27FC236}">
                <a16:creationId xmlns:a16="http://schemas.microsoft.com/office/drawing/2014/main" id="{3AEA2E43-881A-4A16-8313-FCDB27CE2FAC}"/>
              </a:ext>
            </a:extLst>
          </p:cNvPr>
          <p:cNvSpPr/>
          <p:nvPr/>
        </p:nvSpPr>
        <p:spPr>
          <a:xfrm>
            <a:off x="910811" y="2735574"/>
            <a:ext cx="659757" cy="459311"/>
          </a:xfrm>
          <a:prstGeom prst="cloudCallout">
            <a:avLst>
              <a:gd name="adj1" fmla="val 30044"/>
              <a:gd name="adj2" fmla="val 751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descr="Emoticon making a point Stock Vector - 14709057">
            <a:extLst>
              <a:ext uri="{FF2B5EF4-FFF2-40B4-BE49-F238E27FC236}">
                <a16:creationId xmlns:a16="http://schemas.microsoft.com/office/drawing/2014/main" id="{E0ECF0FB-1D1D-492D-A6FA-77321D6151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912542" y="2704844"/>
            <a:ext cx="656296" cy="426649"/>
          </a:xfrm>
          <a:prstGeom prst="rect">
            <a:avLst/>
          </a:prstGeom>
          <a:noFill/>
          <a:ln>
            <a:noFill/>
          </a:ln>
        </p:spPr>
      </p:pic>
    </p:spTree>
    <p:extLst>
      <p:ext uri="{BB962C8B-B14F-4D97-AF65-F5344CB8AC3E}">
        <p14:creationId xmlns:p14="http://schemas.microsoft.com/office/powerpoint/2010/main" val="15950290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4525" y="1045312"/>
            <a:ext cx="8582880" cy="5109860"/>
          </a:xfrm>
          <a:prstGeom prst="rect">
            <a:avLst/>
          </a:prstGeom>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 general, we cannot expect more than a constant-factor gain in using the memory function method for the knapsack problem, because its time efficiency class is the same as that of the bottom-up algorithm (why?).  </a:t>
            </a:r>
          </a:p>
          <a:p>
            <a:pPr marL="342900" marR="0" lvl="0" indent="-342900">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more significant improvement can be expected for dynamic programming algorithms in which a computation of one value takes more than constant time. </a:t>
            </a:r>
          </a:p>
          <a:p>
            <a:pPr marL="342900" marR="0" lvl="0" indent="-342900">
              <a:lnSpc>
                <a:spcPct val="150000"/>
              </a:lnSpc>
              <a:spcBef>
                <a:spcPts val="0"/>
              </a:spcBef>
              <a:spcAft>
                <a:spcPts val="0"/>
              </a:spcAft>
              <a:buFont typeface="Symbol" panose="05050102010706020507" pitchFamily="18" charset="2"/>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memory function algorithm may be less space-efficient than a space efficient version of a bottom-up algorithm.</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098647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A554-B2DC-4165-8B00-26876F02A1C7}"/>
              </a:ext>
            </a:extLst>
          </p:cNvPr>
          <p:cNvSpPr>
            <a:spLocks noGrp="1"/>
          </p:cNvSpPr>
          <p:nvPr>
            <p:ph type="title"/>
          </p:nvPr>
        </p:nvSpPr>
        <p:spPr>
          <a:xfrm>
            <a:off x="729018" y="2289459"/>
            <a:ext cx="10515600" cy="2514553"/>
          </a:xfrm>
        </p:spPr>
        <p:txBody>
          <a:bodyPr>
            <a:normAutofit/>
          </a:bodyPr>
          <a:lstStyle/>
          <a:p>
            <a:pPr algn="ctr"/>
            <a:r>
              <a:rPr lang="en-US" sz="3200" dirty="0">
                <a:latin typeface="+mn-lt"/>
              </a:rPr>
              <a:t>Chapter 06.07</a:t>
            </a:r>
            <a:br>
              <a:rPr lang="en-US" sz="3200" dirty="0"/>
            </a:br>
            <a:r>
              <a:rPr lang="en-US" sz="3200" dirty="0">
                <a:latin typeface="+mn-lt"/>
              </a:rPr>
              <a:t>Dynamic Programming</a:t>
            </a:r>
            <a:br>
              <a:rPr lang="en-US" sz="4000" dirty="0">
                <a:latin typeface="+mn-lt"/>
              </a:rPr>
            </a:br>
            <a:r>
              <a:rPr lang="en-US" sz="2800" dirty="0">
                <a:latin typeface="+mn-lt"/>
              </a:rPr>
              <a:t>The Traveling Salesperson Problem</a:t>
            </a:r>
          </a:p>
        </p:txBody>
      </p:sp>
    </p:spTree>
    <p:extLst>
      <p:ext uri="{BB962C8B-B14F-4D97-AF65-F5344CB8AC3E}">
        <p14:creationId xmlns:p14="http://schemas.microsoft.com/office/powerpoint/2010/main" val="7563947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A554-B2DC-4165-8B00-26876F02A1C7}"/>
              </a:ext>
            </a:extLst>
          </p:cNvPr>
          <p:cNvSpPr>
            <a:spLocks noGrp="1"/>
          </p:cNvSpPr>
          <p:nvPr>
            <p:ph type="title"/>
          </p:nvPr>
        </p:nvSpPr>
        <p:spPr>
          <a:xfrm>
            <a:off x="729018" y="2289459"/>
            <a:ext cx="10515600" cy="2514553"/>
          </a:xfrm>
        </p:spPr>
        <p:txBody>
          <a:bodyPr>
            <a:normAutofit/>
          </a:bodyPr>
          <a:lstStyle/>
          <a:p>
            <a:pPr algn="ctr"/>
            <a:r>
              <a:rPr lang="en-US" sz="3200" dirty="0">
                <a:latin typeface="+mn-lt"/>
              </a:rPr>
              <a:t>Chapter 06_07</a:t>
            </a:r>
            <a:br>
              <a:rPr lang="en-US" sz="3200" dirty="0"/>
            </a:br>
            <a:r>
              <a:rPr lang="en-US" sz="3200" dirty="0">
                <a:latin typeface="+mn-lt"/>
              </a:rPr>
              <a:t>Dynamic Programming</a:t>
            </a:r>
            <a:br>
              <a:rPr lang="en-US" sz="4000" dirty="0">
                <a:latin typeface="+mn-lt"/>
              </a:rPr>
            </a:br>
            <a:r>
              <a:rPr lang="en-US" sz="2800" dirty="0">
                <a:latin typeface="+mn-lt"/>
              </a:rPr>
              <a:t>The Traveling Salesperson Problem</a:t>
            </a:r>
          </a:p>
        </p:txBody>
      </p:sp>
    </p:spTree>
    <p:extLst>
      <p:ext uri="{BB962C8B-B14F-4D97-AF65-F5344CB8AC3E}">
        <p14:creationId xmlns:p14="http://schemas.microsoft.com/office/powerpoint/2010/main" val="211523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6618" y="843677"/>
            <a:ext cx="8978536" cy="501194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problem of computing F(n) is expressed in terms of its smaller and overlapping subproblems of computing F(n – 1) and F(n – 2).</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a:t>
            </a: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avoiding</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computing overlapping subproblems r</a:t>
            </a: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epeatedly</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800100" lvl="1"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Create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one-dimensional array</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storing n + 1 consecutive values of F(n) by: </a:t>
            </a:r>
          </a:p>
          <a:p>
            <a:pPr marL="1257300" lvl="2"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starting with F(0) = 0, and F(1) = 1 through F(n),</a:t>
            </a:r>
          </a:p>
          <a:p>
            <a:pPr lvl="2">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where F(n) = F(n – 1) + F(n – 2)  for n &gt; 1.</a:t>
            </a:r>
          </a:p>
          <a:p>
            <a:pPr marL="342900" indent="-342900">
              <a:lnSpc>
                <a:spcPct val="150000"/>
              </a:lnSpc>
              <a:buFont typeface="Arial" panose="020B0604020202020204" pitchFamily="34" charset="0"/>
              <a:buChar char="•"/>
            </a:pP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single-loop faster algorithm can be used by computing successive elements of the Fibonacci sequence iteratively: </a:t>
            </a:r>
            <a:endParaRPr lang="en-US" sz="2400" i="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2"/>
          <p:cNvSpPr/>
          <p:nvPr/>
        </p:nvSpPr>
        <p:spPr>
          <a:xfrm>
            <a:off x="11239737" y="1462455"/>
            <a:ext cx="379391" cy="286247"/>
          </a:xfrm>
          <a:prstGeom prst="cloudCallout">
            <a:avLst>
              <a:gd name="adj1" fmla="val -64845"/>
              <a:gd name="adj2" fmla="val 1208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04E07EF8-E40E-40FF-91F8-9072E012B61A}"/>
              </a:ext>
            </a:extLst>
          </p:cNvPr>
          <p:cNvGraphicFramePr>
            <a:graphicFrameLocks noGrp="1"/>
          </p:cNvGraphicFramePr>
          <p:nvPr>
            <p:extLst>
              <p:ext uri="{D42A27DB-BD31-4B8C-83A1-F6EECF244321}">
                <p14:modId xmlns:p14="http://schemas.microsoft.com/office/powerpoint/2010/main" val="2803944815"/>
              </p:ext>
            </p:extLst>
          </p:nvPr>
        </p:nvGraphicFramePr>
        <p:xfrm>
          <a:off x="8242756" y="3200400"/>
          <a:ext cx="2897048" cy="457200"/>
        </p:xfrm>
        <a:graphic>
          <a:graphicData uri="http://schemas.openxmlformats.org/drawingml/2006/table">
            <a:tbl>
              <a:tblPr firstRow="1" bandRow="1">
                <a:tableStyleId>{5C22544A-7EE6-4342-B048-85BDC9FD1C3A}</a:tableStyleId>
              </a:tblPr>
              <a:tblGrid>
                <a:gridCol w="362131">
                  <a:extLst>
                    <a:ext uri="{9D8B030D-6E8A-4147-A177-3AD203B41FA5}">
                      <a16:colId xmlns:a16="http://schemas.microsoft.com/office/drawing/2014/main" val="105620947"/>
                    </a:ext>
                  </a:extLst>
                </a:gridCol>
                <a:gridCol w="362131">
                  <a:extLst>
                    <a:ext uri="{9D8B030D-6E8A-4147-A177-3AD203B41FA5}">
                      <a16:colId xmlns:a16="http://schemas.microsoft.com/office/drawing/2014/main" val="850975807"/>
                    </a:ext>
                  </a:extLst>
                </a:gridCol>
                <a:gridCol w="362131">
                  <a:extLst>
                    <a:ext uri="{9D8B030D-6E8A-4147-A177-3AD203B41FA5}">
                      <a16:colId xmlns:a16="http://schemas.microsoft.com/office/drawing/2014/main" val="2607962727"/>
                    </a:ext>
                  </a:extLst>
                </a:gridCol>
                <a:gridCol w="362131">
                  <a:extLst>
                    <a:ext uri="{9D8B030D-6E8A-4147-A177-3AD203B41FA5}">
                      <a16:colId xmlns:a16="http://schemas.microsoft.com/office/drawing/2014/main" val="257230473"/>
                    </a:ext>
                  </a:extLst>
                </a:gridCol>
                <a:gridCol w="362131">
                  <a:extLst>
                    <a:ext uri="{9D8B030D-6E8A-4147-A177-3AD203B41FA5}">
                      <a16:colId xmlns:a16="http://schemas.microsoft.com/office/drawing/2014/main" val="1240624396"/>
                    </a:ext>
                  </a:extLst>
                </a:gridCol>
                <a:gridCol w="362131">
                  <a:extLst>
                    <a:ext uri="{9D8B030D-6E8A-4147-A177-3AD203B41FA5}">
                      <a16:colId xmlns:a16="http://schemas.microsoft.com/office/drawing/2014/main" val="2254580895"/>
                    </a:ext>
                  </a:extLst>
                </a:gridCol>
                <a:gridCol w="362131">
                  <a:extLst>
                    <a:ext uri="{9D8B030D-6E8A-4147-A177-3AD203B41FA5}">
                      <a16:colId xmlns:a16="http://schemas.microsoft.com/office/drawing/2014/main" val="2315310873"/>
                    </a:ext>
                  </a:extLst>
                </a:gridCol>
                <a:gridCol w="362131">
                  <a:extLst>
                    <a:ext uri="{9D8B030D-6E8A-4147-A177-3AD203B41FA5}">
                      <a16:colId xmlns:a16="http://schemas.microsoft.com/office/drawing/2014/main" val="2629763181"/>
                    </a:ext>
                  </a:extLst>
                </a:gridCol>
              </a:tblGrid>
              <a:tr h="368905">
                <a:tc>
                  <a:txBody>
                    <a:bodyPr/>
                    <a:lstStyle/>
                    <a:p>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6873310"/>
                  </a:ext>
                </a:extLst>
              </a:tr>
            </a:tbl>
          </a:graphicData>
        </a:graphic>
      </p:graphicFrame>
      <p:pic>
        <p:nvPicPr>
          <p:cNvPr id="5" name="Picture 4" descr="Emoticon making a point Stock Vector - 14709057">
            <a:extLst>
              <a:ext uri="{FF2B5EF4-FFF2-40B4-BE49-F238E27FC236}">
                <a16:creationId xmlns:a16="http://schemas.microsoft.com/office/drawing/2014/main" id="{97E2432C-D08E-4A62-94E2-1DC62B2F0F1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647" y="1466762"/>
            <a:ext cx="417830" cy="281940"/>
          </a:xfrm>
          <a:prstGeom prst="rect">
            <a:avLst/>
          </a:prstGeom>
          <a:noFill/>
          <a:ln>
            <a:noFill/>
          </a:ln>
        </p:spPr>
      </p:pic>
    </p:spTree>
    <p:extLst>
      <p:ext uri="{BB962C8B-B14F-4D97-AF65-F5344CB8AC3E}">
        <p14:creationId xmlns:p14="http://schemas.microsoft.com/office/powerpoint/2010/main" val="3769831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838200" y="365125"/>
            <a:ext cx="8462554" cy="1325563"/>
          </a:xfrm>
        </p:spPr>
        <p:txBody>
          <a:bodyPr>
            <a:normAutofit/>
          </a:bodyPr>
          <a:lstStyle/>
          <a:p>
            <a:r>
              <a:rPr lang="en-US" sz="3200" dirty="0">
                <a:latin typeface="+mn-lt"/>
              </a:rPr>
              <a:t>Dynamic Programming: </a:t>
            </a:r>
            <a:br>
              <a:rPr lang="en-US" sz="3200" dirty="0">
                <a:latin typeface="+mn-lt"/>
              </a:rPr>
            </a:br>
            <a:r>
              <a:rPr lang="en-US" sz="3200" dirty="0">
                <a:latin typeface="+mn-lt"/>
              </a:rPr>
              <a:t>The Traveling Salesperson Problem</a:t>
            </a:r>
          </a:p>
        </p:txBody>
      </p:sp>
      <p:sp>
        <p:nvSpPr>
          <p:cNvPr id="4" name="TextBox 3">
            <a:extLst>
              <a:ext uri="{FF2B5EF4-FFF2-40B4-BE49-F238E27FC236}">
                <a16:creationId xmlns:a16="http://schemas.microsoft.com/office/drawing/2014/main" id="{094C3916-0BD0-42F1-8EA3-50DF258B80A7}"/>
              </a:ext>
            </a:extLst>
          </p:cNvPr>
          <p:cNvSpPr txBox="1"/>
          <p:nvPr/>
        </p:nvSpPr>
        <p:spPr>
          <a:xfrm>
            <a:off x="1193074" y="2328699"/>
            <a:ext cx="8725989" cy="3508653"/>
          </a:xfrm>
          <a:prstGeom prst="rect">
            <a:avLst/>
          </a:prstGeom>
          <a:noFill/>
        </p:spPr>
        <p:txBody>
          <a:bodyPr wrap="square">
            <a:spAutoFit/>
          </a:bodyPr>
          <a:lstStyle/>
          <a:p>
            <a:pPr marR="0" lvl="0">
              <a:spcAft>
                <a:spcPts val="600"/>
              </a:spcAft>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 salesperson is planning a sales trip for n cities. </a:t>
            </a:r>
          </a:p>
          <a:p>
            <a:pPr marL="461963" marR="0" lvl="0" indent="-461963">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Each city is connected to some of the other cities by a road. </a:t>
            </a:r>
          </a:p>
          <a:p>
            <a:pPr marL="461963" marR="0" lvl="0" indent="-461963">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The problem is to determine a shortest route that </a:t>
            </a:r>
          </a:p>
          <a:p>
            <a:pPr marL="919163" lvl="1" indent="-461963">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starts at his home city, </a:t>
            </a:r>
          </a:p>
          <a:p>
            <a:pPr marL="919163" lvl="1" indent="-461963">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visits each of the cities once, and </a:t>
            </a:r>
          </a:p>
          <a:p>
            <a:pPr marL="919163" lvl="1" indent="-461963">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ends up at the home city.</a:t>
            </a:r>
          </a:p>
          <a:p>
            <a:pPr marL="461963" marR="0" lvl="0" indent="-461963">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The problem of determining a shortest route is called the </a:t>
            </a:r>
            <a:r>
              <a:rPr lang="en-US" sz="2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Traveling Salesperson problem</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6877170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51708" y="182245"/>
            <a:ext cx="8061960" cy="1325563"/>
          </a:xfrm>
        </p:spPr>
        <p:txBody>
          <a:bodyPr>
            <a:normAutofit/>
          </a:bodyPr>
          <a:lstStyle/>
          <a:p>
            <a:r>
              <a:rPr lang="en-US" sz="3200" dirty="0">
                <a:latin typeface="+mn-lt"/>
              </a:rPr>
              <a:t>Dynamic Programming: </a:t>
            </a:r>
            <a:br>
              <a:rPr lang="en-US" sz="3200" dirty="0">
                <a:latin typeface="+mn-lt"/>
              </a:rPr>
            </a:br>
            <a:r>
              <a:rPr lang="en-US" sz="3200" dirty="0">
                <a:latin typeface="+mn-lt"/>
              </a:rPr>
              <a:t>The Traveling Salesperson Problem (TSP)</a:t>
            </a:r>
          </a:p>
        </p:txBody>
      </p:sp>
      <p:sp>
        <p:nvSpPr>
          <p:cNvPr id="4" name="TextBox 3">
            <a:extLst>
              <a:ext uri="{FF2B5EF4-FFF2-40B4-BE49-F238E27FC236}">
                <a16:creationId xmlns:a16="http://schemas.microsoft.com/office/drawing/2014/main" id="{094C3916-0BD0-42F1-8EA3-50DF258B80A7}"/>
              </a:ext>
            </a:extLst>
          </p:cNvPr>
          <p:cNvSpPr txBox="1"/>
          <p:nvPr/>
        </p:nvSpPr>
        <p:spPr>
          <a:xfrm>
            <a:off x="1088570" y="1507808"/>
            <a:ext cx="9483635" cy="5032147"/>
          </a:xfrm>
          <a:prstGeom prst="rect">
            <a:avLst/>
          </a:prstGeom>
          <a:noFill/>
        </p:spPr>
        <p:txBody>
          <a:bodyPr wrap="square">
            <a:spAutoFit/>
          </a:bodyPr>
          <a:lstStyle/>
          <a:p>
            <a:pPr marL="342900" marR="0" lvl="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An instance of this (TSP) problem can be represented by a weighted graph, in which each vertex represents a city.</a:t>
            </a:r>
          </a:p>
          <a:p>
            <a:pPr marL="342900" marR="0" lvl="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Assume that the weights are nonnegative numbers. </a:t>
            </a:r>
          </a:p>
          <a:p>
            <a:pPr marL="342900" marR="0" lvl="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 weight represents distance going in one direction between two cities (vertices) and could be different from the weight going in another direction between the same two cities.</a:t>
            </a: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 name="Oval 2">
            <a:extLst>
              <a:ext uri="{FF2B5EF4-FFF2-40B4-BE49-F238E27FC236}">
                <a16:creationId xmlns:a16="http://schemas.microsoft.com/office/drawing/2014/main" id="{BBFE9433-2137-4966-825A-89705A48E4A2}"/>
              </a:ext>
            </a:extLst>
          </p:cNvPr>
          <p:cNvSpPr/>
          <p:nvPr/>
        </p:nvSpPr>
        <p:spPr>
          <a:xfrm>
            <a:off x="3257006" y="415398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5425441" y="415398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3257006" y="564750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5425441" y="564750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3703000" y="423306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3518263" y="469392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5686698" y="469392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5871435" y="461484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3703000" y="442395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3779520" y="461484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3779520" y="442395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3779520" y="591747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4118226" y="389664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4225514" y="434488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3257006" y="488481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4660174" y="453577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4242790" y="540687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5411885" y="485912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5868010" y="497011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4746172" y="561008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3703000" y="461484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5082527" y="5202082"/>
            <a:ext cx="522514" cy="369332"/>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7814707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088570" y="25495"/>
            <a:ext cx="8061960" cy="1325563"/>
          </a:xfrm>
        </p:spPr>
        <p:txBody>
          <a:bodyPr>
            <a:normAutofit/>
          </a:bodyPr>
          <a:lstStyle/>
          <a:p>
            <a:r>
              <a:rPr lang="en-US" sz="3200" dirty="0">
                <a:latin typeface="+mn-lt"/>
              </a:rPr>
              <a:t>Dynamic Programming: </a:t>
            </a:r>
            <a:br>
              <a:rPr lang="en-US" sz="3200" dirty="0">
                <a:latin typeface="+mn-lt"/>
              </a:rPr>
            </a:br>
            <a:r>
              <a:rPr lang="en-US" sz="3200" dirty="0">
                <a:latin typeface="+mn-lt"/>
              </a:rPr>
              <a:t>The Traveling Salesperson Problem (TSP)</a:t>
            </a:r>
          </a:p>
        </p:txBody>
      </p:sp>
      <p:sp>
        <p:nvSpPr>
          <p:cNvPr id="4" name="TextBox 3">
            <a:extLst>
              <a:ext uri="{FF2B5EF4-FFF2-40B4-BE49-F238E27FC236}">
                <a16:creationId xmlns:a16="http://schemas.microsoft.com/office/drawing/2014/main" id="{094C3916-0BD0-42F1-8EA3-50DF258B80A7}"/>
              </a:ext>
            </a:extLst>
          </p:cNvPr>
          <p:cNvSpPr txBox="1"/>
          <p:nvPr/>
        </p:nvSpPr>
        <p:spPr>
          <a:xfrm>
            <a:off x="1126192" y="1195908"/>
            <a:ext cx="9483635" cy="4955203"/>
          </a:xfrm>
          <a:prstGeom prst="rect">
            <a:avLst/>
          </a:prstGeom>
          <a:noFill/>
        </p:spPr>
        <p:txBody>
          <a:bodyPr wrap="square">
            <a:spAutoFit/>
          </a:bodyPr>
          <a:lstStyle/>
          <a:p>
            <a:pPr marL="342900" marR="0" lvl="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tour</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(also called a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Hamiltonian circuit</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in a directed graph is a path from a vertex to itself hat passes through each of the other vertices exactly once.</a:t>
            </a:r>
          </a:p>
          <a:p>
            <a:pPr marL="342900" marR="0" lvl="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An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optimal tour </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in a weighted, directed graph is such a path of minimum length.</a:t>
            </a:r>
          </a:p>
          <a:p>
            <a:pPr marL="342900" marR="0" lvl="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The TSP is to find an optimal tour in a weighted, directed graph when at least one tour exists.</a:t>
            </a: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 name="Oval 2">
            <a:extLst>
              <a:ext uri="{FF2B5EF4-FFF2-40B4-BE49-F238E27FC236}">
                <a16:creationId xmlns:a16="http://schemas.microsoft.com/office/drawing/2014/main" id="{BBFE9433-2137-4966-825A-89705A48E4A2}"/>
              </a:ext>
            </a:extLst>
          </p:cNvPr>
          <p:cNvSpPr/>
          <p:nvPr/>
        </p:nvSpPr>
        <p:spPr>
          <a:xfrm>
            <a:off x="3257006" y="415398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5425441" y="415398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3257006" y="564750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5425441" y="564750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3703000" y="423306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3518263" y="469392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5686698" y="469392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5871435" y="461484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3703000" y="442395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3779520" y="461484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3779520" y="442395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3779520" y="591747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4118226" y="389664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4225514" y="434488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3257006" y="488481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4660174" y="453577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4242790" y="540687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5411885" y="485912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5868010" y="497011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4746172" y="561008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3703000" y="461484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5082527" y="5202082"/>
            <a:ext cx="522514" cy="369332"/>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246841426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088570" y="25495"/>
            <a:ext cx="8061960" cy="1325563"/>
          </a:xfrm>
        </p:spPr>
        <p:txBody>
          <a:bodyPr>
            <a:normAutofit/>
          </a:bodyPr>
          <a:lstStyle/>
          <a:p>
            <a:r>
              <a:rPr lang="en-US" sz="3200" dirty="0">
                <a:latin typeface="+mn-lt"/>
              </a:rPr>
              <a:t>Dynamic Programming: </a:t>
            </a:r>
            <a:br>
              <a:rPr lang="en-US" sz="3200" dirty="0">
                <a:latin typeface="+mn-lt"/>
              </a:rPr>
            </a:br>
            <a:r>
              <a:rPr lang="en-US" sz="3200" dirty="0">
                <a:latin typeface="+mn-lt"/>
              </a:rPr>
              <a:t>The Traveling Salesperson Problem (TSP)</a:t>
            </a:r>
          </a:p>
        </p:txBody>
      </p:sp>
      <p:sp>
        <p:nvSpPr>
          <p:cNvPr id="4" name="TextBox 3">
            <a:extLst>
              <a:ext uri="{FF2B5EF4-FFF2-40B4-BE49-F238E27FC236}">
                <a16:creationId xmlns:a16="http://schemas.microsoft.com/office/drawing/2014/main" id="{094C3916-0BD0-42F1-8EA3-50DF258B80A7}"/>
              </a:ext>
            </a:extLst>
          </p:cNvPr>
          <p:cNvSpPr txBox="1"/>
          <p:nvPr/>
        </p:nvSpPr>
        <p:spPr>
          <a:xfrm>
            <a:off x="1126192" y="1195908"/>
            <a:ext cx="9483635" cy="4293483"/>
          </a:xfrm>
          <a:prstGeom prst="rect">
            <a:avLst/>
          </a:prstGeom>
          <a:noFill/>
        </p:spPr>
        <p:txBody>
          <a:bodyPr wrap="square">
            <a:spAutoFit/>
          </a:bodyPr>
          <a:lstStyle/>
          <a:p>
            <a:pPr marL="342900" marR="0" lvl="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Consider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to be the starting vertex. There are three tours and lengths from the graph in Figure 6.7.1.  </a:t>
            </a:r>
          </a:p>
          <a:p>
            <a:pPr marL="342900" marR="0" lvl="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length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 22.</a:t>
            </a:r>
          </a:p>
          <a:p>
            <a:pPr marL="342900" marR="0" lvl="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length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 26.</a:t>
            </a:r>
          </a:p>
          <a:p>
            <a:pPr marL="342900"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length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4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 21. This is an optimal tour.</a:t>
            </a: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 name="Oval 2">
            <a:extLst>
              <a:ext uri="{FF2B5EF4-FFF2-40B4-BE49-F238E27FC236}">
                <a16:creationId xmlns:a16="http://schemas.microsoft.com/office/drawing/2014/main" id="{BBFE9433-2137-4966-825A-89705A48E4A2}"/>
              </a:ext>
            </a:extLst>
          </p:cNvPr>
          <p:cNvSpPr/>
          <p:nvPr/>
        </p:nvSpPr>
        <p:spPr>
          <a:xfrm>
            <a:off x="3257006" y="415398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5425441" y="415398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3257006" y="564750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5425441" y="564750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3703000" y="423306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3518263" y="469392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5686698" y="469392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5871435" y="461484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3703000" y="442395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3779520" y="461484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3779520" y="442395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3779520" y="591747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4118226" y="389664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4225514" y="434488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3257006" y="488481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4660174" y="453577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4242790" y="540687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5411885" y="485912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5868010" y="497011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4746172" y="561008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3703000" y="461484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5082527" y="5202082"/>
            <a:ext cx="522514" cy="369332"/>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37975097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088570" y="25495"/>
            <a:ext cx="8061960" cy="1325563"/>
          </a:xfrm>
        </p:spPr>
        <p:txBody>
          <a:bodyPr>
            <a:normAutofit/>
          </a:bodyPr>
          <a:lstStyle/>
          <a:p>
            <a:r>
              <a:rPr lang="en-US" sz="3200" dirty="0">
                <a:latin typeface="+mn-lt"/>
              </a:rPr>
              <a:t>Dynamic Programming: </a:t>
            </a:r>
            <a:br>
              <a:rPr lang="en-US" sz="3200" dirty="0">
                <a:latin typeface="+mn-lt"/>
              </a:rPr>
            </a:br>
            <a:r>
              <a:rPr lang="en-US" sz="3200" dirty="0">
                <a:latin typeface="+mn-lt"/>
              </a:rPr>
              <a:t>The Traveling Salesperson Problem (TSP)</a:t>
            </a:r>
          </a:p>
        </p:txBody>
      </p:sp>
      <p:sp>
        <p:nvSpPr>
          <p:cNvPr id="4" name="TextBox 3">
            <a:extLst>
              <a:ext uri="{FF2B5EF4-FFF2-40B4-BE49-F238E27FC236}">
                <a16:creationId xmlns:a16="http://schemas.microsoft.com/office/drawing/2014/main" id="{094C3916-0BD0-42F1-8EA3-50DF258B80A7}"/>
              </a:ext>
            </a:extLst>
          </p:cNvPr>
          <p:cNvSpPr txBox="1"/>
          <p:nvPr/>
        </p:nvSpPr>
        <p:spPr>
          <a:xfrm>
            <a:off x="1126192" y="1314892"/>
            <a:ext cx="9483635" cy="4508927"/>
          </a:xfrm>
          <a:prstGeom prst="rect">
            <a:avLst/>
          </a:prstGeom>
          <a:noFill/>
        </p:spPr>
        <p:txBody>
          <a:bodyPr wrap="square">
            <a:spAutoFit/>
          </a:bodyPr>
          <a:lstStyle/>
          <a:p>
            <a:pPr marR="0" lvl="0">
              <a:spcAft>
                <a:spcPts val="600"/>
              </a:spcAft>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We solve this instance by simply considering all possible tours.</a:t>
            </a:r>
          </a:p>
          <a:p>
            <a:pPr marR="0" lvl="0">
              <a:spcAft>
                <a:spcPts val="600"/>
              </a:spcAft>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In general, there can be an edge from every vertex to every other vertex. When consider all possible tours, the second vertex on the tour can be any n-1 vertices, the third vertex on the tour can be any of n-2 vertices, …, the nth vertex on the tour can be only one vertex. Thus, the total number of tours is (n-1)(n-2)…1 =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(n-1)! </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which is worse than exponential.</a:t>
            </a: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 name="Oval 2">
            <a:extLst>
              <a:ext uri="{FF2B5EF4-FFF2-40B4-BE49-F238E27FC236}">
                <a16:creationId xmlns:a16="http://schemas.microsoft.com/office/drawing/2014/main" id="{BBFE9433-2137-4966-825A-89705A48E4A2}"/>
              </a:ext>
            </a:extLst>
          </p:cNvPr>
          <p:cNvSpPr/>
          <p:nvPr/>
        </p:nvSpPr>
        <p:spPr>
          <a:xfrm>
            <a:off x="3257006" y="415398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5425441" y="415398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3257006" y="564750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5425441" y="564750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3703000" y="423306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3518263" y="469392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5686698" y="469392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5871435" y="461484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3703000" y="442395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3779520" y="461484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3779520" y="442395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3779520" y="591747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4118226" y="389664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4225514" y="434488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3257006" y="488481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4660174" y="453577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4242790" y="540687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5411885" y="485912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5868010" y="497011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4746172" y="561008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3703000" y="461484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5082527" y="5202082"/>
            <a:ext cx="522514" cy="369332"/>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11093124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7" y="13760"/>
            <a:ext cx="8061960" cy="1056393"/>
          </a:xfrm>
        </p:spPr>
        <p:txBody>
          <a:bodyPr>
            <a:normAutofit/>
          </a:bodyPr>
          <a:lstStyle/>
          <a:p>
            <a:r>
              <a:rPr lang="en-US" sz="2800" dirty="0">
                <a:latin typeface="+mn-lt"/>
              </a:rPr>
              <a:t>Dynamic Programming: </a:t>
            </a:r>
            <a:br>
              <a:rPr lang="en-US" sz="2800" dirty="0">
                <a:latin typeface="+mn-lt"/>
              </a:rPr>
            </a:br>
            <a:r>
              <a:rPr lang="en-US" sz="2800" dirty="0">
                <a:latin typeface="+mn-lt"/>
              </a:rPr>
              <a:t>The Traveling Salesperson Problem (TSP)</a:t>
            </a:r>
          </a:p>
        </p:txBody>
      </p:sp>
      <p:sp>
        <p:nvSpPr>
          <p:cNvPr id="4" name="TextBox 3">
            <a:extLst>
              <a:ext uri="{FF2B5EF4-FFF2-40B4-BE49-F238E27FC236}">
                <a16:creationId xmlns:a16="http://schemas.microsoft.com/office/drawing/2014/main" id="{094C3916-0BD0-42F1-8EA3-50DF258B80A7}"/>
              </a:ext>
            </a:extLst>
          </p:cNvPr>
          <p:cNvSpPr txBox="1"/>
          <p:nvPr/>
        </p:nvSpPr>
        <p:spPr>
          <a:xfrm>
            <a:off x="1203012" y="1081888"/>
            <a:ext cx="9010585" cy="5824671"/>
          </a:xfrm>
          <a:prstGeom prst="rect">
            <a:avLst/>
          </a:prstGeom>
          <a:noFill/>
        </p:spPr>
        <p:txBody>
          <a:bodyPr wrap="square">
            <a:spAutoFit/>
          </a:bodyPr>
          <a:lstStyle/>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L="342900" marR="0" lvl="0" indent="-342900">
              <a:spcAft>
                <a:spcPts val="300"/>
              </a:spcAft>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is the first vertex after 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on an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optimal tour</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the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subpath</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of that tour from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to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must be a shortest path from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to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that passes through each of the other vertices exactly once.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is a simple path. </a:t>
            </a:r>
          </a:p>
          <a:p>
            <a:pPr marL="342900" marR="0" lvl="0" indent="-342900">
              <a:spcAft>
                <a:spcPts val="300"/>
              </a:spcAft>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This means that the principle of optimality applies, and we can use dynamic programming. </a:t>
            </a:r>
          </a:p>
          <a:p>
            <a:pPr marL="342900" marR="0" lvl="0" indent="-342900">
              <a:spcAft>
                <a:spcPts val="300"/>
              </a:spcAft>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The adjacency matrix in Figure 6.7.2 represents the weight directed graph in Figure 6.7.1. </a:t>
            </a:r>
          </a:p>
          <a:p>
            <a:pPr marL="342900" marR="0" lvl="0" indent="-342900">
              <a:spcAft>
                <a:spcPts val="300"/>
              </a:spcAft>
              <a:buFont typeface="Arial" panose="020B0604020202020204" pitchFamily="34" charset="0"/>
              <a:buChar char="•"/>
            </a:pPr>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extLst>
                  <p:ext uri="{D42A27DB-BD31-4B8C-83A1-F6EECF244321}">
                    <p14:modId xmlns:p14="http://schemas.microsoft.com/office/powerpoint/2010/main" val="1839425341"/>
                  </p:ext>
                </p:extLst>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Tree>
    <p:extLst>
      <p:ext uri="{BB962C8B-B14F-4D97-AF65-F5344CB8AC3E}">
        <p14:creationId xmlns:p14="http://schemas.microsoft.com/office/powerpoint/2010/main" val="11355782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7" y="13760"/>
            <a:ext cx="8061960" cy="1056393"/>
          </a:xfrm>
        </p:spPr>
        <p:txBody>
          <a:bodyPr>
            <a:normAutofit/>
          </a:bodyPr>
          <a:lstStyle/>
          <a:p>
            <a:r>
              <a:rPr lang="en-US" sz="2800" dirty="0">
                <a:latin typeface="+mn-lt"/>
              </a:rPr>
              <a:t>Dynamic Programming: </a:t>
            </a:r>
            <a:br>
              <a:rPr lang="en-US" sz="2800" dirty="0">
                <a:latin typeface="+mn-lt"/>
              </a:rPr>
            </a:br>
            <a:r>
              <a:rPr lang="en-US" sz="2800" dirty="0">
                <a:latin typeface="+mn-lt"/>
              </a:rPr>
              <a:t>The Traveling Salesperson Problem (TSP)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1203012" y="999808"/>
                <a:ext cx="9010585" cy="5824671"/>
              </a:xfrm>
              <a:prstGeom prst="rect">
                <a:avLst/>
              </a:prstGeom>
              <a:noFill/>
            </p:spPr>
            <p:txBody>
              <a:bodyPr wrap="square">
                <a:spAutoFit/>
              </a:bodyPr>
              <a:lstStyle/>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L="342900" marR="0" lvl="0" indent="-342900">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V = set of all the vertices.</a:t>
                </a:r>
              </a:p>
              <a:p>
                <a:pPr marL="342900" marR="0" lvl="0" indent="-342900">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 = a subset of V</a:t>
                </a:r>
              </a:p>
              <a:p>
                <a:pPr marL="342900" indent="-342900">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400" dirty="0">
                    <a:solidFill>
                      <a:schemeClr val="tx1"/>
                    </a:solidFill>
                  </a:rPr>
                  <a:t>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 = length of a shortest path from </a:t>
                </a:r>
                <a:r>
                  <a:rPr lang="en-US" sz="2000" dirty="0">
                    <a:solidFill>
                      <a:schemeClr val="tx1"/>
                    </a:solidFill>
                  </a:rPr>
                  <a:t>v</a:t>
                </a:r>
                <a:r>
                  <a:rPr lang="en-US" sz="2000" baseline="-25000" dirty="0"/>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to</a:t>
                </a:r>
                <a:r>
                  <a:rPr lang="en-US" sz="2000" dirty="0">
                    <a:solidFill>
                      <a:schemeClr val="tx1"/>
                    </a:solidFill>
                  </a:rPr>
                  <a:t> v</a:t>
                </a:r>
                <a:r>
                  <a:rPr lang="en-US" sz="2000" baseline="-25000" dirty="0"/>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passing through </a:t>
                </a:r>
              </a:p>
              <a:p>
                <a:r>
                  <a:rPr lang="en-US" sz="2200" dirty="0">
                    <a:latin typeface="Times New Roman" panose="02020603050405020304" pitchFamily="18" charset="0"/>
                    <a:ea typeface="Microsoft YaHei" panose="020B0503020204020204" pitchFamily="34" charset="-122"/>
                    <a:cs typeface="Times New Roman" panose="02020603050405020304" pitchFamily="18" charset="0"/>
                  </a:rPr>
                  <a:t>                       each vertex in A exactly once.</a:t>
                </a:r>
              </a:p>
              <a:p>
                <a:r>
                  <a:rPr lang="en-US" sz="2200" dirty="0">
                    <a:latin typeface="Times New Roman" panose="02020603050405020304" pitchFamily="18" charset="0"/>
                    <a:ea typeface="Microsoft YaHei" panose="020B0503020204020204" pitchFamily="34" charset="-122"/>
                    <a:cs typeface="Times New Roman" panose="02020603050405020304" pitchFamily="18" charset="0"/>
                  </a:rPr>
                  <a:t>                          weight on edge    if there is an edge from  to </a:t>
                </a:r>
              </a:p>
              <a:p>
                <a:r>
                  <a:rPr lang="en-US" sz="2200" dirty="0">
                    <a:latin typeface="Times New Roman" panose="02020603050405020304" pitchFamily="18" charset="0"/>
                    <a:ea typeface="Microsoft YaHei" panose="020B0503020204020204" pitchFamily="34" charset="-122"/>
                    <a:cs typeface="Times New Roman" panose="02020603050405020304" pitchFamily="18" charset="0"/>
                  </a:rPr>
                  <a:t>       W[</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j]  =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if there is no edge from to</a:t>
                </a:r>
              </a:p>
              <a:p>
                <a:r>
                  <a:rPr lang="en-US" sz="2200" dirty="0">
                    <a:latin typeface="Times New Roman" panose="02020603050405020304" pitchFamily="18" charset="0"/>
                    <a:ea typeface="Microsoft YaHei" panose="020B0503020204020204" pitchFamily="34" charset="-122"/>
                    <a:cs typeface="Times New Roman" panose="02020603050405020304" pitchFamily="18" charset="0"/>
                  </a:rPr>
                  <a:t>		0		  if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j</a:t>
                </a:r>
              </a:p>
              <a:p>
                <a:pPr marL="342900" marR="0" lvl="0" indent="-342900">
                  <a:spcAft>
                    <a:spcPts val="300"/>
                  </a:spcAft>
                  <a:buFont typeface="Arial" panose="020B0604020202020204" pitchFamily="34" charset="0"/>
                  <a:buChar char="•"/>
                </a:pPr>
                <a:endParaRPr lang="en-US" sz="3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300"/>
                  </a:spcAft>
                </a:pPr>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1203012" y="999808"/>
                <a:ext cx="9010585" cy="5824671"/>
              </a:xfrm>
              <a:prstGeom prst="rect">
                <a:avLst/>
              </a:prstGeom>
              <a:blipFill>
                <a:blip r:embed="rId2"/>
                <a:stretch>
                  <a:fillRect l="-880" t="-732" r="-14411" b="-125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
        <p:nvSpPr>
          <p:cNvPr id="11" name="Left Brace 10">
            <a:extLst>
              <a:ext uri="{FF2B5EF4-FFF2-40B4-BE49-F238E27FC236}">
                <a16:creationId xmlns:a16="http://schemas.microsoft.com/office/drawing/2014/main" id="{3444F995-F211-4D6B-8DC2-6F3B7F7EE433}"/>
              </a:ext>
            </a:extLst>
          </p:cNvPr>
          <p:cNvSpPr/>
          <p:nvPr/>
        </p:nvSpPr>
        <p:spPr>
          <a:xfrm>
            <a:off x="2956598" y="2917090"/>
            <a:ext cx="130628" cy="81380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692237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7" y="13760"/>
            <a:ext cx="8061960" cy="1056393"/>
          </a:xfrm>
        </p:spPr>
        <p:txBody>
          <a:bodyPr>
            <a:normAutofit/>
          </a:bodyPr>
          <a:lstStyle/>
          <a:p>
            <a:r>
              <a:rPr lang="en-US" sz="2800" dirty="0">
                <a:latin typeface="+mn-lt"/>
              </a:rPr>
              <a:t>Dynamic Programming: </a:t>
            </a:r>
            <a:br>
              <a:rPr lang="en-US" sz="2800" dirty="0">
                <a:latin typeface="+mn-lt"/>
              </a:rPr>
            </a:br>
            <a:r>
              <a:rPr lang="en-US" sz="2800" dirty="0">
                <a:latin typeface="+mn-lt"/>
              </a:rPr>
              <a:t>The Traveling Salesperson Problem (TSP)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1203012" y="1081888"/>
                <a:ext cx="9010585" cy="5762283"/>
              </a:xfrm>
              <a:prstGeom prst="rect">
                <a:avLst/>
              </a:prstGeom>
              <a:noFill/>
            </p:spPr>
            <p:txBody>
              <a:bodyPr wrap="square">
                <a:spAutoFit/>
              </a:bodyPr>
              <a:lstStyle/>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Let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Define D[</a:t>
                </a:r>
                <a:r>
                  <a:rPr lang="en-US" sz="2400" dirty="0">
                    <a:solidFill>
                      <a:schemeClr val="tx1"/>
                    </a:solidFill>
                  </a:rPr>
                  <a:t>v</a:t>
                </a:r>
                <a:r>
                  <a:rPr lang="en-US" sz="2400" baseline="-25000" dirty="0"/>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 and D[</a:t>
                </a:r>
                <a:r>
                  <a:rPr lang="en-US" sz="2400" dirty="0">
                    <a:solidFill>
                      <a:schemeClr val="tx1"/>
                    </a:solidFill>
                  </a:rPr>
                  <a:t>v</a:t>
                </a:r>
                <a:r>
                  <a:rPr lang="en-US" sz="2400" baseline="-25000" dirty="0"/>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a:p>
                <a:pPr marL="342900" indent="-342900">
                  <a:spcAft>
                    <a:spcPts val="300"/>
                  </a:spcAft>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V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 = a subset of V.</a:t>
                </a:r>
              </a:p>
              <a:p>
                <a:pPr marL="342900" indent="-342900">
                  <a:spcAft>
                    <a:spcPts val="300"/>
                  </a:spcAft>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A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400" dirty="0">
                    <a:solidFill>
                      <a:schemeClr val="tx1"/>
                    </a:solidFill>
                  </a:rPr>
                  <a:t>v</a:t>
                </a:r>
                <a:r>
                  <a:rPr lang="en-US" sz="2400" baseline="-25000" dirty="0"/>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 = length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6 +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a:p>
                <a:pPr marL="342900" indent="-342900">
                  <a:spcAft>
                    <a:spcPts val="300"/>
                  </a:spcAft>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A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400" dirty="0">
                    <a:solidFill>
                      <a:schemeClr val="tx1"/>
                    </a:solidFill>
                  </a:rPr>
                  <a:t>v</a:t>
                </a:r>
                <a:r>
                  <a:rPr lang="en-US" sz="2400" baseline="-25000" dirty="0"/>
                  <a:t>2</a:t>
                </a:r>
                <a:r>
                  <a:rPr lang="en-US" sz="2400" dirty="0"/>
                  <a:t>, A</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min(length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length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min(</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20</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20.</a:t>
                </a:r>
              </a:p>
              <a:p>
                <a:pPr marL="342900" indent="-342900">
                  <a:spcAft>
                    <a:spcPts val="300"/>
                  </a:spcAft>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A = V, then we can write D[</a:t>
                </a:r>
                <a:r>
                  <a:rPr lang="en-US" sz="2400" dirty="0"/>
                  <a:t>v</a:t>
                </a:r>
                <a:r>
                  <a:rPr lang="en-US" sz="2400" baseline="-25000" dirty="0"/>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for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000" dirty="0"/>
                  <a:t>v</a:t>
                </a:r>
                <a:r>
                  <a:rPr lang="en-US" sz="2000" baseline="-25000" dirty="0"/>
                  <a:t>2</a:t>
                </a:r>
                <a:r>
                  <a:rPr lang="en-US" sz="2000" dirty="0"/>
                  <a:t>, A</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spcAft>
                    <a:spcPts val="300"/>
                  </a:spcAft>
                  <a:buFont typeface="Arial" panose="020B0604020202020204" pitchFamily="34" charset="0"/>
                  <a:buChar char="•"/>
                </a:pPr>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300"/>
                  </a:spcAft>
                </a:pPr>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3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1203012" y="1081888"/>
                <a:ext cx="9010585" cy="5762283"/>
              </a:xfrm>
              <a:prstGeom prst="rect">
                <a:avLst/>
              </a:prstGeom>
              <a:blipFill>
                <a:blip r:embed="rId2"/>
                <a:stretch>
                  <a:fillRect l="-880" t="-634" r="-14411" b="-1163"/>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Tree>
    <p:extLst>
      <p:ext uri="{BB962C8B-B14F-4D97-AF65-F5344CB8AC3E}">
        <p14:creationId xmlns:p14="http://schemas.microsoft.com/office/powerpoint/2010/main" val="553548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7" y="13760"/>
            <a:ext cx="8061960" cy="1056393"/>
          </a:xfrm>
        </p:spPr>
        <p:txBody>
          <a:bodyPr>
            <a:normAutofit/>
          </a:bodyPr>
          <a:lstStyle/>
          <a:p>
            <a:r>
              <a:rPr lang="en-US" sz="2800" dirty="0">
                <a:latin typeface="+mn-lt"/>
              </a:rPr>
              <a:t>Dynamic Programming: </a:t>
            </a:r>
            <a:br>
              <a:rPr lang="en-US" sz="2800" dirty="0">
                <a:latin typeface="+mn-lt"/>
              </a:rPr>
            </a:br>
            <a:r>
              <a:rPr lang="en-US" sz="2800" dirty="0">
                <a:latin typeface="+mn-lt"/>
              </a:rPr>
              <a:t>The Traveling Salesperson Problem (TSP)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1203012" y="1026614"/>
                <a:ext cx="9377902" cy="5852884"/>
              </a:xfrm>
              <a:prstGeom prst="rect">
                <a:avLst/>
              </a:prstGeom>
              <a:noFill/>
            </p:spPr>
            <p:txBody>
              <a:bodyPr wrap="square">
                <a:spAutoFit/>
              </a:bodyPr>
              <a:lstStyle/>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Let  V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 = V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if tour is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Applying the principle of optimality applies, </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length of an optimal tour = </a:t>
                </a:r>
                <a14:m>
                  <m:oMath xmlns:m="http://schemas.openxmlformats.org/officeDocument/2006/math">
                    <m:func>
                      <m:funcPr>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i="0" smtClean="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2</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𝑛</m:t>
                            </m:r>
                          </m:lim>
                        </m:limLow>
                      </m:fName>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1, 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3</m:t>
                            </m:r>
                            <m:r>
                              <m:rPr>
                                <m:nor/>
                              </m:rPr>
                              <a:rPr lang="en-US" sz="2200" b="0" i="0" dirty="0" smtClean="0">
                                <a:latin typeface="Times New Roman" panose="02020603050405020304" pitchFamily="18" charset="0"/>
                                <a:ea typeface="Microsoft YaHei" panose="020B0503020204020204" pitchFamily="34" charset="-122"/>
                                <a:cs typeface="Times New Roman" panose="02020603050405020304" pitchFamily="18" charset="0"/>
                              </a:rPr>
                              <m:t>,</m:t>
                            </m:r>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   </m:t>
                            </m:r>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𝑉</m:t>
                            </m:r>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1</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3</m:t>
                                </m:r>
                              </m:e>
                            </m:d>
                          </m:e>
                        </m:d>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m:t>
                        </m:r>
                      </m:e>
                    </m:func>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and, </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in general for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1 and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not in A,    </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400" dirty="0"/>
                  <a:t>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 =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𝑖</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𝑉</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func>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A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400" dirty="0"/>
                  <a:t>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i="1">
                            <a:latin typeface="Cambria Math" panose="02040503050406030204" pitchFamily="18" charset="0"/>
                            <a:ea typeface="Microsoft YaHei" panose="020B0503020204020204" pitchFamily="34" charset="-122"/>
                            <a:cs typeface="Times New Roman" panose="02020603050405020304" pitchFamily="18" charset="0"/>
                          </a:rPr>
                          <m:t>𝑖</m:t>
                        </m:r>
                        <m:r>
                          <a:rPr lang="en-US" sz="2200" i="1">
                            <a:latin typeface="Cambria Math" panose="02040503050406030204" pitchFamily="18" charset="0"/>
                            <a:ea typeface="Microsoft YaHei" panose="020B0503020204020204" pitchFamily="34" charset="-122"/>
                            <a:cs typeface="Times New Roman" panose="02020603050405020304" pitchFamily="18" charset="0"/>
                          </a:rPr>
                          <m:t>, 1</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It means tours are [</a:t>
                </a:r>
                <a:r>
                  <a:rPr lang="en-US" sz="2000" dirty="0"/>
                  <a:t>v</a:t>
                </a:r>
                <a:r>
                  <a:rPr lang="en-US" sz="2000" baseline="-25000" dirty="0"/>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t>v</a:t>
                </a:r>
                <a:r>
                  <a:rPr lang="en-US" sz="20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t>v</a:t>
                </a:r>
                <a:r>
                  <a:rPr lang="en-US" sz="2000" baseline="-25000" dirty="0"/>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t> 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   …6.7.3</a:t>
                </a:r>
              </a:p>
              <a:p>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endParaRPr lang="en-US" sz="3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300"/>
                  </a:spcAft>
                </a:pPr>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3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j]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1203012" y="1026614"/>
                <a:ext cx="9377902" cy="5852884"/>
              </a:xfrm>
              <a:prstGeom prst="rect">
                <a:avLst/>
              </a:prstGeom>
              <a:blipFill>
                <a:blip r:embed="rId2"/>
                <a:stretch>
                  <a:fillRect l="-845" t="-624" r="-12606" b="-114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Tree>
    <p:extLst>
      <p:ext uri="{BB962C8B-B14F-4D97-AF65-F5344CB8AC3E}">
        <p14:creationId xmlns:p14="http://schemas.microsoft.com/office/powerpoint/2010/main" val="24513740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7" y="13760"/>
            <a:ext cx="8061960" cy="1056393"/>
          </a:xfrm>
        </p:spPr>
        <p:txBody>
          <a:bodyPr>
            <a:normAutofit/>
          </a:bodyPr>
          <a:lstStyle/>
          <a:p>
            <a:r>
              <a:rPr lang="en-US" sz="2800" dirty="0">
                <a:latin typeface="+mn-lt"/>
              </a:rPr>
              <a:t>Dynamic Programming: </a:t>
            </a:r>
            <a:br>
              <a:rPr lang="en-US" sz="2800" dirty="0">
                <a:latin typeface="+mn-lt"/>
              </a:rPr>
            </a:br>
            <a:r>
              <a:rPr lang="en-US" sz="2800" dirty="0">
                <a:latin typeface="+mn-lt"/>
              </a:rPr>
              <a:t>The Traveling Salesperson Problem (TSP)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1246555" y="1112313"/>
                <a:ext cx="9822039" cy="5763822"/>
              </a:xfrm>
              <a:prstGeom prst="rect">
                <a:avLst/>
              </a:prstGeom>
              <a:noFill/>
            </p:spPr>
            <p:txBody>
              <a:bodyPr wrap="square">
                <a:spAutoFit/>
              </a:bodyPr>
              <a:lstStyle/>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Determine an optimal tour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b="0" i="0" smtClean="0">
                        <a:latin typeface="Cambria Math" panose="02040503050406030204" pitchFamily="18" charset="0"/>
                        <a:ea typeface="Microsoft YaHei" panose="020B0503020204020204" pitchFamily="34" charset="-122"/>
                        <a:cs typeface="Times New Roman" panose="02020603050405020304" pitchFamily="18" charset="0"/>
                      </a:rPr>
                      <m:t>  </m:t>
                    </m:r>
                    <m:m>
                      <m:mPr>
                        <m:mcs>
                          <m:mc>
                            <m:mcPr>
                              <m:count m:val="1"/>
                              <m:mcJc m:val="center"/>
                            </m:mcPr>
                          </m:mc>
                        </m:mcs>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𝐴</m:t>
                          </m:r>
                        </m:e>
                      </m:mr>
                      <m:mr>
                        <m:e>
                          <m:r>
                            <a:rPr lang="en-US" sz="2200" b="0" i="1" baseline="30000" smtClean="0">
                              <a:latin typeface="Cambria Math" panose="02040503050406030204" pitchFamily="18" charset="0"/>
                              <a:ea typeface="Microsoft YaHei" panose="020B0503020204020204" pitchFamily="34" charset="-122"/>
                              <a:cs typeface="Times New Roman" panose="02020603050405020304" pitchFamily="18" charset="0"/>
                            </a:rPr>
                            <m:t>. . . </m:t>
                          </m:r>
                        </m:e>
                      </m:mr>
                    </m:m>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for the graph in Figure 6.7.2. </a:t>
                </a:r>
              </a:p>
              <a:p>
                <a:pPr marL="342900" indent="-342900">
                  <a:spcAft>
                    <a:spcPts val="300"/>
                  </a:spcAft>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First the empty set: for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1 and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not in A,  D[</a:t>
                </a:r>
                <a:r>
                  <a:rPr lang="en-US" sz="2400" dirty="0"/>
                  <a:t>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i="1">
                            <a:latin typeface="Cambria Math" panose="02040503050406030204" pitchFamily="18" charset="0"/>
                            <a:ea typeface="Microsoft YaHei" panose="020B0503020204020204" pitchFamily="34" charset="-122"/>
                            <a:cs typeface="Times New Roman" panose="02020603050405020304" pitchFamily="18" charset="0"/>
                          </a:rPr>
                          <m:t>𝑖</m:t>
                        </m:r>
                        <m:r>
                          <a:rPr lang="en-US" sz="2200" i="1">
                            <a:latin typeface="Cambria Math" panose="02040503050406030204" pitchFamily="18" charset="0"/>
                            <a:ea typeface="Microsoft YaHei" panose="020B0503020204020204" pitchFamily="34" charset="-122"/>
                            <a:cs typeface="Times New Roman" panose="02020603050405020304" pitchFamily="18" charset="0"/>
                          </a:rPr>
                          <m:t>, 1</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..…6.7.3</a:t>
                </a:r>
              </a:p>
              <a:p>
                <a:pPr lvl="1">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400" dirty="0"/>
                  <a:t>v</a:t>
                </a:r>
                <a:r>
                  <a:rPr lang="en-US" sz="2400" baseline="-25000" dirty="0"/>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2</m:t>
                        </m:r>
                        <m:r>
                          <a:rPr lang="en-US" sz="2200" i="1">
                            <a:latin typeface="Cambria Math" panose="02040503050406030204" pitchFamily="18" charset="0"/>
                            <a:ea typeface="Microsoft YaHei" panose="020B0503020204020204" pitchFamily="34" charset="-122"/>
                            <a:cs typeface="Times New Roman" panose="02020603050405020304" pitchFamily="18" charset="0"/>
                          </a:rPr>
                          <m:t>, 1</m:t>
                        </m:r>
                      </m:e>
                    </m:d>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1.  This means the length of a sub-tour […, </a:t>
                </a:r>
                <a:r>
                  <a:rPr lang="en-US" sz="2000" dirty="0"/>
                  <a:t>v</a:t>
                </a:r>
                <a:r>
                  <a:rPr lang="en-US" sz="2000" baseline="-25000" dirty="0"/>
                  <a:t>2</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t>v</a:t>
                </a:r>
                <a:r>
                  <a:rPr lang="en-US" sz="2000" baseline="-25000" dirty="0"/>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1.</a:t>
                </a:r>
              </a:p>
              <a:p>
                <a:pPr lvl="1">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400" dirty="0"/>
                  <a:t>v</a:t>
                </a:r>
                <a:r>
                  <a:rPr lang="en-US" sz="2400" baseline="-25000" dirty="0"/>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3</m:t>
                        </m:r>
                        <m:r>
                          <a:rPr lang="en-US" sz="2200" i="1">
                            <a:latin typeface="Cambria Math" panose="02040503050406030204" pitchFamily="18" charset="0"/>
                            <a:ea typeface="Microsoft YaHei" panose="020B0503020204020204" pitchFamily="34" charset="-122"/>
                            <a:cs typeface="Times New Roman" panose="02020603050405020304" pitchFamily="18" charset="0"/>
                          </a:rPr>
                          <m:t>, 1</m:t>
                        </m:r>
                      </m:e>
                    </m:d>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It means the sub-tour […, </a:t>
                </a:r>
                <a:r>
                  <a:rPr lang="en-US" sz="2000" dirty="0"/>
                  <a:t>v</a:t>
                </a:r>
                <a:r>
                  <a:rPr lang="en-US" sz="2000" baseline="-25000" dirty="0"/>
                  <a:t>3</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t>v</a:t>
                </a:r>
                <a:r>
                  <a:rPr lang="en-US" sz="2000" baseline="-25000" dirty="0"/>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undefined.</a:t>
                </a:r>
              </a:p>
              <a:p>
                <a:pPr lvl="1">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400" dirty="0"/>
                  <a:t>v</a:t>
                </a:r>
                <a:r>
                  <a:rPr lang="en-US" sz="2400" baseline="-25000" dirty="0"/>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4</m:t>
                        </m:r>
                        <m:r>
                          <a:rPr lang="en-US" sz="2200" i="1">
                            <a:latin typeface="Cambria Math" panose="02040503050406030204" pitchFamily="18" charset="0"/>
                            <a:ea typeface="Microsoft YaHei" panose="020B0503020204020204" pitchFamily="34" charset="-122"/>
                            <a:cs typeface="Times New Roman" panose="02020603050405020304" pitchFamily="18" charset="0"/>
                          </a:rPr>
                          <m:t>, 1</m:t>
                        </m:r>
                      </m:e>
                    </m:d>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6.  It means the length of a sub-tour[…, </a:t>
                </a:r>
                <a:r>
                  <a:rPr lang="en-US" sz="2000" dirty="0"/>
                  <a:t>v</a:t>
                </a:r>
                <a:r>
                  <a:rPr lang="en-US" sz="2000" baseline="-25000" dirty="0"/>
                  <a:t>4</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t>v</a:t>
                </a:r>
                <a:r>
                  <a:rPr lang="en-US" sz="2000" baseline="-25000" dirty="0"/>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1</a:t>
                </a:r>
                <a:endParaRPr lang="en-US" sz="32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32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1246555" y="1112313"/>
                <a:ext cx="9822039" cy="5763822"/>
              </a:xfrm>
              <a:prstGeom prst="rect">
                <a:avLst/>
              </a:prstGeom>
              <a:blipFill>
                <a:blip r:embed="rId2"/>
                <a:stretch>
                  <a:fillRect l="-806" t="-634" r="-4901" b="-126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Tree>
    <p:extLst>
      <p:ext uri="{BB962C8B-B14F-4D97-AF65-F5344CB8AC3E}">
        <p14:creationId xmlns:p14="http://schemas.microsoft.com/office/powerpoint/2010/main" val="3819907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32064" y="723554"/>
                <a:ext cx="9841678" cy="5700407"/>
              </a:xfrm>
              <a:prstGeom prst="rect">
                <a:avLst/>
              </a:prstGeom>
            </p:spPr>
            <p:txBody>
              <a:bodyPr wrap="square">
                <a:spAutoFit/>
              </a:bodyPr>
              <a:lstStyle/>
              <a:p>
                <a:pPr marL="457200" marR="0">
                  <a:spcBef>
                    <a:spcPts val="0"/>
                  </a:spcBef>
                  <a:spcAft>
                    <a:spcPts val="0"/>
                  </a:spcAft>
                </a:pPr>
                <a:r>
                  <a:rPr 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Polynomial Algorithm Fib(n) </a:t>
                </a:r>
              </a:p>
              <a:p>
                <a:pPr marL="4572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//Computes iteratively the nth Fibonacci number, using definition</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A nonnegative integer n.</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nth Fibonacci number.</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create an array F[0 .. n];</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F[0]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F[1]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2  to  n  do</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F[i-1] + F[i-2]</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return F[n].</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algorithm makes n-1 additions. Its time efficiency is:</a:t>
                </a:r>
              </a:p>
              <a:p>
                <a:pPr marL="800100" lvl="1"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linear as a function of n,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A(n) = Θ(n),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 </a:t>
                </a:r>
              </a:p>
              <a:p>
                <a:pPr marL="800100" lvl="1"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is “only” exponential as a function of the number of bits b for representing n in binary (i.e., </a:t>
                </a:r>
                <a14:m>
                  <m:oMath xmlns:m="http://schemas.openxmlformats.org/officeDocument/2006/math">
                    <m:sSup>
                      <m:sSupPr>
                        <m:ctrlP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𝑏</m:t>
                        </m:r>
                        <m: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−1</m:t>
                        </m:r>
                      </m:sup>
                    </m:sSup>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 </a:t>
                </a:r>
                <a14:m>
                  <m:oMath xmlns:m="http://schemas.openxmlformats.org/officeDocument/2006/math">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&lt;</m:t>
                    </m:r>
                  </m:oMath>
                </a14:m>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p>
                      <m:sSupPr>
                        <m:ctrlP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400" i="1">
                            <a:solidFill>
                              <a:srgbClr val="0000FF"/>
                            </a:solidFill>
                            <a:latin typeface="Cambria Math" panose="02040503050406030204" pitchFamily="18" charset="0"/>
                            <a:ea typeface="Microsoft YaHei" panose="020B0503020204020204" pitchFamily="34" charset="-122"/>
                            <a:cs typeface="Times New Roman" panose="02020603050405020304" pitchFamily="18" charset="0"/>
                          </a:rPr>
                          <m:t>𝑏</m:t>
                        </m:r>
                      </m:sup>
                    </m:sSup>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A(n) = Θ(2</a:t>
                </a:r>
                <a:r>
                  <a:rPr lang="en-US" sz="24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b</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Since b is log</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n+1, then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A(n) = Θ(2</a:t>
                </a:r>
                <a:r>
                  <a:rPr lang="en-US" sz="24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log n+1</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Θ(2</a:t>
                </a:r>
                <a:r>
                  <a:rPr lang="en-US" sz="24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log n</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 = Θ(2</a:t>
                </a:r>
                <a:r>
                  <a:rPr lang="en-US" sz="24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log n</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432064" y="723554"/>
                <a:ext cx="9841678" cy="5700407"/>
              </a:xfrm>
              <a:prstGeom prst="rect">
                <a:avLst/>
              </a:prstGeom>
              <a:blipFill>
                <a:blip r:embed="rId2"/>
                <a:stretch>
                  <a:fillRect l="-991" t="-1070" b="-963"/>
                </a:stretch>
              </a:blipFill>
            </p:spPr>
            <p:txBody>
              <a:bodyPr/>
              <a:lstStyle/>
              <a:p>
                <a:r>
                  <a:rPr lang="en-US">
                    <a:noFill/>
                  </a:rPr>
                  <a:t> </a:t>
                </a:r>
              </a:p>
            </p:txBody>
          </p:sp>
        </mc:Fallback>
      </mc:AlternateContent>
      <p:sp>
        <p:nvSpPr>
          <p:cNvPr id="3" name="Cloud Callout 2"/>
          <p:cNvSpPr/>
          <p:nvPr/>
        </p:nvSpPr>
        <p:spPr>
          <a:xfrm>
            <a:off x="8080798" y="2728983"/>
            <a:ext cx="379391" cy="286247"/>
          </a:xfrm>
          <a:prstGeom prst="cloudCallout">
            <a:avLst>
              <a:gd name="adj1" fmla="val -64845"/>
              <a:gd name="adj2" fmla="val 1208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2B35C2B0-5073-459C-B4B3-4ACF067F5937}"/>
              </a:ext>
            </a:extLst>
          </p:cNvPr>
          <p:cNvGraphicFramePr>
            <a:graphicFrameLocks noGrp="1"/>
          </p:cNvGraphicFramePr>
          <p:nvPr/>
        </p:nvGraphicFramePr>
        <p:xfrm>
          <a:off x="7233958" y="3358740"/>
          <a:ext cx="4039784" cy="368905"/>
        </p:xfrm>
        <a:graphic>
          <a:graphicData uri="http://schemas.openxmlformats.org/drawingml/2006/table">
            <a:tbl>
              <a:tblPr firstRow="1" bandRow="1">
                <a:tableStyleId>{5C22544A-7EE6-4342-B048-85BDC9FD1C3A}</a:tableStyleId>
              </a:tblPr>
              <a:tblGrid>
                <a:gridCol w="505097">
                  <a:extLst>
                    <a:ext uri="{9D8B030D-6E8A-4147-A177-3AD203B41FA5}">
                      <a16:colId xmlns:a16="http://schemas.microsoft.com/office/drawing/2014/main" val="105620947"/>
                    </a:ext>
                  </a:extLst>
                </a:gridCol>
                <a:gridCol w="505097">
                  <a:extLst>
                    <a:ext uri="{9D8B030D-6E8A-4147-A177-3AD203B41FA5}">
                      <a16:colId xmlns:a16="http://schemas.microsoft.com/office/drawing/2014/main" val="850975807"/>
                    </a:ext>
                  </a:extLst>
                </a:gridCol>
                <a:gridCol w="505097">
                  <a:extLst>
                    <a:ext uri="{9D8B030D-6E8A-4147-A177-3AD203B41FA5}">
                      <a16:colId xmlns:a16="http://schemas.microsoft.com/office/drawing/2014/main" val="2607962727"/>
                    </a:ext>
                  </a:extLst>
                </a:gridCol>
                <a:gridCol w="505097">
                  <a:extLst>
                    <a:ext uri="{9D8B030D-6E8A-4147-A177-3AD203B41FA5}">
                      <a16:colId xmlns:a16="http://schemas.microsoft.com/office/drawing/2014/main" val="257230473"/>
                    </a:ext>
                  </a:extLst>
                </a:gridCol>
                <a:gridCol w="448878">
                  <a:extLst>
                    <a:ext uri="{9D8B030D-6E8A-4147-A177-3AD203B41FA5}">
                      <a16:colId xmlns:a16="http://schemas.microsoft.com/office/drawing/2014/main" val="1240624396"/>
                    </a:ext>
                  </a:extLst>
                </a:gridCol>
                <a:gridCol w="505097">
                  <a:extLst>
                    <a:ext uri="{9D8B030D-6E8A-4147-A177-3AD203B41FA5}">
                      <a16:colId xmlns:a16="http://schemas.microsoft.com/office/drawing/2014/main" val="2315310873"/>
                    </a:ext>
                  </a:extLst>
                </a:gridCol>
                <a:gridCol w="560324">
                  <a:extLst>
                    <a:ext uri="{9D8B030D-6E8A-4147-A177-3AD203B41FA5}">
                      <a16:colId xmlns:a16="http://schemas.microsoft.com/office/drawing/2014/main" val="3044865906"/>
                    </a:ext>
                  </a:extLst>
                </a:gridCol>
                <a:gridCol w="505097">
                  <a:extLst>
                    <a:ext uri="{9D8B030D-6E8A-4147-A177-3AD203B41FA5}">
                      <a16:colId xmlns:a16="http://schemas.microsoft.com/office/drawing/2014/main" val="3883649586"/>
                    </a:ext>
                  </a:extLst>
                </a:gridCol>
              </a:tblGrid>
              <a:tr h="368905">
                <a:tc>
                  <a:txBody>
                    <a:bodyPr/>
                    <a:lstStyle/>
                    <a:p>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6873310"/>
                  </a:ext>
                </a:extLst>
              </a:tr>
            </a:tbl>
          </a:graphicData>
        </a:graphic>
      </p:graphicFrame>
      <p:pic>
        <p:nvPicPr>
          <p:cNvPr id="5" name="Picture 4" descr="Emoticon making a point Stock Vector - 14709057">
            <a:extLst>
              <a:ext uri="{FF2B5EF4-FFF2-40B4-BE49-F238E27FC236}">
                <a16:creationId xmlns:a16="http://schemas.microsoft.com/office/drawing/2014/main" id="{2E86327C-E879-4A24-AF9B-D92AF4A28F0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234" y="5082195"/>
            <a:ext cx="417830" cy="281940"/>
          </a:xfrm>
          <a:prstGeom prst="rect">
            <a:avLst/>
          </a:prstGeom>
          <a:noFill/>
          <a:ln>
            <a:noFill/>
          </a:ln>
        </p:spPr>
      </p:pic>
    </p:spTree>
    <p:extLst>
      <p:ext uri="{BB962C8B-B14F-4D97-AF65-F5344CB8AC3E}">
        <p14:creationId xmlns:p14="http://schemas.microsoft.com/office/powerpoint/2010/main" val="95914674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7" y="13760"/>
            <a:ext cx="8061960" cy="1056393"/>
          </a:xfrm>
        </p:spPr>
        <p:txBody>
          <a:bodyPr>
            <a:normAutofit/>
          </a:bodyPr>
          <a:lstStyle/>
          <a:p>
            <a:r>
              <a:rPr lang="en-US" sz="2800" dirty="0">
                <a:latin typeface="+mn-lt"/>
              </a:rPr>
              <a:t>Dynamic Programming: </a:t>
            </a:r>
            <a:br>
              <a:rPr lang="en-US" sz="2800" dirty="0">
                <a:latin typeface="+mn-lt"/>
              </a:rPr>
            </a:br>
            <a:r>
              <a:rPr lang="en-US" sz="2800" dirty="0">
                <a:latin typeface="+mn-lt"/>
              </a:rPr>
              <a:t>The Traveling Salesperson Problem (TSP)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1104897" y="812435"/>
                <a:ext cx="9982206" cy="6069354"/>
              </a:xfrm>
              <a:prstGeom prst="rect">
                <a:avLst/>
              </a:prstGeom>
              <a:noFill/>
            </p:spPr>
            <p:txBody>
              <a:bodyPr wrap="square">
                <a:spAutoFit/>
              </a:bodyPr>
              <a:lstStyle/>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Determine an optimal tour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m>
                      <m:mPr>
                        <m:mcs>
                          <m:mc>
                            <m:mcPr>
                              <m:count m:val="1"/>
                              <m:mcJc m:val="center"/>
                            </m:mcPr>
                          </m:mc>
                        </m:mcs>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𝐴</m:t>
                          </m:r>
                        </m:e>
                      </m:mr>
                      <m:mr>
                        <m:e>
                          <m:r>
                            <a:rPr lang="en-US" sz="2200" b="0" i="1" baseline="30000" smtClean="0">
                              <a:latin typeface="Cambria Math" panose="02040503050406030204" pitchFamily="18" charset="0"/>
                              <a:ea typeface="Microsoft YaHei" panose="020B0503020204020204" pitchFamily="34" charset="-122"/>
                              <a:cs typeface="Times New Roman" panose="02020603050405020304" pitchFamily="18" charset="0"/>
                            </a:rPr>
                            <m:t>. . . </m:t>
                          </m:r>
                        </m:e>
                      </m:mr>
                    </m:m>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for the graph in Figure 6.7.2. </a:t>
                </a:r>
              </a:p>
              <a:p>
                <a:pPr marL="342900" marR="0" lvl="0" indent="-342900">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Second, consider A = all the sets containing one element: for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1 and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not in A,    </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400" dirty="0"/>
                  <a:t>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 =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𝑖</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𝑉</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func>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A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…6.7.3</a:t>
                </a:r>
              </a:p>
              <a:p>
                <a:pPr lvl="1">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400" dirty="0"/>
                  <a:t>v</a:t>
                </a:r>
                <a:r>
                  <a:rPr lang="en-US" sz="2400" baseline="-25000" dirty="0"/>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m:rPr>
                        <m:nor/>
                      </m:rPr>
                      <a:rPr lang="en-US" sz="2000" dirty="0"/>
                      <m:t>v</m:t>
                    </m:r>
                    <m:r>
                      <m:rPr>
                        <m:nor/>
                      </m:rPr>
                      <a:rPr lang="en-US" sz="2000" baseline="-25000" dirty="0"/>
                      <m:t>2</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func>
                      <m:funcPr>
                        <m:ctrlPr>
                          <a:rPr lang="en-US" sz="20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000" i="1">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0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000" i="1">
                                <a:latin typeface="Cambria Math" panose="02040503050406030204" pitchFamily="18" charset="0"/>
                                <a:ea typeface="Cambria Math" panose="02040503050406030204" pitchFamily="18" charset="0"/>
                                <a:cs typeface="Times New Roman" panose="02020603050405020304" pitchFamily="18" charset="0"/>
                              </a:rPr>
                              <m:t>𝑗</m:t>
                            </m:r>
                            <m:r>
                              <a:rPr 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2 </m:t>
                                </m:r>
                              </m:sub>
                            </m:s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lim>
                        </m:limLow>
                      </m:fName>
                      <m:e>
                        <m:r>
                          <a:rPr lang="en-US" sz="2000" i="1">
                            <a:latin typeface="Cambria Math" panose="02040503050406030204" pitchFamily="18" charset="0"/>
                            <a:ea typeface="Microsoft YaHei" panose="020B0503020204020204" pitchFamily="34" charset="-122"/>
                            <a:cs typeface="Times New Roman" panose="02020603050405020304" pitchFamily="18" charset="0"/>
                          </a:rPr>
                          <m:t>(</m:t>
                        </m:r>
                        <m:r>
                          <a:rPr lang="en-US" sz="20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0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000" b="0" i="1" smtClean="0">
                                <a:latin typeface="Cambria Math" panose="02040503050406030204" pitchFamily="18" charset="0"/>
                                <a:ea typeface="Microsoft YaHei" panose="020B0503020204020204" pitchFamily="34" charset="-122"/>
                                <a:cs typeface="Times New Roman" panose="02020603050405020304" pitchFamily="18" charset="0"/>
                              </a:rPr>
                              <m:t>3</m:t>
                            </m:r>
                            <m:r>
                              <a:rPr lang="en-US" sz="2000" i="1">
                                <a:latin typeface="Cambria Math" panose="02040503050406030204" pitchFamily="18" charset="0"/>
                                <a:ea typeface="Microsoft YaHei" panose="020B0503020204020204" pitchFamily="34" charset="-122"/>
                                <a:cs typeface="Times New Roman" panose="02020603050405020304" pitchFamily="18" charset="0"/>
                              </a:rPr>
                              <m:t>, </m:t>
                            </m:r>
                            <m:r>
                              <a:rPr lang="en-US" sz="2000" b="0" i="1" smtClean="0">
                                <a:latin typeface="Cambria Math" panose="02040503050406030204" pitchFamily="18" charset="0"/>
                                <a:ea typeface="Microsoft YaHei" panose="020B0503020204020204" pitchFamily="34" charset="-122"/>
                                <a:cs typeface="Times New Roman" panose="02020603050405020304" pitchFamily="18" charset="0"/>
                              </a:rPr>
                              <m:t>2</m:t>
                            </m:r>
                          </m:e>
                        </m:d>
                        <m:r>
                          <a:rPr lang="en-US" sz="2000" i="1">
                            <a:latin typeface="Cambria Math" panose="02040503050406030204" pitchFamily="18" charset="0"/>
                            <a:ea typeface="Microsoft YaHei" panose="020B0503020204020204" pitchFamily="34" charset="-122"/>
                            <a:cs typeface="Times New Roman" panose="02020603050405020304" pitchFamily="18" charset="0"/>
                          </a:rPr>
                          <m:t>+</m:t>
                        </m:r>
                        <m:r>
                          <a:rPr lang="en-US" sz="2000" i="1">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0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0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000" dirty="0">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000" b="0" i="0" dirty="0" smtClean="0">
                                <a:latin typeface="Times New Roman" panose="02020603050405020304" pitchFamily="18" charset="0"/>
                                <a:ea typeface="Microsoft YaHei" panose="020B0503020204020204" pitchFamily="34" charset="-122"/>
                                <a:cs typeface="Times New Roman" panose="02020603050405020304" pitchFamily="18" charset="0"/>
                              </a:rPr>
                              <m:t> </m:t>
                            </m:r>
                            <m:d>
                              <m:dPr>
                                <m:begChr m:val="{"/>
                                <m:endChr m:val="}"/>
                                <m:ctrlPr>
                                  <a:rPr lang="en-US" sz="20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000" dirty="0"/>
                                  <m:t>v</m:t>
                                </m:r>
                                <m:r>
                                  <m:rPr>
                                    <m:nor/>
                                  </m:rPr>
                                  <a:rPr lang="en-US" sz="2000" baseline="-25000" dirty="0"/>
                                  <m:t>2</m:t>
                                </m:r>
                              </m:e>
                            </m:d>
                            <m:r>
                              <a:rPr lang="en-US" sz="20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0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0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000" i="1" dirty="0">
                                <a:latin typeface="Cambria Math" panose="02040503050406030204" pitchFamily="18" charset="0"/>
                                <a:ea typeface="Microsoft YaHei" panose="020B0503020204020204" pitchFamily="34" charset="-122"/>
                                <a:cs typeface="Times New Roman" panose="02020603050405020304" pitchFamily="18" charset="0"/>
                              </a:rPr>
                              <m:t>]</m:t>
                            </m:r>
                          </m:e>
                        </m:d>
                        <m:r>
                          <a:rPr lang="en-US" sz="2000" b="0" i="1" dirty="0" smtClean="0">
                            <a:latin typeface="Cambria Math" panose="02040503050406030204" pitchFamily="18" charset="0"/>
                            <a:ea typeface="Microsoft YaHei" panose="020B0503020204020204" pitchFamily="34" charset="-122"/>
                            <a:cs typeface="Times New Roman" panose="02020603050405020304" pitchFamily="18" charset="0"/>
                          </a:rPr>
                          <m:t> </m:t>
                        </m:r>
                      </m:e>
                    </m:func>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W[3, 2] + D[</a:t>
                </a:r>
                <a14:m>
                  <m:oMath xmlns:m="http://schemas.openxmlformats.org/officeDocument/2006/math">
                    <m:r>
                      <m:rPr>
                        <m:nor/>
                      </m:rPr>
                      <a:rPr lang="en-US" sz="2400" dirty="0"/>
                      <m:t>v</m:t>
                    </m:r>
                    <m:r>
                      <m:rPr>
                        <m:nor/>
                      </m:rPr>
                      <a:rPr lang="en-US" sz="2400" baseline="-25000" dirty="0"/>
                      <m:t>2</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ea typeface="Cambria Math" panose="02040503050406030204" pitchFamily="18" charset="0"/>
                    <a:cs typeface="Times New Roman" panose="02020603050405020304" pitchFamily="18" charset="0"/>
                  </a:rPr>
                  <a:t> </a:t>
                </a:r>
                <a14:m>
                  <m:oMath xmlns:m="http://schemas.openxmlformats.org/officeDocument/2006/math">
                    <m:r>
                      <a:rPr lang="en-US" sz="22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7 + 1 = 8</a:t>
                </a:r>
              </a:p>
              <a:p>
                <a:pPr lvl="1">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200" dirty="0"/>
                  <a:t>v</a:t>
                </a:r>
                <a:r>
                  <a:rPr lang="en-US" sz="2200" baseline="-25000" dirty="0"/>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m:rPr>
                        <m:nor/>
                      </m:rPr>
                      <a:rPr lang="en-US" sz="2200" dirty="0"/>
                      <m:t>v</m:t>
                    </m:r>
                    <m:r>
                      <m:rPr>
                        <m:nor/>
                      </m:rPr>
                      <a:rPr lang="en-US" sz="2200" baseline="-25000" dirty="0"/>
                      <m:t>4</m:t>
                    </m:r>
                    <m:r>
                      <m:rPr>
                        <m:nor/>
                      </m:rPr>
                      <a:rPr lang="en-US" sz="2200" dirty="0"/>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8 + 6 = 14.         D[</a:t>
                </a:r>
                <a:r>
                  <a:rPr lang="en-US" sz="2200" dirty="0"/>
                  <a:t>v</a:t>
                </a:r>
                <a:r>
                  <a:rPr lang="en-US" sz="2200" baseline="-25000" dirty="0"/>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dirty="0">
                        <a:latin typeface="Cambria Math" panose="02040503050406030204" pitchFamily="18" charset="0"/>
                      </a:rPr>
                      <m:t>{</m:t>
                    </m:r>
                    <m:r>
                      <m:rPr>
                        <m:nor/>
                      </m:rPr>
                      <a:rPr lang="en-US" sz="2200" dirty="0"/>
                      <m:t>v</m:t>
                    </m:r>
                    <m:r>
                      <m:rPr>
                        <m:nor/>
                      </m:rPr>
                      <a:rPr lang="en-US" sz="2200" baseline="-25000" dirty="0"/>
                      <m:t>2</m:t>
                    </m:r>
                    <m:r>
                      <m:rPr>
                        <m:nor/>
                      </m:rPr>
                      <a:rPr lang="en-US" sz="2200" dirty="0"/>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3 + 1 = 4.     D[</a:t>
                </a:r>
                <a:r>
                  <a:rPr lang="en-US" sz="2200" dirty="0"/>
                  <a:t>v</a:t>
                </a:r>
                <a:r>
                  <a:rPr lang="en-US" sz="2200" baseline="-25000" dirty="0"/>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dirty="0">
                        <a:latin typeface="Cambria Math" panose="02040503050406030204" pitchFamily="18" charset="0"/>
                      </a:rPr>
                      <m:t>{</m:t>
                    </m:r>
                    <m:r>
                      <m:rPr>
                        <m:nor/>
                      </m:rPr>
                      <a:rPr lang="en-US" sz="2200" dirty="0"/>
                      <m:t>v</m:t>
                    </m:r>
                    <m:r>
                      <m:rPr>
                        <m:nor/>
                      </m:rPr>
                      <a:rPr lang="en-US" sz="2200" baseline="-25000" dirty="0"/>
                      <m:t>3</m:t>
                    </m:r>
                    <m:r>
                      <m:rPr>
                        <m:nor/>
                      </m:rPr>
                      <a:rPr lang="en-US" sz="2200" dirty="0"/>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p>
              <a:p>
                <a:pPr lvl="1">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200" dirty="0"/>
                  <a:t>v</a:t>
                </a:r>
                <a:r>
                  <a:rPr lang="en-US" sz="2200" baseline="-25000" dirty="0"/>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m:rPr>
                        <m:nor/>
                      </m:rPr>
                      <a:rPr lang="en-US" sz="2200" dirty="0"/>
                      <m:t>v</m:t>
                    </m:r>
                    <m:r>
                      <m:rPr>
                        <m:nor/>
                      </m:rPr>
                      <a:rPr lang="en-US" sz="2200" baseline="-25000" dirty="0"/>
                      <m:t>3</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6 + </a:t>
                </a:r>
                <a14:m>
                  <m:oMath xmlns:m="http://schemas.openxmlformats.org/officeDocument/2006/math">
                    <m:r>
                      <a:rPr lang="en-US" sz="22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2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200" dirty="0"/>
                  <a:t>v</a:t>
                </a:r>
                <a:r>
                  <a:rPr lang="en-US" sz="2200" baseline="-25000" dirty="0"/>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m:rPr>
                        <m:nor/>
                      </m:rPr>
                      <a:rPr lang="en-US" sz="2200" dirty="0"/>
                      <m:t>v</m:t>
                    </m:r>
                    <m:r>
                      <m:rPr>
                        <m:nor/>
                      </m:rPr>
                      <a:rPr lang="en-US" sz="2200" baseline="-25000" dirty="0"/>
                      <m:t>4</m:t>
                    </m:r>
                    <m:r>
                      <m:rPr>
                        <m:nor/>
                      </m:rPr>
                      <a:rPr lang="en-US" sz="2200" dirty="0"/>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4 + 6 = 10. </a:t>
                </a:r>
              </a:p>
              <a:p>
                <a:pPr marL="342900" marR="0" lvl="0" indent="-342900">
                  <a:spcAft>
                    <a:spcPts val="600"/>
                  </a:spcAft>
                  <a:buFont typeface="Arial" panose="020B0604020202020204" pitchFamily="34" charset="0"/>
                  <a:buChar char="•"/>
                </a:pPr>
                <a:endParaRPr lang="en-US" sz="32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1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1104897" y="812435"/>
                <a:ext cx="9982206" cy="6069354"/>
              </a:xfrm>
              <a:prstGeom prst="rect">
                <a:avLst/>
              </a:prstGeom>
              <a:blipFill>
                <a:blip r:embed="rId2"/>
                <a:stretch>
                  <a:fillRect l="-794" t="-602" r="-7021" b="-1104"/>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Tree>
    <p:extLst>
      <p:ext uri="{BB962C8B-B14F-4D97-AF65-F5344CB8AC3E}">
        <p14:creationId xmlns:p14="http://schemas.microsoft.com/office/powerpoint/2010/main" val="21136849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7" y="13760"/>
            <a:ext cx="8061960" cy="1056393"/>
          </a:xfrm>
        </p:spPr>
        <p:txBody>
          <a:bodyPr>
            <a:normAutofit/>
          </a:bodyPr>
          <a:lstStyle/>
          <a:p>
            <a:r>
              <a:rPr lang="en-US" sz="2800" dirty="0">
                <a:latin typeface="+mn-lt"/>
              </a:rPr>
              <a:t>Dynamic Programming: </a:t>
            </a:r>
            <a:br>
              <a:rPr lang="en-US" sz="2800" dirty="0">
                <a:latin typeface="+mn-lt"/>
              </a:rPr>
            </a:br>
            <a:r>
              <a:rPr lang="en-US" sz="2800" dirty="0">
                <a:latin typeface="+mn-lt"/>
              </a:rPr>
              <a:t>The Traveling Salesperson Problem (TSP)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1104897" y="797419"/>
                <a:ext cx="9763400" cy="6024278"/>
              </a:xfrm>
              <a:prstGeom prst="rect">
                <a:avLst/>
              </a:prstGeom>
              <a:noFill/>
            </p:spPr>
            <p:txBody>
              <a:bodyPr wrap="square">
                <a:spAutoFit/>
              </a:bodyPr>
              <a:lstStyle/>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Determine an optimal tour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m>
                      <m:mPr>
                        <m:mcs>
                          <m:mc>
                            <m:mcPr>
                              <m:count m:val="1"/>
                              <m:mcJc m:val="center"/>
                            </m:mcPr>
                          </m:mc>
                        </m:mcs>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𝐴</m:t>
                          </m:r>
                        </m:e>
                      </m:mr>
                      <m:mr>
                        <m:e>
                          <m:r>
                            <a:rPr lang="en-US" sz="2200" b="0" i="1" baseline="30000" smtClean="0">
                              <a:latin typeface="Cambria Math" panose="02040503050406030204" pitchFamily="18" charset="0"/>
                              <a:ea typeface="Microsoft YaHei" panose="020B0503020204020204" pitchFamily="34" charset="-122"/>
                              <a:cs typeface="Times New Roman" panose="02020603050405020304" pitchFamily="18" charset="0"/>
                            </a:rPr>
                            <m:t>. . . </m:t>
                          </m:r>
                        </m:e>
                      </m:mr>
                    </m:m>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for the graph in Figure 6.7.2. </a:t>
                </a:r>
              </a:p>
              <a:p>
                <a:pPr marL="342900" marR="0" lvl="0" indent="-342900">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Third, consider A = all the sets containing two elements: for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1 and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not in A,    </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400" dirty="0"/>
                  <a:t>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 =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𝑖</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𝑉</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func>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A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…6.7.3</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200" dirty="0"/>
                  <a:t>v</a:t>
                </a:r>
                <a:r>
                  <a:rPr lang="en-US" sz="2200" baseline="-25000" dirty="0"/>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r>
                  <a:rPr lang="en-US" dirty="0">
                    <a:latin typeface="Times New Roman" panose="02020603050405020304" pitchFamily="18" charset="0"/>
                    <a:ea typeface="Microsoft YaHei" panose="020B0503020204020204" pitchFamily="34" charset="-122"/>
                    <a:cs typeface="Times New Roman" panose="02020603050405020304" pitchFamily="18" charset="0"/>
                  </a:rPr>
                  <a:t>{</a:t>
                </a:r>
                <a14:m>
                  <m:oMath xmlns:m="http://schemas.openxmlformats.org/officeDocument/2006/math">
                    <m:r>
                      <m:rPr>
                        <m:nor/>
                      </m:rPr>
                      <a:rPr lang="en-US" sz="2200" dirty="0"/>
                      <m:t>v</m:t>
                    </m:r>
                    <m:r>
                      <m:rPr>
                        <m:nor/>
                      </m:rPr>
                      <a:rPr lang="en-US" sz="2200" baseline="-25000" dirty="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000" dirty="0"/>
                      <m:t>v</m:t>
                    </m:r>
                    <m:r>
                      <m:rPr>
                        <m:nor/>
                      </m:rPr>
                      <a:rPr lang="en-US" sz="2000" baseline="-25000" dirty="0"/>
                      <m:t>3</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2</m:t>
                                </m:r>
                              </m:sub>
                            </m:sSub>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3</m:t>
                                </m:r>
                                <m:r>
                                  <a:rPr lang="en-US" sz="2200" i="1">
                                    <a:latin typeface="Cambria Math" panose="02040503050406030204" pitchFamily="18" charset="0"/>
                                    <a:ea typeface="Cambria Math" panose="02040503050406030204" pitchFamily="18" charset="0"/>
                                    <a:cs typeface="Times New Roman" panose="02020603050405020304" pitchFamily="18" charset="0"/>
                                  </a:rPr>
                                  <m:t> </m:t>
                                </m:r>
                              </m:sub>
                            </m:s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4</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b="0" i="0" dirty="0" smtClean="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aseline="-25000" dirty="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000" dirty="0"/>
                              <m:t>v</m:t>
                            </m:r>
                            <m:r>
                              <m:rPr>
                                <m:nor/>
                              </m:rPr>
                              <a:rPr lang="en-US" sz="2000" baseline="-25000" dirty="0"/>
                              <m:t>3</m:t>
                            </m:r>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 </m:t>
                        </m:r>
                      </m:e>
                    </m:func>
                  </m:oMath>
                </a14:m>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min(</a:t>
                </a:r>
                <a14:m>
                  <m:oMath xmlns:m="http://schemas.openxmlformats.org/officeDocument/2006/math">
                    <m:r>
                      <a:rPr lang="en-US" sz="2200" i="1" smtClean="0">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4</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2</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m:t>v</m:t>
                    </m:r>
                    <m:r>
                      <m:rPr>
                        <m:nor/>
                      </m:rPr>
                      <a:rPr lang="en-US" sz="2200" baseline="-25000" dirty="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b="0" i="0" dirty="0" smtClean="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0" i="0" baseline="-25000" dirty="0" smtClean="0"/>
                      <m:t>3</m:t>
                    </m:r>
                    <m:r>
                      <m:rPr>
                        <m:nor/>
                      </m:rPr>
                      <a:rPr lang="en-US" sz="2200" b="0" i="0" dirty="0" smtClean="0"/>
                      <m:t>}</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i="1">
                            <a:latin typeface="Cambria Math" panose="02040503050406030204" pitchFamily="18" charset="0"/>
                            <a:ea typeface="Microsoft YaHei" panose="020B0503020204020204" pitchFamily="34" charset="-122"/>
                            <a:cs typeface="Times New Roman" panose="02020603050405020304" pitchFamily="18" charset="0"/>
                          </a:rPr>
                          <m:t>4, 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3</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m:t>v</m:t>
                    </m:r>
                    <m:r>
                      <m:rPr>
                        <m:nor/>
                      </m:rPr>
                      <a:rPr lang="en-US" sz="2200" b="0" i="0" baseline="-25000" dirty="0" smtClean="0"/>
                      <m:t>3</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0" i="0" baseline="-25000" dirty="0" smtClean="0"/>
                      <m:t>2</m:t>
                    </m:r>
                    <m:r>
                      <m:rPr>
                        <m:nor/>
                      </m:rPr>
                      <a:rPr lang="en-US" sz="2200" dirty="0"/>
                      <m:t>}</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min(3 +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t> + 8</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1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1104897" y="797419"/>
                <a:ext cx="9763400" cy="6024278"/>
              </a:xfrm>
              <a:prstGeom prst="rect">
                <a:avLst/>
              </a:prstGeom>
              <a:blipFill>
                <a:blip r:embed="rId2"/>
                <a:stretch>
                  <a:fillRect l="-811" t="-709" r="-5556" b="-1113"/>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Tree>
    <p:extLst>
      <p:ext uri="{BB962C8B-B14F-4D97-AF65-F5344CB8AC3E}">
        <p14:creationId xmlns:p14="http://schemas.microsoft.com/office/powerpoint/2010/main" val="36581399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7" y="13760"/>
            <a:ext cx="8061960" cy="1056393"/>
          </a:xfrm>
        </p:spPr>
        <p:txBody>
          <a:bodyPr>
            <a:normAutofit/>
          </a:bodyPr>
          <a:lstStyle/>
          <a:p>
            <a:r>
              <a:rPr lang="en-US" sz="2800" dirty="0">
                <a:latin typeface="+mn-lt"/>
              </a:rPr>
              <a:t>Dynamic Programming: </a:t>
            </a:r>
            <a:br>
              <a:rPr lang="en-US" sz="2800" dirty="0">
                <a:latin typeface="+mn-lt"/>
              </a:rPr>
            </a:br>
            <a:r>
              <a:rPr lang="en-US" sz="2800" dirty="0">
                <a:latin typeface="+mn-lt"/>
              </a:rPr>
              <a:t>The Traveling Salesperson Problem (TSP)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1104897" y="819962"/>
                <a:ext cx="9763400" cy="6024278"/>
              </a:xfrm>
              <a:prstGeom prst="rect">
                <a:avLst/>
              </a:prstGeom>
              <a:noFill/>
            </p:spPr>
            <p:txBody>
              <a:bodyPr wrap="square">
                <a:spAutoFit/>
              </a:bodyPr>
              <a:lstStyle/>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Determine an optimal tour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m>
                      <m:mPr>
                        <m:mcs>
                          <m:mc>
                            <m:mcPr>
                              <m:count m:val="1"/>
                              <m:mcJc m:val="center"/>
                            </m:mcPr>
                          </m:mc>
                        </m:mcs>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𝐴</m:t>
                          </m:r>
                        </m:e>
                      </m:mr>
                      <m:mr>
                        <m:e>
                          <m:r>
                            <a:rPr lang="en-US" sz="2200" b="0" i="1" baseline="30000" smtClean="0">
                              <a:latin typeface="Cambria Math" panose="02040503050406030204" pitchFamily="18" charset="0"/>
                              <a:ea typeface="Microsoft YaHei" panose="020B0503020204020204" pitchFamily="34" charset="-122"/>
                              <a:cs typeface="Times New Roman" panose="02020603050405020304" pitchFamily="18" charset="0"/>
                            </a:rPr>
                            <m:t>. . . </m:t>
                          </m:r>
                        </m:e>
                      </m:mr>
                    </m:m>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for the graph in Figure 6.7.2. </a:t>
                </a:r>
              </a:p>
              <a:p>
                <a:pPr marL="342900" marR="0" lvl="0" indent="-342900">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Third, consider A = all the sets containing two elements: for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1 and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not in A,    </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400" dirty="0"/>
                  <a:t>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 =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𝑖</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𝑉</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func>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A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…6.7.3</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200" dirty="0"/>
                  <a:t>v</a:t>
                </a:r>
                <a:r>
                  <a:rPr lang="en-US" sz="2200" baseline="-25000" dirty="0"/>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r>
                  <a:rPr lang="en-US" dirty="0">
                    <a:latin typeface="Times New Roman" panose="02020603050405020304" pitchFamily="18" charset="0"/>
                    <a:ea typeface="Microsoft YaHei" panose="020B0503020204020204" pitchFamily="34" charset="-122"/>
                    <a:cs typeface="Times New Roman" panose="02020603050405020304" pitchFamily="18" charset="0"/>
                  </a:rPr>
                  <a:t>{</a:t>
                </a:r>
                <a14:m>
                  <m:oMath xmlns:m="http://schemas.openxmlformats.org/officeDocument/2006/math">
                    <m:r>
                      <m:rPr>
                        <m:nor/>
                      </m:rPr>
                      <a:rPr lang="en-US" sz="2200" dirty="0"/>
                      <m:t>v</m:t>
                    </m:r>
                    <m:r>
                      <m:rPr>
                        <m:nor/>
                      </m:rPr>
                      <a:rPr lang="en-US" sz="2200" baseline="-25000" dirty="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000" dirty="0"/>
                      <m:t>v</m:t>
                    </m:r>
                    <m:r>
                      <m:rPr>
                        <m:nor/>
                      </m:rPr>
                      <a:rPr lang="en-US" sz="2000" b="0" i="0" baseline="-25000" dirty="0" smtClean="0"/>
                      <m:t>4</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mbria Math" panose="02040503050406030204" pitchFamily="18" charset="0"/>
                                    <a:cs typeface="Times New Roman" panose="02020603050405020304" pitchFamily="18" charset="0"/>
                                  </a:rPr>
                                  <m:t>{</m:t>
                                </m:r>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i="1">
                                    <a:latin typeface="Cambria Math" panose="02040503050406030204" pitchFamily="18" charset="0"/>
                                    <a:ea typeface="Cambria Math" panose="02040503050406030204" pitchFamily="18" charset="0"/>
                                    <a:cs typeface="Times New Roman" panose="02020603050405020304" pitchFamily="18" charset="0"/>
                                  </a:rPr>
                                  <m:t>2</m:t>
                                </m:r>
                              </m:sub>
                            </m:sSub>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mbria Math" panose="02040503050406030204" pitchFamily="18" charset="0"/>
                                    <a:cs typeface="Times New Roman" panose="02020603050405020304" pitchFamily="18" charset="0"/>
                                  </a:rPr>
                                  <m:t> </m:t>
                                </m:r>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US" sz="2200" i="1">
                                    <a:latin typeface="Cambria Math" panose="02040503050406030204" pitchFamily="18" charset="0"/>
                                    <a:ea typeface="Cambria Math" panose="02040503050406030204" pitchFamily="18" charset="0"/>
                                    <a:cs typeface="Times New Roman" panose="02020603050405020304" pitchFamily="18" charset="0"/>
                                  </a:rPr>
                                  <m:t> </m:t>
                                </m:r>
                              </m:sub>
                            </m:sSub>
                            <m:r>
                              <a:rPr lang="en-US" sz="2200" i="1">
                                <a:latin typeface="Cambria Math" panose="02040503050406030204" pitchFamily="18" charset="0"/>
                                <a:ea typeface="Cambria Math" panose="02040503050406030204" pitchFamily="18" charset="0"/>
                                <a:cs typeface="Times New Roman" panose="02020603050405020304" pitchFamily="18" charset="0"/>
                              </a:rPr>
                              <m:t>}</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3</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aseline="-25000" dirty="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000" dirty="0"/>
                              <m:t>v</m:t>
                            </m:r>
                            <m:r>
                              <m:rPr>
                                <m:nor/>
                              </m:rPr>
                              <a:rPr lang="en-US" sz="2000" b="0" baseline="-25000" dirty="0" smtClean="0"/>
                              <m:t>4</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e>
                    </m:func>
                  </m:oMath>
                </a14:m>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min(</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3</m:t>
                        </m:r>
                        <m:r>
                          <a:rPr lang="en-US" sz="2200" i="1">
                            <a:latin typeface="Cambria Math" panose="02040503050406030204" pitchFamily="18" charset="0"/>
                            <a:ea typeface="Microsoft YaHei" panose="020B0503020204020204" pitchFamily="34" charset="-122"/>
                            <a:cs typeface="Times New Roman" panose="02020603050405020304" pitchFamily="18" charset="0"/>
                          </a:rPr>
                          <m:t>, 2</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m:t>v</m:t>
                    </m:r>
                    <m:r>
                      <m:rPr>
                        <m:nor/>
                      </m:rPr>
                      <a:rPr lang="en-US" sz="2200" baseline="-25000" dirty="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0" i="0" baseline="-25000" dirty="0" smtClean="0"/>
                      <m:t>4</m:t>
                    </m:r>
                    <m:r>
                      <m:rPr>
                        <m:nor/>
                      </m:rPr>
                      <a:rPr lang="en-US" sz="2200" dirty="0"/>
                      <m:t>}</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3</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4</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m:t>v</m:t>
                    </m:r>
                    <m:r>
                      <m:rPr>
                        <m:nor/>
                      </m:rPr>
                      <a:rPr lang="en-US" sz="2200" b="0" i="0" baseline="-25000" dirty="0" smtClean="0"/>
                      <m:t>4</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aseline="-25000" dirty="0"/>
                      <m:t>2</m:t>
                    </m:r>
                    <m:r>
                      <m:rPr>
                        <m:nor/>
                      </m:rPr>
                      <a:rPr lang="en-US" sz="2200" dirty="0"/>
                      <m:t>}</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min(7 + 10, </a:t>
                </a:r>
                <a:r>
                  <a:rPr lang="en-US" sz="2400" dirty="0"/>
                  <a:t>8 + 4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12</a:t>
                </a:r>
                <a:endParaRPr lang="en-US" sz="2400" dirty="0"/>
              </a:p>
              <a:p>
                <a:pPr marL="342900" marR="0" lvl="0" indent="-342900">
                  <a:spcAft>
                    <a:spcPts val="600"/>
                  </a:spcAft>
                  <a:buFont typeface="Arial" panose="020B0604020202020204" pitchFamily="34" charset="0"/>
                  <a:buChar char="•"/>
                </a:pPr>
                <a:endParaRPr lang="en-US" sz="2400" b="1"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1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1104897" y="819962"/>
                <a:ext cx="9763400" cy="6024278"/>
              </a:xfrm>
              <a:prstGeom prst="rect">
                <a:avLst/>
              </a:prstGeom>
              <a:blipFill>
                <a:blip r:embed="rId2"/>
                <a:stretch>
                  <a:fillRect l="-811" t="-709" r="-5556" b="-1113"/>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Tree>
    <p:extLst>
      <p:ext uri="{BB962C8B-B14F-4D97-AF65-F5344CB8AC3E}">
        <p14:creationId xmlns:p14="http://schemas.microsoft.com/office/powerpoint/2010/main" val="41182648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7" y="13760"/>
            <a:ext cx="8061960" cy="1056393"/>
          </a:xfrm>
        </p:spPr>
        <p:txBody>
          <a:bodyPr>
            <a:normAutofit/>
          </a:bodyPr>
          <a:lstStyle/>
          <a:p>
            <a:r>
              <a:rPr lang="en-US" sz="2800" dirty="0">
                <a:latin typeface="+mn-lt"/>
              </a:rPr>
              <a:t>Dynamic Programming: </a:t>
            </a:r>
            <a:br>
              <a:rPr lang="en-US" sz="2800" dirty="0">
                <a:latin typeface="+mn-lt"/>
              </a:rPr>
            </a:br>
            <a:r>
              <a:rPr lang="en-US" sz="2800" dirty="0">
                <a:latin typeface="+mn-lt"/>
              </a:rPr>
              <a:t>The Traveling Salesperson Problem (TSP)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1104897" y="819962"/>
                <a:ext cx="9763400" cy="6024278"/>
              </a:xfrm>
              <a:prstGeom prst="rect">
                <a:avLst/>
              </a:prstGeom>
              <a:noFill/>
            </p:spPr>
            <p:txBody>
              <a:bodyPr wrap="square">
                <a:spAutoFit/>
              </a:bodyPr>
              <a:lstStyle/>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Determine an optimal tour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m>
                      <m:mPr>
                        <m:mcs>
                          <m:mc>
                            <m:mcPr>
                              <m:count m:val="1"/>
                              <m:mcJc m:val="center"/>
                            </m:mcPr>
                          </m:mc>
                        </m:mcs>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𝐴</m:t>
                          </m:r>
                        </m:e>
                      </m:mr>
                      <m:mr>
                        <m:e>
                          <m:r>
                            <a:rPr lang="en-US" sz="2200" b="0" i="1" baseline="30000" smtClean="0">
                              <a:latin typeface="Cambria Math" panose="02040503050406030204" pitchFamily="18" charset="0"/>
                              <a:ea typeface="Microsoft YaHei" panose="020B0503020204020204" pitchFamily="34" charset="-122"/>
                              <a:cs typeface="Times New Roman" panose="02020603050405020304" pitchFamily="18" charset="0"/>
                            </a:rPr>
                            <m:t>. . . </m:t>
                          </m:r>
                        </m:e>
                      </m:mr>
                    </m:m>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for the graph in Figure 6.7.2. </a:t>
                </a:r>
              </a:p>
              <a:p>
                <a:pPr marL="342900" marR="0" lvl="0" indent="-342900">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Third, consider A = all the sets containing two elements: for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1 and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not in A,    </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400" dirty="0"/>
                  <a:t>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 =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𝑖</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𝑉</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func>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A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…6.7.3</a:t>
                </a: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200" dirty="0"/>
                  <a:t>v</a:t>
                </a:r>
                <a:r>
                  <a:rPr lang="en-US" sz="2200" baseline="-25000" dirty="0"/>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r>
                  <a:rPr lang="en-US" dirty="0">
                    <a:latin typeface="Times New Roman" panose="02020603050405020304" pitchFamily="18" charset="0"/>
                    <a:ea typeface="Microsoft YaHei" panose="020B0503020204020204" pitchFamily="34" charset="-122"/>
                    <a:cs typeface="Times New Roman" panose="02020603050405020304" pitchFamily="18" charset="0"/>
                  </a:rPr>
                  <a:t>{</a:t>
                </a:r>
                <a14:m>
                  <m:oMath xmlns:m="http://schemas.openxmlformats.org/officeDocument/2006/math">
                    <m:r>
                      <m:rPr>
                        <m:nor/>
                      </m:rPr>
                      <a:rPr lang="en-US" sz="2200" dirty="0"/>
                      <m:t>v</m:t>
                    </m:r>
                    <m:r>
                      <m:rPr>
                        <m:nor/>
                      </m:rPr>
                      <a:rPr lang="en-US" sz="2200" b="0" i="0" baseline="-25000" dirty="0" smtClean="0"/>
                      <m:t>3</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000" dirty="0"/>
                      <m:t>v</m:t>
                    </m:r>
                    <m:r>
                      <m:rPr>
                        <m:nor/>
                      </m:rPr>
                      <a:rPr lang="en-US" sz="2000" b="0" i="0" baseline="-25000" dirty="0" smtClean="0"/>
                      <m:t>4</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mbria Math" panose="02040503050406030204" pitchFamily="18" charset="0"/>
                                    <a:cs typeface="Times New Roman" panose="02020603050405020304" pitchFamily="18" charset="0"/>
                                  </a:rPr>
                                  <m:t>{</m:t>
                                </m:r>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3</m:t>
                                </m:r>
                              </m:sub>
                            </m:sSub>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mbria Math" panose="02040503050406030204" pitchFamily="18" charset="0"/>
                                    <a:cs typeface="Times New Roman" panose="02020603050405020304" pitchFamily="18" charset="0"/>
                                  </a:rPr>
                                  <m:t> </m:t>
                                </m:r>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US" sz="2200" i="1">
                                    <a:latin typeface="Cambria Math" panose="02040503050406030204" pitchFamily="18" charset="0"/>
                                    <a:ea typeface="Cambria Math" panose="02040503050406030204" pitchFamily="18" charset="0"/>
                                    <a:cs typeface="Times New Roman" panose="02020603050405020304" pitchFamily="18" charset="0"/>
                                  </a:rPr>
                                  <m:t> </m:t>
                                </m:r>
                              </m:sub>
                            </m:sSub>
                            <m:r>
                              <a:rPr lang="en-US" sz="2200" i="1">
                                <a:latin typeface="Cambria Math" panose="02040503050406030204" pitchFamily="18" charset="0"/>
                                <a:ea typeface="Cambria Math" panose="02040503050406030204" pitchFamily="18" charset="0"/>
                                <a:cs typeface="Times New Roman" panose="02020603050405020304" pitchFamily="18" charset="0"/>
                              </a:rPr>
                              <m:t>}</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2</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0" i="0" baseline="-25000" dirty="0" smtClean="0"/>
                              <m:t>3</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000" dirty="0"/>
                              <m:t>v</m:t>
                            </m:r>
                            <m:r>
                              <m:rPr>
                                <m:nor/>
                              </m:rPr>
                              <a:rPr lang="en-US" sz="2000" b="0" baseline="-25000" dirty="0" smtClean="0"/>
                              <m:t>4</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e>
                    </m:func>
                  </m:oMath>
                </a14:m>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min(</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2</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3</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m:t>v</m:t>
                    </m:r>
                    <m:r>
                      <m:rPr>
                        <m:nor/>
                      </m:rPr>
                      <a:rPr lang="en-US" sz="2200" b="0" i="0" baseline="-25000" dirty="0" smtClean="0"/>
                      <m:t>3</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0" i="0" baseline="-25000" dirty="0" smtClean="0"/>
                      <m:t>4</m:t>
                    </m:r>
                    <m:r>
                      <m:rPr>
                        <m:nor/>
                      </m:rPr>
                      <a:rPr lang="en-US" sz="2200" dirty="0"/>
                      <m:t>}</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2</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4</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m:t>v</m:t>
                    </m:r>
                    <m:r>
                      <m:rPr>
                        <m:nor/>
                      </m:rPr>
                      <a:rPr lang="en-US" sz="2200" b="0" i="0" baseline="-25000" dirty="0" smtClean="0"/>
                      <m:t>4</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0" i="0" baseline="-25000" dirty="0" smtClean="0"/>
                      <m:t>3</m:t>
                    </m:r>
                    <m:r>
                      <m:rPr>
                        <m:nor/>
                      </m:rPr>
                      <a:rPr lang="en-US" sz="2200" dirty="0"/>
                      <m:t>}</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3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min(6 + 14, </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t> +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20</a:t>
                </a:r>
                <a:endParaRPr lang="en-US" sz="2400" dirty="0"/>
              </a:p>
              <a:p>
                <a:pPr marL="342900" marR="0" lvl="0" indent="-342900">
                  <a:spcAft>
                    <a:spcPts val="600"/>
                  </a:spcAft>
                  <a:buFont typeface="Arial" panose="020B0604020202020204" pitchFamily="34" charset="0"/>
                  <a:buChar char="•"/>
                </a:pPr>
                <a:endParaRPr lang="en-US" sz="2400" b="1"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1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1104897" y="819962"/>
                <a:ext cx="9763400" cy="6024278"/>
              </a:xfrm>
              <a:prstGeom prst="rect">
                <a:avLst/>
              </a:prstGeom>
              <a:blipFill>
                <a:blip r:embed="rId2"/>
                <a:stretch>
                  <a:fillRect l="-811" t="-709" r="-5556" b="-1113"/>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Tree>
    <p:extLst>
      <p:ext uri="{BB962C8B-B14F-4D97-AF65-F5344CB8AC3E}">
        <p14:creationId xmlns:p14="http://schemas.microsoft.com/office/powerpoint/2010/main" val="315133612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1104896" y="13761"/>
            <a:ext cx="9467309" cy="682934"/>
          </a:xfrm>
        </p:spPr>
        <p:txBody>
          <a:bodyPr>
            <a:normAutofit/>
          </a:bodyPr>
          <a:lstStyle/>
          <a:p>
            <a:r>
              <a:rPr lang="en-US" sz="2800" dirty="0">
                <a:latin typeface="+mn-lt"/>
              </a:rPr>
              <a:t>Dynamic Programming: The Traveling Salesperson Problem (TSP)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1104896" y="724322"/>
                <a:ext cx="10129160" cy="6170472"/>
              </a:xfrm>
              <a:prstGeom prst="rect">
                <a:avLst/>
              </a:prstGeom>
              <a:noFill/>
            </p:spPr>
            <p:txBody>
              <a:bodyPr wrap="square">
                <a:spAutoFit/>
              </a:bodyPr>
              <a:lstStyle/>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Can dynamic programming be applied to this problem?</a:t>
                </a: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Determine an optimal tour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m>
                      <m:mPr>
                        <m:mcs>
                          <m:mc>
                            <m:mcPr>
                              <m:count m:val="1"/>
                              <m:mcJc m:val="center"/>
                            </m:mcPr>
                          </m:mc>
                        </m:mcs>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𝐴</m:t>
                          </m:r>
                        </m:e>
                      </m:mr>
                      <m:mr>
                        <m:e>
                          <m:r>
                            <a:rPr lang="en-US" sz="2200" b="0" i="1" baseline="30000" smtClean="0">
                              <a:latin typeface="Cambria Math" panose="02040503050406030204" pitchFamily="18" charset="0"/>
                              <a:ea typeface="Microsoft YaHei" panose="020B0503020204020204" pitchFamily="34" charset="-122"/>
                              <a:cs typeface="Times New Roman" panose="02020603050405020304" pitchFamily="18" charset="0"/>
                            </a:rPr>
                            <m:t>. . . </m:t>
                          </m:r>
                        </m:e>
                      </m:mr>
                    </m:m>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for the graph in Figure 6.7.2. </a:t>
                </a:r>
              </a:p>
              <a:p>
                <a:pPr marL="342900" marR="0" lvl="0" indent="-342900">
                  <a:buFont typeface="Arial" panose="020B0604020202020204" pitchFamily="34" charset="0"/>
                  <a:buChar char="•"/>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Finally, compute the length of an optimal tour:  A is all the sets containing three elements: for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1 and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not in A,    </a:t>
                </a: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400" dirty="0"/>
                  <a:t>v</a:t>
                </a:r>
                <a:r>
                  <a:rPr lang="en-US" sz="2400" baseline="-25000" dirty="0"/>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A] =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𝐴</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𝑖</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𝑉</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func>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if A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…6.7.3</a:t>
                </a: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200" dirty="0"/>
                  <a:t>v</a:t>
                </a:r>
                <a:r>
                  <a:rPr lang="en-US" sz="2200" baseline="-25000" dirty="0"/>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t>v</a:t>
                </a:r>
                <a:r>
                  <a:rPr lang="en-US" sz="2200" baseline="-25000" dirty="0"/>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m:rPr>
                        <m:nor/>
                      </m:rPr>
                      <a:rPr lang="en-US" sz="2200" dirty="0"/>
                      <m:t>v</m:t>
                    </m:r>
                    <m:r>
                      <m:rPr>
                        <m:nor/>
                      </m:rPr>
                      <a:rPr lang="en-US" sz="2200" b="0" i="0" baseline="-25000" dirty="0" smtClean="0"/>
                      <m:t>3</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000" dirty="0"/>
                      <m:t>v</m:t>
                    </m:r>
                    <m:r>
                      <m:rPr>
                        <m:nor/>
                      </m:rPr>
                      <a:rPr lang="en-US" sz="2000" b="0" i="0" baseline="-25000" dirty="0" smtClean="0"/>
                      <m:t>4</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func>
                      <m:func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2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200" i="1">
                                <a:latin typeface="Cambria Math" panose="02040503050406030204" pitchFamily="18" charset="0"/>
                                <a:ea typeface="Cambria Math" panose="02040503050406030204" pitchFamily="18" charset="0"/>
                                <a:cs typeface="Times New Roman" panose="02020603050405020304" pitchFamily="18" charset="0"/>
                              </a:rPr>
                              <m:t>𝑗</m:t>
                            </m:r>
                            <m:r>
                              <a:rPr lang="en-US"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mbria Math" panose="02040503050406030204" pitchFamily="18" charset="0"/>
                                    <a:cs typeface="Times New Roman" panose="02020603050405020304" pitchFamily="18" charset="0"/>
                                  </a:rPr>
                                  <m:t>{</m:t>
                                </m:r>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2</m:t>
                                </m:r>
                              </m:sub>
                            </m:sSub>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sz="2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i="1">
                                        <a:latin typeface="Cambria Math" panose="02040503050406030204" pitchFamily="18" charset="0"/>
                                        <a:ea typeface="Cambria Math" panose="02040503050406030204" pitchFamily="18" charset="0"/>
                                        <a:cs typeface="Times New Roman" panose="02020603050405020304" pitchFamily="18" charset="0"/>
                                      </a:rPr>
                                      <m:t>3</m:t>
                                    </m:r>
                                  </m:sub>
                                </m:sSub>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200" b="0" i="1" smtClean="0">
                                    <a:latin typeface="Cambria Math" panose="02040503050406030204" pitchFamily="18" charset="0"/>
                                    <a:ea typeface="Cambria Math" panose="02040503050406030204" pitchFamily="18" charset="0"/>
                                    <a:cs typeface="Times New Roman" panose="02020603050405020304" pitchFamily="18" charset="0"/>
                                  </a:rPr>
                                  <m:t>4</m:t>
                                </m:r>
                                <m:r>
                                  <a:rPr lang="en-US" sz="2200" i="1">
                                    <a:latin typeface="Cambria Math" panose="02040503050406030204" pitchFamily="18" charset="0"/>
                                    <a:ea typeface="Cambria Math" panose="02040503050406030204" pitchFamily="18" charset="0"/>
                                    <a:cs typeface="Times New Roman" panose="02020603050405020304" pitchFamily="18" charset="0"/>
                                  </a:rPr>
                                  <m:t> </m:t>
                                </m:r>
                              </m:sub>
                            </m:sSub>
                            <m:r>
                              <a:rPr lang="en-US" sz="2200" i="1">
                                <a:latin typeface="Cambria Math" panose="02040503050406030204" pitchFamily="18" charset="0"/>
                                <a:ea typeface="Cambria Math" panose="02040503050406030204" pitchFamily="18" charset="0"/>
                                <a:cs typeface="Times New Roman" panose="02020603050405020304" pitchFamily="18" charset="0"/>
                              </a:rPr>
                              <m:t>}</m:t>
                            </m:r>
                          </m:lim>
                        </m:limLow>
                      </m:fName>
                      <m:e>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1</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0" i="0" baseline="-25000" dirty="0" smtClean="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b="0" i="0" dirty="0" smtClean="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aseline="-25000" dirty="0"/>
                              <m:t>3</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b="0" i="0" dirty="0" smtClean="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000" dirty="0"/>
                              <m:t>v</m:t>
                            </m:r>
                            <m:r>
                              <m:rPr>
                                <m:nor/>
                              </m:rPr>
                              <a:rPr lang="en-US" sz="2000" b="0" baseline="-25000" dirty="0" smtClean="0"/>
                              <m:t>4</m:t>
                            </m:r>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m:t>
                            </m:r>
                          </m:e>
                        </m:d>
                        <m:r>
                          <a:rPr lang="en-US" sz="2200" i="1" dirty="0">
                            <a:latin typeface="Cambria Math" panose="02040503050406030204" pitchFamily="18" charset="0"/>
                            <a:ea typeface="Microsoft YaHei" panose="020B0503020204020204" pitchFamily="34" charset="-122"/>
                            <a:cs typeface="Times New Roman" panose="02020603050405020304" pitchFamily="18" charset="0"/>
                          </a:rPr>
                          <m:t> </m:t>
                        </m:r>
                      </m:e>
                    </m:func>
                  </m:oMath>
                </a14:m>
                <a:endParaRPr lang="en-US" sz="2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 min(</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1</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2</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d>
                      <m:dPr>
                        <m:begChr m:val="["/>
                        <m:endChr m:val="]"/>
                        <m:ctrlPr>
                          <a:rPr lang="en-US" sz="22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200" dirty="0"/>
                          <m:t>v</m:t>
                        </m:r>
                        <m:r>
                          <m:rPr>
                            <m:nor/>
                          </m:rPr>
                          <a:rPr lang="en-US" sz="2200" b="0" i="0" baseline="-25000" dirty="0" smtClean="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aseline="-25000" dirty="0"/>
                          <m:t>3</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b="0" i="0" dirty="0" smtClean="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aseline="-25000" dirty="0"/>
                          <m:t>4</m:t>
                        </m:r>
                        <m:r>
                          <m:rPr>
                            <m:nor/>
                          </m:rPr>
                          <a:rPr lang="en-US" sz="2200" dirty="0"/>
                          <m:t>}</m:t>
                        </m:r>
                      </m:e>
                    </m:d>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a:rPr lang="en-US" sz="2200" b="0" i="1" dirty="0" smtClean="0">
                        <a:latin typeface="Cambria Math" panose="02040503050406030204" pitchFamily="18" charset="0"/>
                        <a:ea typeface="Microsoft YaHei" panose="020B0503020204020204" pitchFamily="34" charset="-122"/>
                        <a:cs typeface="Times New Roman" panose="02020603050405020304" pitchFamily="18" charset="0"/>
                      </a:rPr>
                      <m:t>    </m:t>
                    </m:r>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1</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3</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m:t>v</m:t>
                    </m:r>
                    <m:r>
                      <m:rPr>
                        <m:nor/>
                      </m:rPr>
                      <a:rPr lang="en-US" sz="2200" b="0" i="0" baseline="-25000" dirty="0" smtClean="0"/>
                      <m:t>3</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aseline="-25000" dirty="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b="0" i="0" dirty="0" smtClean="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0" i="0" baseline="-25000" dirty="0" smtClean="0"/>
                      <m:t>4</m:t>
                    </m:r>
                    <m:r>
                      <m:rPr>
                        <m:nor/>
                      </m:rPr>
                      <a:rPr lang="en-US" sz="2200" dirty="0"/>
                      <m:t>}</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2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2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1</m:t>
                        </m:r>
                        <m:r>
                          <a:rPr lang="en-US" sz="2200" i="1">
                            <a:latin typeface="Cambria Math" panose="02040503050406030204" pitchFamily="18" charset="0"/>
                            <a:ea typeface="Microsoft YaHei" panose="020B0503020204020204" pitchFamily="34" charset="-122"/>
                            <a:cs typeface="Times New Roman" panose="02020603050405020304" pitchFamily="18" charset="0"/>
                          </a:rPr>
                          <m:t>, </m:t>
                        </m:r>
                        <m:r>
                          <a:rPr lang="en-US" sz="2200" b="0" i="1" smtClean="0">
                            <a:latin typeface="Cambria Math" panose="02040503050406030204" pitchFamily="18" charset="0"/>
                            <a:ea typeface="Microsoft YaHei" panose="020B0503020204020204" pitchFamily="34" charset="-122"/>
                            <a:cs typeface="Times New Roman" panose="02020603050405020304" pitchFamily="18" charset="0"/>
                          </a:rPr>
                          <m:t>4</m:t>
                        </m:r>
                      </m:e>
                    </m:d>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a:rPr lang="en-US" sz="2200" i="1">
                        <a:latin typeface="Cambria Math" panose="02040503050406030204" pitchFamily="18" charset="0"/>
                        <a:ea typeface="Microsoft YaHei" panose="020B0503020204020204" pitchFamily="34" charset="-122"/>
                        <a:cs typeface="Times New Roman" panose="02020603050405020304" pitchFamily="18" charset="0"/>
                      </a:rPr>
                      <m:t>𝐷</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m:t>v</m:t>
                    </m:r>
                    <m:r>
                      <m:rPr>
                        <m:nor/>
                      </m:rPr>
                      <a:rPr lang="en-US" sz="2200" b="0" i="0" baseline="-25000" dirty="0" smtClean="0"/>
                      <m:t>4</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aseline="-25000" dirty="0"/>
                      <m:t>2</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200" b="0" i="0" dirty="0" smtClean="0">
                        <a:latin typeface="Times New Roman" panose="02020603050405020304" pitchFamily="18" charset="0"/>
                        <a:ea typeface="Microsoft YaHei" panose="020B0503020204020204" pitchFamily="34" charset="-122"/>
                        <a:cs typeface="Times New Roman" panose="02020603050405020304" pitchFamily="18" charset="0"/>
                      </a:rPr>
                      <m:t> </m:t>
                    </m:r>
                    <m:r>
                      <m:rPr>
                        <m:nor/>
                      </m:rPr>
                      <a:rPr lang="en-US" sz="2200" dirty="0"/>
                      <m:t>v</m:t>
                    </m:r>
                    <m:r>
                      <m:rPr>
                        <m:nor/>
                      </m:rPr>
                      <a:rPr lang="en-US" sz="2200" b="0" i="0" baseline="-25000" dirty="0" smtClean="0"/>
                      <m:t>3</m:t>
                    </m:r>
                    <m:r>
                      <m:rPr>
                        <m:nor/>
                      </m:rPr>
                      <a:rPr lang="en-US" sz="2200" dirty="0"/>
                      <m:t>}</m:t>
                    </m:r>
                    <m:r>
                      <a:rPr lang="en-US" sz="2200" i="1">
                        <a:latin typeface="Cambria Math" panose="02040503050406030204" pitchFamily="18" charset="0"/>
                        <a:ea typeface="Microsoft YaHei" panose="020B0503020204020204" pitchFamily="34" charset="-122"/>
                        <a:cs typeface="Times New Roman" panose="02020603050405020304" pitchFamily="18" charset="0"/>
                      </a:rPr>
                      <m:t>]</m:t>
                    </m:r>
                    <m:r>
                      <m:rPr>
                        <m:nor/>
                      </m:rPr>
                      <a:rPr lang="en-US" sz="2200" dirty="0">
                        <a:latin typeface="Times New Roman" panose="02020603050405020304" pitchFamily="18" charset="0"/>
                        <a:ea typeface="Microsoft YaHei" panose="020B0503020204020204" pitchFamily="34" charset="-122"/>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a:p>
                <a:pPr marR="0" lvl="0"/>
                <a:r>
                  <a:rPr lang="en-US" sz="2200" dirty="0">
                    <a:latin typeface="Times New Roman" panose="02020603050405020304" pitchFamily="18" charset="0"/>
                    <a:ea typeface="Microsoft YaHei" panose="020B0503020204020204" pitchFamily="34" charset="-122"/>
                    <a:cs typeface="Times New Roman" panose="02020603050405020304" pitchFamily="18" charset="0"/>
                  </a:rPr>
                  <a:t>= min(2 + 20, 9 +12,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t> +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21</a:t>
                </a:r>
                <a:endParaRPr lang="en-US" sz="2400" dirty="0"/>
              </a:p>
              <a:p>
                <a:pPr marL="342900" marR="0" lvl="0" indent="-342900">
                  <a:spcAft>
                    <a:spcPts val="600"/>
                  </a:spcAft>
                  <a:buFont typeface="Arial" panose="020B0604020202020204" pitchFamily="34" charset="0"/>
                  <a:buChar char="•"/>
                </a:pPr>
                <a:endParaRPr lang="en-US" sz="2400" b="1"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b="1"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marR="0" lvl="0" indent="-342900">
                  <a:spcAft>
                    <a:spcPts val="600"/>
                  </a:spcAft>
                  <a:buFont typeface="Arial" panose="020B0604020202020204" pitchFamily="34" charset="0"/>
                  <a:buChar char="•"/>
                </a:pPr>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spcAft>
                    <a:spcPts val="600"/>
                  </a:spcAft>
                </a:pPr>
                <a:endParaRPr lang="en-US" sz="1200" dirty="0">
                  <a:latin typeface="Times New Roman" panose="02020603050405020304" pitchFamily="18" charset="0"/>
                  <a:ea typeface="Microsoft YaHei" panose="020B0503020204020204" pitchFamily="34" charset="-122"/>
                  <a:cs typeface="Times New Roman" panose="02020603050405020304" pitchFamily="18" charset="0"/>
                </a:endParaRPr>
              </a:p>
              <a:p>
                <a:pPr marR="0" lvl="0"/>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Figure 6.7.2. The adjacency matrix                       </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representation W of the graph in Fig 6.7.1.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1104896" y="724322"/>
                <a:ext cx="10129160" cy="6170472"/>
              </a:xfrm>
              <a:prstGeom prst="rect">
                <a:avLst/>
              </a:prstGeom>
              <a:blipFill>
                <a:blip r:embed="rId2"/>
                <a:stretch>
                  <a:fillRect l="-782" t="-692" r="-1745" b="-1087"/>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BFE9433-2137-4966-825A-89705A48E4A2}"/>
              </a:ext>
            </a:extLst>
          </p:cNvPr>
          <p:cNvSpPr/>
          <p:nvPr/>
        </p:nvSpPr>
        <p:spPr>
          <a:xfrm>
            <a:off x="7080079"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5" name="Oval 4">
            <a:extLst>
              <a:ext uri="{FF2B5EF4-FFF2-40B4-BE49-F238E27FC236}">
                <a16:creationId xmlns:a16="http://schemas.microsoft.com/office/drawing/2014/main" id="{3BA2DB06-24CD-47DC-B2E1-44250BB05492}"/>
              </a:ext>
            </a:extLst>
          </p:cNvPr>
          <p:cNvSpPr/>
          <p:nvPr/>
        </p:nvSpPr>
        <p:spPr>
          <a:xfrm>
            <a:off x="9248514" y="406689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6" name="Oval 5">
            <a:extLst>
              <a:ext uri="{FF2B5EF4-FFF2-40B4-BE49-F238E27FC236}">
                <a16:creationId xmlns:a16="http://schemas.microsoft.com/office/drawing/2014/main" id="{194D75A6-FEB4-4BB5-A977-B56F20394353}"/>
              </a:ext>
            </a:extLst>
          </p:cNvPr>
          <p:cNvSpPr/>
          <p:nvPr/>
        </p:nvSpPr>
        <p:spPr>
          <a:xfrm>
            <a:off x="7080079" y="5560419"/>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7" name="Oval 6">
            <a:extLst>
              <a:ext uri="{FF2B5EF4-FFF2-40B4-BE49-F238E27FC236}">
                <a16:creationId xmlns:a16="http://schemas.microsoft.com/office/drawing/2014/main" id="{79EDF152-1173-4101-BA6B-739C7C9AFEAE}"/>
              </a:ext>
            </a:extLst>
          </p:cNvPr>
          <p:cNvSpPr/>
          <p:nvPr/>
        </p:nvSpPr>
        <p:spPr>
          <a:xfrm>
            <a:off x="9248514" y="5560418"/>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5DB621F2-C579-4AB4-8E7E-7C00753AF36B}"/>
              </a:ext>
            </a:extLst>
          </p:cNvPr>
          <p:cNvCxnSpPr>
            <a:stCxn id="3" idx="7"/>
            <a:endCxn id="5" idx="1"/>
          </p:cNvCxnSpPr>
          <p:nvPr/>
        </p:nvCxnSpPr>
        <p:spPr>
          <a:xfrm>
            <a:off x="7526073" y="4145970"/>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1CA4FB-BD55-4982-9948-B053B31B0ED1}"/>
              </a:ext>
            </a:extLst>
          </p:cNvPr>
          <p:cNvCxnSpPr>
            <a:cxnSpLocks/>
            <a:stCxn id="6" idx="0"/>
            <a:endCxn id="3" idx="4"/>
          </p:cNvCxnSpPr>
          <p:nvPr/>
        </p:nvCxnSpPr>
        <p:spPr>
          <a:xfrm flipV="1">
            <a:off x="7341336" y="4606830"/>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F6C16E-F250-48C5-B579-DC2BE8ACD8ED}"/>
              </a:ext>
            </a:extLst>
          </p:cNvPr>
          <p:cNvCxnSpPr>
            <a:cxnSpLocks/>
            <a:stCxn id="7" idx="0"/>
            <a:endCxn id="5" idx="4"/>
          </p:cNvCxnSpPr>
          <p:nvPr/>
        </p:nvCxnSpPr>
        <p:spPr>
          <a:xfrm flipV="1">
            <a:off x="9509771" y="4606830"/>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18E078-4AB0-4C61-BD97-8FEB12902652}"/>
              </a:ext>
            </a:extLst>
          </p:cNvPr>
          <p:cNvCxnSpPr>
            <a:cxnSpLocks/>
            <a:stCxn id="5" idx="5"/>
            <a:endCxn id="7" idx="7"/>
          </p:cNvCxnSpPr>
          <p:nvPr/>
        </p:nvCxnSpPr>
        <p:spPr>
          <a:xfrm>
            <a:off x="9694508" y="4527759"/>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E0ADD4-DB23-4984-93F5-27EDB3BDDB69}"/>
              </a:ext>
            </a:extLst>
          </p:cNvPr>
          <p:cNvCxnSpPr>
            <a:cxnSpLocks/>
            <a:stCxn id="6" idx="7"/>
            <a:endCxn id="5" idx="2"/>
          </p:cNvCxnSpPr>
          <p:nvPr/>
        </p:nvCxnSpPr>
        <p:spPr>
          <a:xfrm flipV="1">
            <a:off x="7526073" y="4336865"/>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C98245-DB7A-48F6-9E8E-944976356E2A}"/>
              </a:ext>
            </a:extLst>
          </p:cNvPr>
          <p:cNvCxnSpPr>
            <a:cxnSpLocks/>
            <a:stCxn id="5" idx="3"/>
            <a:endCxn id="6" idx="6"/>
          </p:cNvCxnSpPr>
          <p:nvPr/>
        </p:nvCxnSpPr>
        <p:spPr>
          <a:xfrm flipH="1">
            <a:off x="7602593" y="4527759"/>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7D8374-FEF6-4CCF-8179-6EE770D13428}"/>
              </a:ext>
            </a:extLst>
          </p:cNvPr>
          <p:cNvCxnSpPr>
            <a:cxnSpLocks/>
            <a:stCxn id="5" idx="2"/>
            <a:endCxn id="3" idx="6"/>
          </p:cNvCxnSpPr>
          <p:nvPr/>
        </p:nvCxnSpPr>
        <p:spPr>
          <a:xfrm flipH="1">
            <a:off x="7602593" y="4336865"/>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242883-767E-4403-9FB4-4C032CB1A06D}"/>
              </a:ext>
            </a:extLst>
          </p:cNvPr>
          <p:cNvCxnSpPr>
            <a:cxnSpLocks/>
            <a:endCxn id="6" idx="6"/>
          </p:cNvCxnSpPr>
          <p:nvPr/>
        </p:nvCxnSpPr>
        <p:spPr>
          <a:xfrm flipH="1">
            <a:off x="7602593" y="5830383"/>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2B204A-85E2-46A6-9B31-3DE5C2FFF07F}"/>
              </a:ext>
            </a:extLst>
          </p:cNvPr>
          <p:cNvSpPr txBox="1"/>
          <p:nvPr/>
        </p:nvSpPr>
        <p:spPr>
          <a:xfrm>
            <a:off x="7941299" y="3809558"/>
            <a:ext cx="52251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3F737EA3-DFFB-4254-BE0A-DD479B5D0DC1}"/>
              </a:ext>
            </a:extLst>
          </p:cNvPr>
          <p:cNvSpPr txBox="1"/>
          <p:nvPr/>
        </p:nvSpPr>
        <p:spPr>
          <a:xfrm>
            <a:off x="8048587" y="4257794"/>
            <a:ext cx="522514"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4ED8CED9-F54C-4C65-8005-E20A8E5D85BB}"/>
              </a:ext>
            </a:extLst>
          </p:cNvPr>
          <p:cNvSpPr txBox="1"/>
          <p:nvPr/>
        </p:nvSpPr>
        <p:spPr>
          <a:xfrm>
            <a:off x="7080079" y="4797723"/>
            <a:ext cx="522514" cy="369332"/>
          </a:xfrm>
          <a:prstGeom prst="rect">
            <a:avLst/>
          </a:prstGeom>
          <a:noFill/>
        </p:spPr>
        <p:txBody>
          <a:bodyPr wrap="square" rtlCol="0">
            <a:spAutoFit/>
          </a:bodyPr>
          <a:lstStyle/>
          <a:p>
            <a:r>
              <a:rPr lang="en-US" dirty="0"/>
              <a:t>6</a:t>
            </a:r>
          </a:p>
        </p:txBody>
      </p:sp>
      <p:sp>
        <p:nvSpPr>
          <p:cNvPr id="34" name="TextBox 33">
            <a:extLst>
              <a:ext uri="{FF2B5EF4-FFF2-40B4-BE49-F238E27FC236}">
                <a16:creationId xmlns:a16="http://schemas.microsoft.com/office/drawing/2014/main" id="{F1715E99-3E76-4F03-9AC0-77BEE68BAB81}"/>
              </a:ext>
            </a:extLst>
          </p:cNvPr>
          <p:cNvSpPr txBox="1"/>
          <p:nvPr/>
        </p:nvSpPr>
        <p:spPr>
          <a:xfrm>
            <a:off x="8483247" y="4448687"/>
            <a:ext cx="522514"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188E9D83-FF47-48E7-B72F-A5028D07012D}"/>
              </a:ext>
            </a:extLst>
          </p:cNvPr>
          <p:cNvSpPr txBox="1"/>
          <p:nvPr/>
        </p:nvSpPr>
        <p:spPr>
          <a:xfrm>
            <a:off x="8065863" y="5319787"/>
            <a:ext cx="522514" cy="369332"/>
          </a:xfrm>
          <a:prstGeom prst="rect">
            <a:avLst/>
          </a:prstGeom>
          <a:noFill/>
        </p:spPr>
        <p:txBody>
          <a:bodyPr wrap="square" rtlCol="0">
            <a:spAutoFit/>
          </a:bodyPr>
          <a:lstStyle/>
          <a:p>
            <a:r>
              <a:rPr lang="en-US" dirty="0"/>
              <a:t>4</a:t>
            </a:r>
          </a:p>
        </p:txBody>
      </p:sp>
      <p:sp>
        <p:nvSpPr>
          <p:cNvPr id="36" name="TextBox 35">
            <a:extLst>
              <a:ext uri="{FF2B5EF4-FFF2-40B4-BE49-F238E27FC236}">
                <a16:creationId xmlns:a16="http://schemas.microsoft.com/office/drawing/2014/main" id="{5819F98B-C90C-42EC-8C8D-6272C1DDF1F7}"/>
              </a:ext>
            </a:extLst>
          </p:cNvPr>
          <p:cNvSpPr txBox="1"/>
          <p:nvPr/>
        </p:nvSpPr>
        <p:spPr>
          <a:xfrm>
            <a:off x="9234958" y="4772033"/>
            <a:ext cx="522514" cy="369332"/>
          </a:xfrm>
          <a:prstGeom prst="rect">
            <a:avLst/>
          </a:prstGeom>
          <a:noFill/>
        </p:spPr>
        <p:txBody>
          <a:bodyPr wrap="square" rtlCol="0">
            <a:spAutoFit/>
          </a:bodyPr>
          <a:lstStyle/>
          <a:p>
            <a:r>
              <a:rPr lang="en-US" dirty="0"/>
              <a:t>7</a:t>
            </a:r>
          </a:p>
        </p:txBody>
      </p:sp>
      <p:sp>
        <p:nvSpPr>
          <p:cNvPr id="37" name="TextBox 36">
            <a:extLst>
              <a:ext uri="{FF2B5EF4-FFF2-40B4-BE49-F238E27FC236}">
                <a16:creationId xmlns:a16="http://schemas.microsoft.com/office/drawing/2014/main" id="{9A2D1FB3-50FF-40D0-AE59-43300234D3DE}"/>
              </a:ext>
            </a:extLst>
          </p:cNvPr>
          <p:cNvSpPr txBox="1"/>
          <p:nvPr/>
        </p:nvSpPr>
        <p:spPr>
          <a:xfrm>
            <a:off x="9691083" y="4883024"/>
            <a:ext cx="522514" cy="369332"/>
          </a:xfrm>
          <a:prstGeom prst="rect">
            <a:avLst/>
          </a:prstGeom>
          <a:noFill/>
        </p:spPr>
        <p:txBody>
          <a:bodyPr wrap="square" rtlCol="0">
            <a:spAutoFit/>
          </a:bodyPr>
          <a:lstStyle/>
          <a:p>
            <a:r>
              <a:rPr lang="en-US" dirty="0"/>
              <a:t>6</a:t>
            </a:r>
          </a:p>
        </p:txBody>
      </p:sp>
      <p:sp>
        <p:nvSpPr>
          <p:cNvPr id="38" name="TextBox 37">
            <a:extLst>
              <a:ext uri="{FF2B5EF4-FFF2-40B4-BE49-F238E27FC236}">
                <a16:creationId xmlns:a16="http://schemas.microsoft.com/office/drawing/2014/main" id="{354B8D01-7268-4B3E-B0F0-4F4AA59F397B}"/>
              </a:ext>
            </a:extLst>
          </p:cNvPr>
          <p:cNvSpPr txBox="1"/>
          <p:nvPr/>
        </p:nvSpPr>
        <p:spPr>
          <a:xfrm>
            <a:off x="8569245" y="5522997"/>
            <a:ext cx="522514" cy="369332"/>
          </a:xfrm>
          <a:prstGeom prst="rect">
            <a:avLst/>
          </a:prstGeom>
          <a:noFill/>
        </p:spPr>
        <p:txBody>
          <a:bodyPr wrap="square" rtlCol="0">
            <a:spAutoFit/>
          </a:bodyPr>
          <a:lstStyle/>
          <a:p>
            <a:r>
              <a:rPr lang="en-US" dirty="0"/>
              <a:t>8</a:t>
            </a:r>
          </a:p>
        </p:txBody>
      </p:sp>
      <p:cxnSp>
        <p:nvCxnSpPr>
          <p:cNvPr id="39" name="Straight Arrow Connector 38">
            <a:extLst>
              <a:ext uri="{FF2B5EF4-FFF2-40B4-BE49-F238E27FC236}">
                <a16:creationId xmlns:a16="http://schemas.microsoft.com/office/drawing/2014/main" id="{5C43573F-4EFF-4A51-ABD2-C1D4AEBE32A9}"/>
              </a:ext>
            </a:extLst>
          </p:cNvPr>
          <p:cNvCxnSpPr>
            <a:cxnSpLocks/>
            <a:stCxn id="3" idx="5"/>
            <a:endCxn id="7" idx="1"/>
          </p:cNvCxnSpPr>
          <p:nvPr/>
        </p:nvCxnSpPr>
        <p:spPr>
          <a:xfrm>
            <a:off x="7526073" y="4527759"/>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F5096A-B86D-481B-9762-E6020C1EB6BF}"/>
              </a:ext>
            </a:extLst>
          </p:cNvPr>
          <p:cNvSpPr txBox="1"/>
          <p:nvPr/>
        </p:nvSpPr>
        <p:spPr>
          <a:xfrm>
            <a:off x="8905600" y="5114992"/>
            <a:ext cx="522514" cy="369332"/>
          </a:xfrm>
          <a:prstGeom prst="rect">
            <a:avLst/>
          </a:prstGeom>
          <a:noFill/>
        </p:spPr>
        <p:txBody>
          <a:bodyPr wrap="square" rtlCol="0">
            <a:spAutoFit/>
          </a:bodyPr>
          <a:lstStyle/>
          <a:p>
            <a:r>
              <a:rPr lang="en-US" dirty="0"/>
              <a:t>9</a:t>
            </a:r>
          </a:p>
        </p:txBody>
      </p:sp>
      <mc:AlternateContent xmlns:mc="http://schemas.openxmlformats.org/markup-compatibility/2006" xmlns:a14="http://schemas.microsoft.com/office/drawing/2010/main">
        <mc:Choice Requires="a14">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Choice>
        <mc:Fallback xmlns="">
          <p:graphicFrame>
            <p:nvGraphicFramePr>
              <p:cNvPr id="8" name="Table 10">
                <a:extLst>
                  <a:ext uri="{FF2B5EF4-FFF2-40B4-BE49-F238E27FC236}">
                    <a16:creationId xmlns:a16="http://schemas.microsoft.com/office/drawing/2014/main" id="{83BF5DDC-FC06-4AC4-8D78-DACA5C7098AE}"/>
                  </a:ext>
                </a:extLst>
              </p:cNvPr>
              <p:cNvGraphicFramePr>
                <a:graphicFrameLocks noGrp="1"/>
              </p:cNvGraphicFramePr>
              <p:nvPr/>
            </p:nvGraphicFramePr>
            <p:xfrm>
              <a:off x="2017524" y="4062544"/>
              <a:ext cx="2139405" cy="1892485"/>
            </p:xfrm>
            <a:graphic>
              <a:graphicData uri="http://schemas.openxmlformats.org/drawingml/2006/table">
                <a:tbl>
                  <a:tblPr firstRow="1" bandRow="1">
                    <a:tableStyleId>{5C22544A-7EE6-4342-B048-85BDC9FD1C3A}</a:tableStyleId>
                  </a:tblPr>
                  <a:tblGrid>
                    <a:gridCol w="427881">
                      <a:extLst>
                        <a:ext uri="{9D8B030D-6E8A-4147-A177-3AD203B41FA5}">
                          <a16:colId xmlns:a16="http://schemas.microsoft.com/office/drawing/2014/main" val="2352963611"/>
                        </a:ext>
                      </a:extLst>
                    </a:gridCol>
                    <a:gridCol w="427881">
                      <a:extLst>
                        <a:ext uri="{9D8B030D-6E8A-4147-A177-3AD203B41FA5}">
                          <a16:colId xmlns:a16="http://schemas.microsoft.com/office/drawing/2014/main" val="2775038946"/>
                        </a:ext>
                      </a:extLst>
                    </a:gridCol>
                    <a:gridCol w="427881">
                      <a:extLst>
                        <a:ext uri="{9D8B030D-6E8A-4147-A177-3AD203B41FA5}">
                          <a16:colId xmlns:a16="http://schemas.microsoft.com/office/drawing/2014/main" val="2326382574"/>
                        </a:ext>
                      </a:extLst>
                    </a:gridCol>
                    <a:gridCol w="427881">
                      <a:extLst>
                        <a:ext uri="{9D8B030D-6E8A-4147-A177-3AD203B41FA5}">
                          <a16:colId xmlns:a16="http://schemas.microsoft.com/office/drawing/2014/main" val="3457691772"/>
                        </a:ext>
                      </a:extLst>
                    </a:gridCol>
                    <a:gridCol w="427881">
                      <a:extLst>
                        <a:ext uri="{9D8B030D-6E8A-4147-A177-3AD203B41FA5}">
                          <a16:colId xmlns:a16="http://schemas.microsoft.com/office/drawing/2014/main" val="1607324513"/>
                        </a:ext>
                      </a:extLst>
                    </a:gridCol>
                  </a:tblGrid>
                  <a:tr h="378497">
                    <a:tc>
                      <a:txBody>
                        <a:bodyPr/>
                        <a:lstStyle/>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05826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286" t="-108065" r="-2857" b="-324194"/>
                          </a:stretch>
                        </a:blipFill>
                      </a:tcPr>
                    </a:tc>
                    <a:extLst>
                      <a:ext uri="{0D108BD9-81ED-4DB2-BD59-A6C34878D82A}">
                        <a16:rowId xmlns:a16="http://schemas.microsoft.com/office/drawing/2014/main" val="1298111201"/>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04272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09677" r="-300000" b="-122581"/>
                          </a:stretch>
                        </a:blipFill>
                      </a:tcPr>
                    </a:tc>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7210940"/>
                      </a:ext>
                    </a:extLst>
                  </a:tr>
                  <a:tr h="378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endParaRPr lang="en-US"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8592" t="-409677" r="-101408" b="-22581"/>
                          </a:stretch>
                        </a:blip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1664357"/>
                      </a:ext>
                    </a:extLst>
                  </a:tr>
                </a:tbl>
              </a:graphicData>
            </a:graphic>
          </p:graphicFrame>
        </mc:Fallback>
      </mc:AlternateContent>
    </p:spTree>
    <p:extLst>
      <p:ext uri="{BB962C8B-B14F-4D97-AF65-F5344CB8AC3E}">
        <p14:creationId xmlns:p14="http://schemas.microsoft.com/office/powerpoint/2010/main" val="40416199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855618" y="1"/>
            <a:ext cx="8462554" cy="1020648"/>
          </a:xfrm>
        </p:spPr>
        <p:txBody>
          <a:bodyPr>
            <a:normAutofit/>
          </a:bodyPr>
          <a:lstStyle/>
          <a:p>
            <a:r>
              <a:rPr lang="en-US" sz="2800" dirty="0">
                <a:latin typeface="+mn-lt"/>
              </a:rPr>
              <a:t>The Dynamic Programming Algorithm for  </a:t>
            </a:r>
            <a:br>
              <a:rPr lang="en-US" sz="2800" dirty="0">
                <a:latin typeface="+mn-lt"/>
              </a:rPr>
            </a:br>
            <a:r>
              <a:rPr lang="en-US" sz="2800" dirty="0">
                <a:latin typeface="+mn-lt"/>
              </a:rPr>
              <a:t>The Traveling Salesperson Problem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855618" y="1168695"/>
                <a:ext cx="5624580" cy="5511381"/>
              </a:xfrm>
              <a:prstGeom prst="rect">
                <a:avLst/>
              </a:prstGeom>
              <a:noFill/>
            </p:spPr>
            <p:txBody>
              <a:bodyPr wrap="square">
                <a:spAutoFit/>
              </a:bodyPr>
              <a:lstStyle/>
              <a:p>
                <a:pPr marR="0" lvl="0">
                  <a:spcAft>
                    <a:spcPts val="6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Problem:  Determine an optimal tour in a given weighted (nonnegative numbers), directed graph G = (V, E), where |V| = n numbers of vertices. The graph is represented by a two-dimensional adjacency matrix (i.e., 2D-array) W[</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j], where 1</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j</a:t>
                </a:r>
                <a:r>
                  <a:rPr lang="en-US" sz="2200" dirty="0">
                    <a:ea typeface="Cambria Math" panose="02040503050406030204" pitchFamily="18" charset="0"/>
                    <a:cs typeface="Times New Roman" panose="02020603050405020304" pitchFamily="18" charset="0"/>
                  </a:rPr>
                  <a:t> </a:t>
                </a:r>
                <a14:m>
                  <m:oMath xmlns:m="http://schemas.openxmlformats.org/officeDocument/2006/math">
                    <m:r>
                      <a:rPr lang="en-US" sz="22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200" dirty="0">
                    <a:latin typeface="Times New Roman" panose="02020603050405020304" pitchFamily="18" charset="0"/>
                    <a:ea typeface="Microsoft YaHei" panose="020B0503020204020204" pitchFamily="34" charset="-122"/>
                    <a:cs typeface="Times New Roman" panose="02020603050405020304" pitchFamily="18" charset="0"/>
                  </a:rPr>
                  <a:t> n, and each of the entries has the weight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w</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on the edge from vertex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to vertex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a:t>
                </a:r>
              </a:p>
              <a:p>
                <a:pPr marR="0" lvl="0">
                  <a:spcAft>
                    <a:spcPts val="6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Let P[</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 be the index of the first vertex after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on a shortest path from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to v</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that passes through all the vertices in A exactly once.</a:t>
                </a:r>
              </a:p>
              <a:p>
                <a:pPr marR="0" lvl="0">
                  <a:spcAft>
                    <a:spcPts val="6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Length of an optimal tour can be computed by:</a:t>
                </a:r>
              </a:p>
              <a:p>
                <a:pPr marR="0" lvl="0">
                  <a:spcAft>
                    <a:spcPts val="3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000" dirty="0"/>
                  <a:t>v</a:t>
                </a:r>
                <a:r>
                  <a:rPr lang="en-US" sz="2000" baseline="-25000" dirty="0"/>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 = </a:t>
                </a:r>
                <a14:m>
                  <m:oMath xmlns:m="http://schemas.openxmlformats.org/officeDocument/2006/math">
                    <m:func>
                      <m:funcPr>
                        <m:ctrlPr>
                          <a:rPr lang="en-US" sz="2000" i="1">
                            <a:latin typeface="Cambria Math" panose="02040503050406030204" pitchFamily="18" charset="0"/>
                            <a:ea typeface="Microsoft YaHei" panose="020B0503020204020204" pitchFamily="34" charset="-122"/>
                            <a:cs typeface="Times New Roman" panose="02020603050405020304" pitchFamily="18" charset="0"/>
                          </a:rPr>
                        </m:ctrlPr>
                      </m:funcPr>
                      <m:fName>
                        <m:limLow>
                          <m:limLowPr>
                            <m:ctrlPr>
                              <a:rPr lang="en-US" sz="20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0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000" i="1">
                                <a:latin typeface="Cambria Math" panose="02040503050406030204" pitchFamily="18" charset="0"/>
                                <a:ea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m:t>
                            </m:r>
                          </m:lim>
                        </m:limLow>
                      </m:fName>
                      <m:e>
                        <m:r>
                          <a:rPr lang="en-US" sz="2000" i="1">
                            <a:latin typeface="Cambria Math" panose="02040503050406030204" pitchFamily="18" charset="0"/>
                            <a:ea typeface="Microsoft YaHei" panose="020B0503020204020204" pitchFamily="34" charset="-122"/>
                            <a:cs typeface="Times New Roman" panose="02020603050405020304" pitchFamily="18" charset="0"/>
                          </a:rPr>
                          <m:t>(</m:t>
                        </m:r>
                        <m:r>
                          <a:rPr lang="en-US" sz="20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0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000" b="0" i="1" smtClean="0">
                                <a:latin typeface="Cambria Math" panose="02040503050406030204" pitchFamily="18" charset="0"/>
                                <a:ea typeface="Microsoft YaHei" panose="020B0503020204020204" pitchFamily="34" charset="-122"/>
                                <a:cs typeface="Times New Roman" panose="02020603050405020304" pitchFamily="18" charset="0"/>
                              </a:rPr>
                              <m:t>𝑖</m:t>
                            </m:r>
                            <m:r>
                              <a:rPr lang="en-US" sz="2000" i="1">
                                <a:latin typeface="Cambria Math" panose="02040503050406030204" pitchFamily="18" charset="0"/>
                                <a:ea typeface="Microsoft YaHei" panose="020B0503020204020204" pitchFamily="34" charset="-122"/>
                                <a:cs typeface="Times New Roman" panose="02020603050405020304" pitchFamily="18" charset="0"/>
                              </a:rPr>
                              <m:t>, </m:t>
                            </m:r>
                            <m:r>
                              <a:rPr lang="en-US" sz="2000" i="1">
                                <a:latin typeface="Cambria Math" panose="02040503050406030204" pitchFamily="18" charset="0"/>
                                <a:ea typeface="Microsoft YaHei" panose="020B0503020204020204" pitchFamily="34" charset="-122"/>
                                <a:cs typeface="Times New Roman" panose="02020603050405020304" pitchFamily="18" charset="0"/>
                              </a:rPr>
                              <m:t>𝑗</m:t>
                            </m:r>
                          </m:e>
                        </m:d>
                        <m:r>
                          <a:rPr lang="en-US" sz="2000" i="1">
                            <a:latin typeface="Cambria Math" panose="02040503050406030204" pitchFamily="18" charset="0"/>
                            <a:ea typeface="Microsoft YaHei" panose="020B0503020204020204" pitchFamily="34" charset="-122"/>
                            <a:cs typeface="Times New Roman" panose="02020603050405020304" pitchFamily="18" charset="0"/>
                          </a:rPr>
                          <m:t>+</m:t>
                        </m:r>
                        <m:r>
                          <a:rPr lang="en-US" sz="2000" b="0" i="1" smtClean="0">
                            <a:latin typeface="Cambria Math" panose="02040503050406030204" pitchFamily="18" charset="0"/>
                            <a:ea typeface="Microsoft YaHei" panose="020B0503020204020204" pitchFamily="34" charset="-122"/>
                            <a:cs typeface="Times New Roman" panose="02020603050405020304" pitchFamily="18" charset="0"/>
                          </a:rPr>
                          <m:t>𝐷</m:t>
                        </m:r>
                        <m:d>
                          <m:dPr>
                            <m:begChr m:val="["/>
                            <m:ctrlPr>
                              <a:rPr lang="en-US" sz="2000" i="1">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0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0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r>
                              <m:rPr>
                                <m:nor/>
                              </m:rPr>
                              <a:rPr lang="en-US" sz="2000" dirty="0">
                                <a:latin typeface="Times New Roman" panose="02020603050405020304" pitchFamily="18" charset="0"/>
                                <a:ea typeface="Microsoft YaHei" panose="020B0503020204020204" pitchFamily="34" charset="-122"/>
                                <a:cs typeface="Times New Roman" panose="02020603050405020304" pitchFamily="18" charset="0"/>
                              </a:rPr>
                              <m:t>,</m:t>
                            </m:r>
                            <m:r>
                              <a:rPr lang="en-US" sz="2000" i="1" dirty="0">
                                <a:latin typeface="Cambria Math" panose="02040503050406030204" pitchFamily="18" charset="0"/>
                                <a:ea typeface="Microsoft YaHei" panose="020B0503020204020204" pitchFamily="34" charset="-122"/>
                                <a:cs typeface="Times New Roman" panose="02020603050405020304" pitchFamily="18" charset="0"/>
                              </a:rPr>
                              <m:t>   </m:t>
                            </m:r>
                            <m:r>
                              <a:rPr lang="en-US" sz="2000" i="1" dirty="0">
                                <a:latin typeface="Cambria Math" panose="02040503050406030204" pitchFamily="18" charset="0"/>
                                <a:ea typeface="Microsoft YaHei" panose="020B0503020204020204" pitchFamily="34" charset="-122"/>
                                <a:cs typeface="Times New Roman" panose="02020603050405020304" pitchFamily="18" charset="0"/>
                              </a:rPr>
                              <m:t>𝑉</m:t>
                            </m:r>
                            <m:r>
                              <a:rPr lang="en-US" sz="2000" i="1" dirty="0">
                                <a:latin typeface="Cambria Math" panose="02040503050406030204" pitchFamily="18" charset="0"/>
                                <a:ea typeface="Microsoft YaHei" panose="020B0503020204020204" pitchFamily="34" charset="-122"/>
                                <a:cs typeface="Times New Roman" panose="02020603050405020304" pitchFamily="18" charset="0"/>
                              </a:rPr>
                              <m:t>−</m:t>
                            </m:r>
                            <m:d>
                              <m:dPr>
                                <m:begChr m:val="{"/>
                                <m:endChr m:val="}"/>
                                <m:ctrlPr>
                                  <a:rPr lang="en-US" sz="2000" i="1" dirty="0">
                                    <a:latin typeface="Cambria Math" panose="02040503050406030204" pitchFamily="18" charset="0"/>
                                    <a:ea typeface="Microsoft YaHei" panose="020B0503020204020204" pitchFamily="34" charset="-122"/>
                                    <a:cs typeface="Times New Roman" panose="02020603050405020304" pitchFamily="18" charset="0"/>
                                  </a:rPr>
                                </m:ctrlPr>
                              </m:dPr>
                              <m:e>
                                <m:r>
                                  <m:rPr>
                                    <m:nor/>
                                  </m:rPr>
                                  <a:rPr lang="en-US" sz="2000" dirty="0">
                                    <a:latin typeface="Times New Roman" panose="02020603050405020304" pitchFamily="18" charset="0"/>
                                    <a:ea typeface="Microsoft YaHei" panose="020B0503020204020204" pitchFamily="34" charset="-122"/>
                                    <a:cs typeface="Times New Roman" panose="02020603050405020304" pitchFamily="18" charset="0"/>
                                  </a:rPr>
                                  <m:t>v</m:t>
                                </m:r>
                                <m:r>
                                  <m:rPr>
                                    <m:nor/>
                                  </m:rPr>
                                  <a:rPr lang="en-US" sz="2000" b="0" i="0" baseline="-25000" dirty="0" smtClean="0">
                                    <a:latin typeface="Times New Roman" panose="02020603050405020304" pitchFamily="18" charset="0"/>
                                    <a:ea typeface="Microsoft YaHei" panose="020B0503020204020204" pitchFamily="34" charset="-122"/>
                                    <a:cs typeface="Times New Roman" panose="02020603050405020304" pitchFamily="18" charset="0"/>
                                  </a:rPr>
                                  <m:t>j</m:t>
                                </m:r>
                              </m:e>
                            </m:d>
                            <m:r>
                              <a:rPr lang="en-US" sz="2000" b="0" i="1" dirty="0" smtClean="0">
                                <a:latin typeface="Cambria Math" panose="02040503050406030204" pitchFamily="18" charset="0"/>
                                <a:ea typeface="Microsoft YaHei" panose="020B0503020204020204" pitchFamily="34" charset="-122"/>
                                <a:cs typeface="Times New Roman" panose="02020603050405020304" pitchFamily="18" charset="0"/>
                              </a:rPr>
                              <m:t>]</m:t>
                            </m:r>
                          </m:e>
                        </m:d>
                        <m:r>
                          <a:rPr lang="en-US" sz="2000" i="1" dirty="0">
                            <a:latin typeface="Cambria Math" panose="02040503050406030204" pitchFamily="18" charset="0"/>
                            <a:ea typeface="Microsoft YaHei" panose="020B0503020204020204" pitchFamily="34" charset="-122"/>
                            <a:cs typeface="Times New Roman" panose="02020603050405020304" pitchFamily="18" charset="0"/>
                          </a:rPr>
                          <m:t>,</m:t>
                        </m:r>
                      </m:e>
                    </m:func>
                    <m:r>
                      <a:rPr lang="en-US" sz="2000" i="1" dirty="0">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if A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0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sz="2000" dirty="0"/>
                  <a:t>v</a:t>
                </a:r>
                <a:r>
                  <a:rPr lang="en-US" sz="2000" baseline="-25000" dirty="0"/>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r>
                      <a:rPr lang="en-US" sz="2000" i="1">
                        <a:latin typeface="Cambria Math" panose="02040503050406030204" pitchFamily="18" charset="0"/>
                        <a:ea typeface="Microsoft YaHei" panose="020B0503020204020204" pitchFamily="34" charset="-122"/>
                        <a:cs typeface="Times New Roman" panose="02020603050405020304" pitchFamily="18" charset="0"/>
                      </a:rPr>
                      <m:t>𝑊</m:t>
                    </m:r>
                    <m:d>
                      <m:dPr>
                        <m:begChr m:val="["/>
                        <m:endChr m:val="]"/>
                        <m:ctrlPr>
                          <a:rPr lang="en-US" sz="2000" i="1">
                            <a:latin typeface="Cambria Math" panose="02040503050406030204" pitchFamily="18" charset="0"/>
                            <a:ea typeface="Microsoft YaHei" panose="020B0503020204020204" pitchFamily="34" charset="-122"/>
                            <a:cs typeface="Times New Roman" panose="02020603050405020304" pitchFamily="18" charset="0"/>
                          </a:rPr>
                        </m:ctrlPr>
                      </m:dPr>
                      <m:e>
                        <m:r>
                          <a:rPr lang="en-US" sz="2000" i="1">
                            <a:latin typeface="Cambria Math" panose="02040503050406030204" pitchFamily="18" charset="0"/>
                            <a:ea typeface="Microsoft YaHei" panose="020B0503020204020204" pitchFamily="34" charset="-122"/>
                            <a:cs typeface="Times New Roman" panose="02020603050405020304" pitchFamily="18" charset="0"/>
                          </a:rPr>
                          <m:t>𝑖</m:t>
                        </m:r>
                        <m:r>
                          <a:rPr lang="en-US" sz="2000" i="1">
                            <a:latin typeface="Cambria Math" panose="02040503050406030204" pitchFamily="18" charset="0"/>
                            <a:ea typeface="Microsoft YaHei" panose="020B0503020204020204" pitchFamily="34" charset="-122"/>
                            <a:cs typeface="Times New Roman" panose="02020603050405020304" pitchFamily="18" charset="0"/>
                          </a:rPr>
                          <m:t>, 1</m:t>
                        </m:r>
                      </m:e>
                    </m:d>
                    <m:r>
                      <a:rPr lang="en-US" sz="2000" i="1">
                        <a:latin typeface="Cambria Math" panose="02040503050406030204" pitchFamily="18" charset="0"/>
                        <a:ea typeface="Microsoft YaHei" panose="020B0503020204020204" pitchFamily="34" charset="-122"/>
                        <a:cs typeface="Times New Roman" panose="02020603050405020304" pitchFamily="18" charset="0"/>
                      </a:rPr>
                      <m:t>.</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  i.e.,  [</a:t>
                </a:r>
                <a:r>
                  <a:rPr lang="en-US" sz="2000" dirty="0"/>
                  <a:t>v</a:t>
                </a:r>
                <a:r>
                  <a:rPr lang="en-US" sz="2000" baseline="-25000" dirty="0"/>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t>v</a:t>
                </a:r>
                <a:r>
                  <a:rPr lang="en-US" sz="2000" baseline="-25000" dirty="0"/>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a:t>v</a:t>
                </a:r>
                <a:r>
                  <a:rPr lang="en-US" sz="2000" baseline="-25000" dirty="0"/>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t> v</a:t>
                </a:r>
                <a:r>
                  <a:rPr lang="en-US" sz="2000" baseline="-25000" dirty="0"/>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 V                                					…6.7.3</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855618" y="1168695"/>
                <a:ext cx="5624580" cy="5511381"/>
              </a:xfrm>
              <a:prstGeom prst="rect">
                <a:avLst/>
              </a:prstGeom>
              <a:blipFill>
                <a:blip r:embed="rId2"/>
                <a:stretch>
                  <a:fillRect l="-1408" t="-774" r="-2275" b="-1106"/>
                </a:stretch>
              </a:blipFill>
            </p:spPr>
            <p:txBody>
              <a:bodyPr/>
              <a:lstStyle/>
              <a:p>
                <a:r>
                  <a:rPr lang="en-US">
                    <a:noFill/>
                  </a:rPr>
                  <a:t> </a:t>
                </a:r>
              </a:p>
            </p:txBody>
          </p:sp>
        </mc:Fallback>
      </mc:AlternateContent>
      <p:graphicFrame>
        <p:nvGraphicFramePr>
          <p:cNvPr id="3" name="Table 4">
            <a:extLst>
              <a:ext uri="{FF2B5EF4-FFF2-40B4-BE49-F238E27FC236}">
                <a16:creationId xmlns:a16="http://schemas.microsoft.com/office/drawing/2014/main" id="{3DF68CCE-9EA6-4321-80DF-33A3AF442708}"/>
              </a:ext>
            </a:extLst>
          </p:cNvPr>
          <p:cNvGraphicFramePr>
            <a:graphicFrameLocks noGrp="1"/>
          </p:cNvGraphicFramePr>
          <p:nvPr/>
        </p:nvGraphicFramePr>
        <p:xfrm>
          <a:off x="6776426" y="1330189"/>
          <a:ext cx="4317136" cy="4491104"/>
        </p:xfrm>
        <a:graphic>
          <a:graphicData uri="http://schemas.openxmlformats.org/drawingml/2006/table">
            <a:tbl>
              <a:tblPr firstRow="1" bandRow="1">
                <a:tableStyleId>{5C22544A-7EE6-4342-B048-85BDC9FD1C3A}</a:tableStyleId>
              </a:tblPr>
              <a:tblGrid>
                <a:gridCol w="539642">
                  <a:extLst>
                    <a:ext uri="{9D8B030D-6E8A-4147-A177-3AD203B41FA5}">
                      <a16:colId xmlns:a16="http://schemas.microsoft.com/office/drawing/2014/main" val="2500152310"/>
                    </a:ext>
                  </a:extLst>
                </a:gridCol>
                <a:gridCol w="539642">
                  <a:extLst>
                    <a:ext uri="{9D8B030D-6E8A-4147-A177-3AD203B41FA5}">
                      <a16:colId xmlns:a16="http://schemas.microsoft.com/office/drawing/2014/main" val="1475136797"/>
                    </a:ext>
                  </a:extLst>
                </a:gridCol>
                <a:gridCol w="539642">
                  <a:extLst>
                    <a:ext uri="{9D8B030D-6E8A-4147-A177-3AD203B41FA5}">
                      <a16:colId xmlns:a16="http://schemas.microsoft.com/office/drawing/2014/main" val="2872834128"/>
                    </a:ext>
                  </a:extLst>
                </a:gridCol>
                <a:gridCol w="539642">
                  <a:extLst>
                    <a:ext uri="{9D8B030D-6E8A-4147-A177-3AD203B41FA5}">
                      <a16:colId xmlns:a16="http://schemas.microsoft.com/office/drawing/2014/main" val="3115713592"/>
                    </a:ext>
                  </a:extLst>
                </a:gridCol>
                <a:gridCol w="539642">
                  <a:extLst>
                    <a:ext uri="{9D8B030D-6E8A-4147-A177-3AD203B41FA5}">
                      <a16:colId xmlns:a16="http://schemas.microsoft.com/office/drawing/2014/main" val="3310178709"/>
                    </a:ext>
                  </a:extLst>
                </a:gridCol>
                <a:gridCol w="539642">
                  <a:extLst>
                    <a:ext uri="{9D8B030D-6E8A-4147-A177-3AD203B41FA5}">
                      <a16:colId xmlns:a16="http://schemas.microsoft.com/office/drawing/2014/main" val="917149721"/>
                    </a:ext>
                  </a:extLst>
                </a:gridCol>
                <a:gridCol w="539642">
                  <a:extLst>
                    <a:ext uri="{9D8B030D-6E8A-4147-A177-3AD203B41FA5}">
                      <a16:colId xmlns:a16="http://schemas.microsoft.com/office/drawing/2014/main" val="3433724948"/>
                    </a:ext>
                  </a:extLst>
                </a:gridCol>
                <a:gridCol w="539642">
                  <a:extLst>
                    <a:ext uri="{9D8B030D-6E8A-4147-A177-3AD203B41FA5}">
                      <a16:colId xmlns:a16="http://schemas.microsoft.com/office/drawing/2014/main" val="4244691825"/>
                    </a:ext>
                  </a:extLst>
                </a:gridCol>
              </a:tblGrid>
              <a:tr h="561388">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v</a:t>
                      </a:r>
                      <a:r>
                        <a:rPr lang="en-US" b="0" baseline="-25000" dirty="0">
                          <a:solidFill>
                            <a:schemeClr val="tx1"/>
                          </a:solidFill>
                          <a:latin typeface="Times New Roman" panose="02020603050405020304" pitchFamily="18" charset="0"/>
                          <a:cs typeface="Times New Roman" panose="02020603050405020304" pitchFamily="18" charset="0"/>
                        </a:rPr>
                        <a:t>1</a:t>
                      </a:r>
                      <a:endParaRPr lang="en-US" b="0" dirty="0">
                        <a:solidFill>
                          <a:schemeClr val="tx1"/>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v</a:t>
                      </a:r>
                      <a:r>
                        <a:rPr lang="en-US" b="0" baseline="-25000" dirty="0">
                          <a:solidFill>
                            <a:schemeClr val="tx1"/>
                          </a:solidFill>
                          <a:latin typeface="Times New Roman" panose="02020603050405020304" pitchFamily="18" charset="0"/>
                          <a:cs typeface="Times New Roman" panose="02020603050405020304" pitchFamily="18" charset="0"/>
                        </a:rPr>
                        <a:t>2</a:t>
                      </a:r>
                      <a:endParaRPr lang="en-US" b="0" dirty="0">
                        <a:solidFill>
                          <a:schemeClr val="tx1"/>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v</a:t>
                      </a:r>
                      <a:r>
                        <a:rPr lang="en-US" b="0" baseline="-25000" dirty="0">
                          <a:solidFill>
                            <a:schemeClr val="tx1"/>
                          </a:solidFill>
                          <a:latin typeface="Times New Roman" panose="02020603050405020304" pitchFamily="18" charset="0"/>
                          <a:cs typeface="Times New Roman" panose="02020603050405020304" pitchFamily="18" charset="0"/>
                        </a:rPr>
                        <a:t>3</a:t>
                      </a:r>
                      <a:endParaRPr lang="en-US" b="0" dirty="0">
                        <a:solidFill>
                          <a:schemeClr val="tx1"/>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accent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latin typeface="Times New Roman" panose="02020603050405020304" pitchFamily="18" charset="0"/>
                          <a:cs typeface="Times New Roman" panose="02020603050405020304" pitchFamily="18" charset="0"/>
                        </a:rPr>
                        <a:t>v</a:t>
                      </a:r>
                      <a:r>
                        <a:rPr lang="en-US" b="0" baseline="-25000" dirty="0" err="1">
                          <a:solidFill>
                            <a:schemeClr val="tx1"/>
                          </a:solidFill>
                          <a:latin typeface="Times New Roman" panose="02020603050405020304" pitchFamily="18" charset="0"/>
                          <a:cs typeface="Times New Roman" panose="02020603050405020304" pitchFamily="18" charset="0"/>
                        </a:rPr>
                        <a:t>j</a:t>
                      </a:r>
                      <a:endParaRPr lang="en-US" b="0" dirty="0">
                        <a:solidFill>
                          <a:schemeClr val="tx1"/>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accent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latin typeface="Times New Roman" panose="02020603050405020304" pitchFamily="18" charset="0"/>
                          <a:cs typeface="Times New Roman" panose="02020603050405020304" pitchFamily="18" charset="0"/>
                        </a:rPr>
                        <a:t>v</a:t>
                      </a:r>
                      <a:r>
                        <a:rPr lang="en-US" b="0" baseline="-25000" dirty="0" err="1">
                          <a:solidFill>
                            <a:schemeClr val="tx1"/>
                          </a:solidFill>
                          <a:latin typeface="Times New Roman" panose="02020603050405020304" pitchFamily="18" charset="0"/>
                          <a:cs typeface="Times New Roman" panose="02020603050405020304" pitchFamily="18" charset="0"/>
                        </a:rPr>
                        <a:t>n</a:t>
                      </a:r>
                      <a:endParaRPr lang="en-US" b="0" dirty="0">
                        <a:solidFill>
                          <a:schemeClr val="tx1"/>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916393663"/>
                  </a:ext>
                </a:extLst>
              </a:tr>
              <a:tr h="5613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v</a:t>
                      </a:r>
                      <a:r>
                        <a:rPr lang="en-US" b="0" baseline="-25000" dirty="0">
                          <a:solidFill>
                            <a:schemeClr val="tx1"/>
                          </a:solidFill>
                          <a:latin typeface="Times New Roman" panose="02020603050405020304" pitchFamily="18" charset="0"/>
                          <a:cs typeface="Times New Roman" panose="02020603050405020304" pitchFamily="18" charset="0"/>
                        </a:rPr>
                        <a:t>1</a:t>
                      </a:r>
                      <a:endParaRPr lang="en-US" b="0" dirty="0">
                        <a:solidFill>
                          <a:schemeClr val="tx1"/>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11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12</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13</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1j</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1n</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365701863"/>
                  </a:ext>
                </a:extLst>
              </a:tr>
              <a:tr h="5613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v</a:t>
                      </a:r>
                      <a:r>
                        <a:rPr lang="en-US" b="0" baseline="-25000" dirty="0">
                          <a:solidFill>
                            <a:schemeClr val="tx1"/>
                          </a:solidFill>
                          <a:latin typeface="Times New Roman" panose="02020603050405020304" pitchFamily="18" charset="0"/>
                          <a:cs typeface="Times New Roman" panose="02020603050405020304" pitchFamily="18" charset="0"/>
                        </a:rPr>
                        <a:t>2</a:t>
                      </a:r>
                      <a:endParaRPr lang="en-US" b="0" dirty="0">
                        <a:solidFill>
                          <a:schemeClr val="tx1"/>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21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2n</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7652512"/>
                  </a:ext>
                </a:extLst>
              </a:tr>
              <a:tr h="5613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v</a:t>
                      </a:r>
                      <a:r>
                        <a:rPr lang="en-US" b="0" baseline="-25000" dirty="0">
                          <a:solidFill>
                            <a:schemeClr val="tx1"/>
                          </a:solidFill>
                          <a:latin typeface="Times New Roman" panose="02020603050405020304" pitchFamily="18" charset="0"/>
                          <a:cs typeface="Times New Roman" panose="02020603050405020304" pitchFamily="18" charset="0"/>
                        </a:rPr>
                        <a:t>3</a:t>
                      </a:r>
                      <a:endParaRPr lang="en-US" b="0" dirty="0">
                        <a:solidFill>
                          <a:schemeClr val="tx1"/>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31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3n</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92291858"/>
                  </a:ext>
                </a:extLst>
              </a:tr>
              <a:tr h="561388">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R w="12700" cap="flat" cmpd="sng" algn="ctr">
                      <a:solidFill>
                        <a:schemeClr val="tx1"/>
                      </a:solidFill>
                      <a:prstDash val="solid"/>
                      <a:round/>
                      <a:headEnd type="none" w="med" len="med"/>
                      <a:tailEnd type="none" w="med" len="med"/>
                    </a:lnR>
                    <a:solidFill>
                      <a:schemeClr val="accent1"/>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283381449"/>
                  </a:ext>
                </a:extLst>
              </a:tr>
              <a:tr h="5613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v</a:t>
                      </a:r>
                      <a:r>
                        <a:rPr lang="en-US" b="0" baseline="-25000" dirty="0">
                          <a:solidFill>
                            <a:schemeClr val="tx1"/>
                          </a:solidFill>
                          <a:latin typeface="Times New Roman" panose="02020603050405020304" pitchFamily="18" charset="0"/>
                          <a:cs typeface="Times New Roman" panose="02020603050405020304" pitchFamily="18" charset="0"/>
                        </a:rPr>
                        <a:t>i</a:t>
                      </a:r>
                      <a:endParaRPr lang="en-US" b="0" dirty="0">
                        <a:solidFill>
                          <a:schemeClr val="tx1"/>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i1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3333FF"/>
                          </a:solidFill>
                          <a:latin typeface="Times New Roman" panose="02020603050405020304" pitchFamily="18" charset="0"/>
                          <a:cs typeface="Times New Roman" panose="02020603050405020304" pitchFamily="18" charset="0"/>
                        </a:rPr>
                        <a:t>w</a:t>
                      </a:r>
                      <a:r>
                        <a:rPr lang="en-US" b="0" baseline="-25000" dirty="0" err="1">
                          <a:solidFill>
                            <a:srgbClr val="3333FF"/>
                          </a:solidFill>
                          <a:latin typeface="Times New Roman" panose="02020603050405020304" pitchFamily="18" charset="0"/>
                          <a:cs typeface="Times New Roman" panose="02020603050405020304" pitchFamily="18" charset="0"/>
                        </a:rPr>
                        <a:t>ij</a:t>
                      </a:r>
                      <a:endParaRPr lang="en-US" b="0" dirty="0">
                        <a:solidFill>
                          <a:srgbClr val="3333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in</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51424298"/>
                  </a:ext>
                </a:extLst>
              </a:tr>
              <a:tr h="561388">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R w="12700" cap="flat" cmpd="sng" algn="ctr">
                      <a:solidFill>
                        <a:schemeClr val="tx1"/>
                      </a:solidFill>
                      <a:prstDash val="solid"/>
                      <a:round/>
                      <a:headEnd type="none" w="med" len="med"/>
                      <a:tailEnd type="none" w="med" len="med"/>
                    </a:lnR>
                    <a:solidFill>
                      <a:schemeClr val="accent1"/>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23726018"/>
                  </a:ext>
                </a:extLst>
              </a:tr>
              <a:tr h="5613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chemeClr val="tx1"/>
                          </a:solidFill>
                          <a:latin typeface="Times New Roman" panose="02020603050405020304" pitchFamily="18" charset="0"/>
                          <a:cs typeface="Times New Roman" panose="02020603050405020304" pitchFamily="18" charset="0"/>
                        </a:rPr>
                        <a:t>v</a:t>
                      </a:r>
                      <a:r>
                        <a:rPr lang="en-US" b="0" baseline="-25000" dirty="0" err="1">
                          <a:solidFill>
                            <a:schemeClr val="tx1"/>
                          </a:solidFill>
                          <a:latin typeface="Times New Roman" panose="02020603050405020304" pitchFamily="18" charset="0"/>
                          <a:cs typeface="Times New Roman" panose="02020603050405020304" pitchFamily="18" charset="0"/>
                        </a:rPr>
                        <a:t>n</a:t>
                      </a:r>
                      <a:endParaRPr lang="en-US" b="0" dirty="0">
                        <a:solidFill>
                          <a:schemeClr val="tx1"/>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n1</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Times New Roman" panose="02020603050405020304" pitchFamily="18" charset="0"/>
                          <a:cs typeface="Times New Roman" panose="02020603050405020304" pitchFamily="18" charset="0"/>
                        </a:rPr>
                        <a:t>w</a:t>
                      </a:r>
                      <a:r>
                        <a:rPr lang="en-US" b="0" baseline="-25000" dirty="0">
                          <a:solidFill>
                            <a:schemeClr val="tx1"/>
                          </a:solidFill>
                          <a:latin typeface="Times New Roman" panose="02020603050405020304" pitchFamily="18" charset="0"/>
                          <a:cs typeface="Times New Roman" panose="02020603050405020304" pitchFamily="18" charset="0"/>
                        </a:rPr>
                        <a:t>n2</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chemeClr val="tx1"/>
                          </a:solidFill>
                          <a:latin typeface="Times New Roman" panose="02020603050405020304" pitchFamily="18" charset="0"/>
                          <a:cs typeface="Times New Roman" panose="02020603050405020304" pitchFamily="18" charset="0"/>
                        </a:rPr>
                        <a:t>w</a:t>
                      </a:r>
                      <a:r>
                        <a:rPr lang="en-US" b="0" baseline="-25000">
                          <a:solidFill>
                            <a:schemeClr val="tx1"/>
                          </a:solidFill>
                          <a:latin typeface="Times New Roman" panose="02020603050405020304" pitchFamily="18" charset="0"/>
                          <a:cs typeface="Times New Roman" panose="02020603050405020304" pitchFamily="18" charset="0"/>
                        </a:rPr>
                        <a:t>nn</a:t>
                      </a:r>
                      <a:endParaRPr lang="en-US"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20356943"/>
                  </a:ext>
                </a:extLst>
              </a:tr>
            </a:tbl>
          </a:graphicData>
        </a:graphic>
      </p:graphicFrame>
      <p:sp>
        <p:nvSpPr>
          <p:cNvPr id="5" name="TextBox 4">
            <a:extLst>
              <a:ext uri="{FF2B5EF4-FFF2-40B4-BE49-F238E27FC236}">
                <a16:creationId xmlns:a16="http://schemas.microsoft.com/office/drawing/2014/main" id="{D2DF9B0C-A713-4343-B424-18D25310DCA6}"/>
              </a:ext>
            </a:extLst>
          </p:cNvPr>
          <p:cNvSpPr txBox="1"/>
          <p:nvPr/>
        </p:nvSpPr>
        <p:spPr>
          <a:xfrm>
            <a:off x="6662057" y="5946167"/>
            <a:ext cx="4545874" cy="369332"/>
          </a:xfrm>
          <a:prstGeom prst="rect">
            <a:avLst/>
          </a:prstGeom>
          <a:noFill/>
        </p:spPr>
        <p:txBody>
          <a:bodyPr wrap="square" rtlCol="0">
            <a:spAutoFit/>
          </a:bodyPr>
          <a:lstStyle/>
          <a:p>
            <a:r>
              <a:rPr lang="en-US" dirty="0"/>
              <a:t>Figure 6.7.4  An adjacency matrix W[1..n, 1..n]. </a:t>
            </a:r>
          </a:p>
        </p:txBody>
      </p:sp>
    </p:spTree>
    <p:extLst>
      <p:ext uri="{BB962C8B-B14F-4D97-AF65-F5344CB8AC3E}">
        <p14:creationId xmlns:p14="http://schemas.microsoft.com/office/powerpoint/2010/main" val="25832601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C5B-5853-45BB-A585-BEDCE6E0F7E2}"/>
              </a:ext>
            </a:extLst>
          </p:cNvPr>
          <p:cNvSpPr>
            <a:spLocks noGrp="1"/>
          </p:cNvSpPr>
          <p:nvPr>
            <p:ph type="title"/>
          </p:nvPr>
        </p:nvSpPr>
        <p:spPr>
          <a:xfrm>
            <a:off x="855618" y="1"/>
            <a:ext cx="8462554" cy="1020648"/>
          </a:xfrm>
        </p:spPr>
        <p:txBody>
          <a:bodyPr>
            <a:normAutofit/>
          </a:bodyPr>
          <a:lstStyle/>
          <a:p>
            <a:r>
              <a:rPr lang="en-US" sz="2800" dirty="0">
                <a:latin typeface="+mn-lt"/>
              </a:rPr>
              <a:t>The Dynamic Programming Algorithm for  </a:t>
            </a:r>
            <a:br>
              <a:rPr lang="en-US" sz="2800" dirty="0">
                <a:latin typeface="+mn-lt"/>
              </a:rPr>
            </a:br>
            <a:r>
              <a:rPr lang="en-US" sz="2800" dirty="0">
                <a:latin typeface="+mn-lt"/>
              </a:rPr>
              <a:t>The Traveling Salesperson Problem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4C3916-0BD0-42F1-8EA3-50DF258B80A7}"/>
                  </a:ext>
                </a:extLst>
              </p:cNvPr>
              <p:cNvSpPr txBox="1"/>
              <p:nvPr/>
            </p:nvSpPr>
            <p:spPr>
              <a:xfrm>
                <a:off x="949234" y="952745"/>
                <a:ext cx="9823269" cy="5615961"/>
              </a:xfrm>
              <a:prstGeom prst="rect">
                <a:avLst/>
              </a:prstGeom>
              <a:noFill/>
            </p:spPr>
            <p:txBody>
              <a:bodyPr wrap="square">
                <a:spAutoFit/>
              </a:bodyPr>
              <a:lstStyle/>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Input: An adjacency matrix W[</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j] for a weighted directed graph G = (V, E).</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Output: A variable </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minLength</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whose value is the length of an optimal tour; a two-dimensional array P from which an optimal tour can be constructed.</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define D[1 .. n, subset of V –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for (</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 2 to n) {</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 = W[</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1];}</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for (k = 1 to k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 n -2)  </a:t>
                </a:r>
                <a:r>
                  <a:rPr lang="en-US" sz="2000" b="1"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for (all subsets A </a:t>
                </a:r>
                <a:r>
                  <a:rPr lang="en-US" sz="2000" dirty="0">
                    <a:latin typeface="Cambria Math" panose="02040503050406030204" pitchFamily="18" charset="0"/>
                    <a:ea typeface="Cambria Math" panose="02040503050406030204" pitchFamily="18" charset="0"/>
                    <a:cs typeface="Times New Roman" panose="02020603050405020304" pitchFamily="18" charset="0"/>
                  </a:rPr>
                  <a:t>⊆</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V-{v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containing k vertices )</a:t>
                </a:r>
                <a:r>
                  <a:rPr lang="en-US" sz="20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for (</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such that </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1 and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is not in A) { </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D[</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 = </a:t>
                </a:r>
                <a14:m>
                  <m:oMath xmlns:m="http://schemas.openxmlformats.org/officeDocument/2006/math">
                    <m:limLow>
                      <m:limLowPr>
                        <m:ctrlPr>
                          <a:rPr lang="en-US" sz="20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0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000" i="1">
                            <a:latin typeface="Cambria Math" panose="02040503050406030204" pitchFamily="18" charset="0"/>
                            <a:ea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m:t>
                        </m:r>
                      </m:lim>
                    </m:limLow>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 (W[</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j] + D[j, A-{</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v</a:t>
                </a:r>
                <a:r>
                  <a:rPr lang="en-US" sz="2000" baseline="-25000" dirty="0" err="1">
                    <a:latin typeface="Times New Roman" panose="02020603050405020304" pitchFamily="18" charset="0"/>
                    <a:ea typeface="Microsoft YaHei" panose="020B0503020204020204" pitchFamily="34" charset="-122"/>
                    <a:cs typeface="Times New Roman" panose="02020603050405020304" pitchFamily="18" charset="0"/>
                  </a:rPr>
                  <a:t>j</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P[</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 = value of j that gave the min;   }  </a:t>
                </a:r>
                <a:r>
                  <a:rPr lang="en-US" sz="20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D[1, V-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limLow>
                      <m:limLowPr>
                        <m:ctrlPr>
                          <a:rPr lang="en-US" sz="2000" i="1" smtClean="0">
                            <a:latin typeface="Cambria Math" panose="02040503050406030204" pitchFamily="18" charset="0"/>
                            <a:ea typeface="Microsoft YaHei" panose="020B0503020204020204" pitchFamily="34" charset="-122"/>
                            <a:cs typeface="Times New Roman" panose="02020603050405020304" pitchFamily="18" charset="0"/>
                          </a:rPr>
                        </m:ctrlPr>
                      </m:limLowPr>
                      <m:e>
                        <m:r>
                          <m:rPr>
                            <m:sty m:val="p"/>
                          </m:rPr>
                          <a:rPr lang="en-US" sz="2000">
                            <a:latin typeface="Cambria Math" panose="02040503050406030204" pitchFamily="18" charset="0"/>
                            <a:ea typeface="Microsoft YaHei" panose="020B0503020204020204" pitchFamily="34" charset="-122"/>
                            <a:cs typeface="Times New Roman" panose="02020603050405020304" pitchFamily="18" charset="0"/>
                          </a:rPr>
                          <m:t>min</m:t>
                        </m:r>
                      </m:e>
                      <m:lim>
                        <m:r>
                          <a:rPr lang="en-US" sz="2000" b="0" i="1" smtClean="0">
                            <a:latin typeface="Cambria Math" panose="02040503050406030204" pitchFamily="18" charset="0"/>
                            <a:ea typeface="Microsoft YaHei" panose="020B0503020204020204" pitchFamily="34" charset="-122"/>
                            <a:cs typeface="Times New Roman" panose="02020603050405020304" pitchFamily="18" charset="0"/>
                          </a:rPr>
                          <m:t>2 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𝑗</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𝑛</m:t>
                        </m:r>
                      </m:lim>
                    </m:limLow>
                  </m:oMath>
                </a14:m>
                <a:r>
                  <a:rPr lang="en-US" sz="2000" dirty="0">
                    <a:latin typeface="Times New Roman" panose="02020603050405020304" pitchFamily="18" charset="0"/>
                    <a:ea typeface="Microsoft YaHei" panose="020B0503020204020204" pitchFamily="34" charset="-122"/>
                    <a:cs typeface="Times New Roman" panose="02020603050405020304" pitchFamily="18" charset="0"/>
                  </a:rPr>
                  <a:t>( W[1, j] + D[j, V –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v</a:t>
                </a:r>
                <a:r>
                  <a:rPr lang="en-US" sz="2000" baseline="-25000" dirty="0" err="1">
                    <a:latin typeface="Times New Roman" panose="02020603050405020304" pitchFamily="18" charset="0"/>
                    <a:ea typeface="Microsoft YaHei" panose="020B0503020204020204" pitchFamily="34" charset="-122"/>
                    <a:cs typeface="Times New Roman" panose="02020603050405020304" pitchFamily="18" charset="0"/>
                  </a:rPr>
                  <a:t>j</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p>
              <a:p>
                <a:pPr marR="0" lvl="0">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p[1, V-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 value of j that gave the min; </a:t>
                </a:r>
              </a:p>
              <a:p>
                <a:pPr marR="0" lvl="0">
                  <a:spcAft>
                    <a:spcPts val="600"/>
                  </a:spcAft>
                </a:pPr>
                <a:r>
                  <a:rPr lang="en-US" sz="2000" dirty="0" err="1">
                    <a:latin typeface="Times New Roman" panose="02020603050405020304" pitchFamily="18" charset="0"/>
                    <a:ea typeface="Microsoft YaHei" panose="020B0503020204020204" pitchFamily="34" charset="-122"/>
                    <a:cs typeface="Times New Roman" panose="02020603050405020304" pitchFamily="18" charset="0"/>
                  </a:rPr>
                  <a:t>minlength</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 D[1, V -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000" b="1"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4" name="TextBox 3">
                <a:extLst>
                  <a:ext uri="{FF2B5EF4-FFF2-40B4-BE49-F238E27FC236}">
                    <a16:creationId xmlns:a16="http://schemas.microsoft.com/office/drawing/2014/main" id="{094C3916-0BD0-42F1-8EA3-50DF258B80A7}"/>
                  </a:ext>
                </a:extLst>
              </p:cNvPr>
              <p:cNvSpPr txBox="1">
                <a:spLocks noRot="1" noChangeAspect="1" noMove="1" noResize="1" noEditPoints="1" noAdjustHandles="1" noChangeArrowheads="1" noChangeShapeType="1" noTextEdit="1"/>
              </p:cNvSpPr>
              <p:nvPr/>
            </p:nvSpPr>
            <p:spPr>
              <a:xfrm>
                <a:off x="949234" y="952745"/>
                <a:ext cx="9823269" cy="5615961"/>
              </a:xfrm>
              <a:prstGeom prst="rect">
                <a:avLst/>
              </a:prstGeom>
              <a:blipFill>
                <a:blip r:embed="rId2"/>
                <a:stretch>
                  <a:fillRect l="-683" t="-542" b="-976"/>
                </a:stretch>
              </a:blipFill>
            </p:spPr>
            <p:txBody>
              <a:bodyPr/>
              <a:lstStyle/>
              <a:p>
                <a:r>
                  <a:rPr lang="en-US">
                    <a:noFill/>
                  </a:rPr>
                  <a:t> </a:t>
                </a:r>
              </a:p>
            </p:txBody>
          </p:sp>
        </mc:Fallback>
      </mc:AlternateContent>
    </p:spTree>
    <p:extLst>
      <p:ext uri="{BB962C8B-B14F-4D97-AF65-F5344CB8AC3E}">
        <p14:creationId xmlns:p14="http://schemas.microsoft.com/office/powerpoint/2010/main" val="31580647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1C8945-1DFD-4635-A293-41A7DEA2A7F3}"/>
              </a:ext>
            </a:extLst>
          </p:cNvPr>
          <p:cNvSpPr/>
          <p:nvPr/>
        </p:nvSpPr>
        <p:spPr>
          <a:xfrm>
            <a:off x="1454332" y="840769"/>
            <a:ext cx="10084525" cy="5478423"/>
          </a:xfrm>
          <a:prstGeom prst="rect">
            <a:avLst/>
          </a:prstGeom>
        </p:spPr>
        <p:txBody>
          <a:bodyPr wrap="square">
            <a:spAutoFit/>
          </a:bodyPr>
          <a:lstStyle/>
          <a:p>
            <a:pPr>
              <a:spcBef>
                <a:spcPts val="600"/>
              </a:spcBef>
              <a:spcAft>
                <a:spcPts val="600"/>
              </a:spcAft>
            </a:pPr>
            <a:r>
              <a:rPr lang="en-US" sz="2000" dirty="0">
                <a:latin typeface="Times New Roman" panose="02020603050405020304" pitchFamily="18" charset="0"/>
                <a:ea typeface="Microsoft YaHei" panose="020B0503020204020204" pitchFamily="34" charset="-122"/>
                <a:cs typeface="Times New Roman" panose="02020603050405020304" pitchFamily="18" charset="0"/>
              </a:rPr>
              <a:t>Define D[1 .. n, subset of V –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a:t>
            </a: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2000" dirty="0">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971297DC-B49E-41F7-A0CF-918306711823}"/>
                  </a:ext>
                </a:extLst>
              </p:cNvPr>
              <p:cNvGraphicFramePr>
                <a:graphicFrameLocks noGrp="1"/>
              </p:cNvGraphicFramePr>
              <p:nvPr/>
            </p:nvGraphicFramePr>
            <p:xfrm>
              <a:off x="801189" y="1506220"/>
              <a:ext cx="10737668" cy="3845560"/>
            </p:xfrm>
            <a:graphic>
              <a:graphicData uri="http://schemas.openxmlformats.org/drawingml/2006/table">
                <a:tbl>
                  <a:tblPr firstRow="1" bandRow="1">
                    <a:tableStyleId>{5C22544A-7EE6-4342-B048-85BDC9FD1C3A}</a:tableStyleId>
                  </a:tblPr>
                  <a:tblGrid>
                    <a:gridCol w="778480">
                      <a:extLst>
                        <a:ext uri="{9D8B030D-6E8A-4147-A177-3AD203B41FA5}">
                          <a16:colId xmlns:a16="http://schemas.microsoft.com/office/drawing/2014/main" val="651825483"/>
                        </a:ext>
                      </a:extLst>
                    </a:gridCol>
                    <a:gridCol w="492143">
                      <a:extLst>
                        <a:ext uri="{9D8B030D-6E8A-4147-A177-3AD203B41FA5}">
                          <a16:colId xmlns:a16="http://schemas.microsoft.com/office/drawing/2014/main" val="3381803927"/>
                        </a:ext>
                      </a:extLst>
                    </a:gridCol>
                    <a:gridCol w="1122244">
                      <a:extLst>
                        <a:ext uri="{9D8B030D-6E8A-4147-A177-3AD203B41FA5}">
                          <a16:colId xmlns:a16="http://schemas.microsoft.com/office/drawing/2014/main" val="3822157633"/>
                        </a:ext>
                      </a:extLst>
                    </a:gridCol>
                    <a:gridCol w="1105729">
                      <a:extLst>
                        <a:ext uri="{9D8B030D-6E8A-4147-A177-3AD203B41FA5}">
                          <a16:colId xmlns:a16="http://schemas.microsoft.com/office/drawing/2014/main" val="3544833385"/>
                        </a:ext>
                      </a:extLst>
                    </a:gridCol>
                    <a:gridCol w="1123007">
                      <a:extLst>
                        <a:ext uri="{9D8B030D-6E8A-4147-A177-3AD203B41FA5}">
                          <a16:colId xmlns:a16="http://schemas.microsoft.com/office/drawing/2014/main" val="594074184"/>
                        </a:ext>
                      </a:extLst>
                    </a:gridCol>
                    <a:gridCol w="1399438">
                      <a:extLst>
                        <a:ext uri="{9D8B030D-6E8A-4147-A177-3AD203B41FA5}">
                          <a16:colId xmlns:a16="http://schemas.microsoft.com/office/drawing/2014/main" val="397855203"/>
                        </a:ext>
                      </a:extLst>
                    </a:gridCol>
                    <a:gridCol w="1425354">
                      <a:extLst>
                        <a:ext uri="{9D8B030D-6E8A-4147-A177-3AD203B41FA5}">
                          <a16:colId xmlns:a16="http://schemas.microsoft.com/office/drawing/2014/main" val="1913199681"/>
                        </a:ext>
                      </a:extLst>
                    </a:gridCol>
                    <a:gridCol w="1408078">
                      <a:extLst>
                        <a:ext uri="{9D8B030D-6E8A-4147-A177-3AD203B41FA5}">
                          <a16:colId xmlns:a16="http://schemas.microsoft.com/office/drawing/2014/main" val="870241983"/>
                        </a:ext>
                      </a:extLst>
                    </a:gridCol>
                    <a:gridCol w="1883195">
                      <a:extLst>
                        <a:ext uri="{9D8B030D-6E8A-4147-A177-3AD203B41FA5}">
                          <a16:colId xmlns:a16="http://schemas.microsoft.com/office/drawing/2014/main" val="1688363718"/>
                        </a:ext>
                      </a:extLst>
                    </a:gridCol>
                  </a:tblGrid>
                  <a:tr h="370840">
                    <a:tc>
                      <a:txBody>
                        <a:bodyPr/>
                        <a:lstStyle/>
                        <a:p>
                          <a:pPr algn="ctr"/>
                          <a:r>
                            <a:rPr lang="en-US" dirty="0">
                              <a:solidFill>
                                <a:schemeClr val="tx1"/>
                              </a:solidFill>
                            </a:rPr>
                            <a:t>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{v</a:t>
                          </a:r>
                          <a:r>
                            <a:rPr lang="en-US" baseline="-25000" dirty="0">
                              <a:solidFill>
                                <a:schemeClr val="tx1"/>
                              </a:solidFill>
                            </a:rPr>
                            <a:t>2</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4</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459753"/>
                      </a:ext>
                    </a:extLst>
                  </a:tr>
                  <a:tr h="370840">
                    <a:tc>
                      <a:txBody>
                        <a:bodyPr/>
                        <a:lstStyle/>
                        <a:p>
                          <a:pPr algn="ctr"/>
                          <a:r>
                            <a:rPr lang="en-US" dirty="0">
                              <a:solidFill>
                                <a:schemeClr val="tx1"/>
                              </a:solidFill>
                            </a:rPr>
                            <a:t>v</a:t>
                          </a:r>
                          <a:r>
                            <a:rPr lang="en-US"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min(2+20, </a:t>
                          </a:r>
                          <a:r>
                            <a:rPr lang="en-US" dirty="0">
                              <a:solidFill>
                                <a:srgbClr val="0000FF"/>
                              </a:solidFill>
                            </a:rPr>
                            <a:t>9+12</a:t>
                          </a:r>
                          <a:r>
                            <a:rPr lang="en-US" dirty="0">
                              <a:solidFill>
                                <a:schemeClr val="tx1"/>
                              </a:solidFill>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0592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6+</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4+6=10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min(6+14, 4+</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47317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7+1=8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8+6=14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min(7+10, 8+4)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98027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3+1=4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min(3+</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8</m:t>
                              </m:r>
                            </m:oMath>
                          </a14:m>
                          <a:r>
                            <a:rPr lang="en-US" dirty="0">
                              <a:solidFill>
                                <a:schemeClr val="tx1"/>
                              </a:solidFill>
                            </a:rPr>
                            <a:t> )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7249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r>
                            <a:rPr lang="en-US" dirty="0">
                              <a:solidFill>
                                <a:srgbClr val="3333FF"/>
                              </a:solidFill>
                            </a:rPr>
                            <a:t>v</a:t>
                          </a:r>
                          <a:r>
                            <a:rPr lang="en-US" baseline="-25000" dirty="0">
                              <a:solidFill>
                                <a:srgbClr val="3333FF"/>
                              </a:solidFill>
                            </a:rPr>
                            <a:t>4</a:t>
                          </a:r>
                          <a:r>
                            <a:rPr lang="en-US" dirty="0">
                              <a:solidFill>
                                <a:srgbClr val="3333FF"/>
                              </a:solidFill>
                            </a:rPr>
                            <a:t>, v</a:t>
                          </a:r>
                          <a:r>
                            <a:rPr lang="en-US" baseline="-25000" dirty="0">
                              <a:solidFill>
                                <a:srgbClr val="3333FF"/>
                              </a:solidFill>
                            </a:rPr>
                            <a:t>2</a:t>
                          </a:r>
                          <a:r>
                            <a:rPr lang="en-US" dirty="0">
                              <a:solidFill>
                                <a:schemeClr val="tx1"/>
                              </a:solidFill>
                            </a:rPr>
                            <a:t>, v</a:t>
                          </a:r>
                          <a:r>
                            <a:rPr lang="en-US" baseline="-25000" dirty="0">
                              <a:solidFill>
                                <a:schemeClr val="tx1"/>
                              </a:solidFill>
                            </a:rPr>
                            <a:t>1</a:t>
                          </a:r>
                          <a:r>
                            <a:rPr lang="en-US" dirty="0">
                              <a:solidFill>
                                <a:schemeClr val="tx1"/>
                              </a:solidFill>
                            </a:rPr>
                            <a:t>]</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[v</a:t>
                          </a:r>
                          <a:r>
                            <a:rPr lang="en-US" baseline="-25000" dirty="0">
                              <a:solidFill>
                                <a:schemeClr val="tx1"/>
                              </a:solidFill>
                            </a:rPr>
                            <a:t>4</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1</a:t>
                          </a:r>
                          <a:r>
                            <a:rPr lang="en-US" dirty="0">
                              <a:solidFill>
                                <a:schemeClr val="tx1"/>
                              </a:solidFill>
                            </a:rPr>
                            <a:t>]</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a:t>
                          </a:r>
                          <a:r>
                            <a:rPr lang="en-US" dirty="0">
                              <a:solidFill>
                                <a:srgbClr val="0000FF"/>
                              </a:solidFill>
                            </a:rPr>
                            <a:t>v</a:t>
                          </a:r>
                          <a:r>
                            <a:rPr lang="en-US" baseline="-25000" dirty="0">
                              <a:solidFill>
                                <a:srgbClr val="0000FF"/>
                              </a:solidFill>
                            </a:rPr>
                            <a:t>3</a:t>
                          </a:r>
                          <a:r>
                            <a:rPr lang="en-US" dirty="0">
                              <a:solidFill>
                                <a:srgbClr val="0000FF"/>
                              </a:solidFill>
                            </a:rPr>
                            <a:t>, v</a:t>
                          </a:r>
                          <a:r>
                            <a:rPr lang="en-US" baseline="-25000" dirty="0">
                              <a:solidFill>
                                <a:srgbClr val="0000FF"/>
                              </a:solidFill>
                            </a:rPr>
                            <a:t>2</a:t>
                          </a:r>
                          <a:r>
                            <a:rPr lang="en-US" dirty="0">
                              <a:solidFill>
                                <a:srgbClr val="0000FF"/>
                              </a:solidFill>
                            </a:rPr>
                            <a:t>, v</a:t>
                          </a:r>
                          <a:r>
                            <a:rPr lang="en-US" baseline="-25000" dirty="0">
                              <a:solidFill>
                                <a:srgbClr val="0000FF"/>
                              </a:solidFill>
                            </a:rPr>
                            <a:t>4</a:t>
                          </a:r>
                          <a:r>
                            <a:rPr lang="en-US" dirty="0">
                              <a:solidFill>
                                <a:srgbClr val="0000FF"/>
                              </a:solidFill>
                            </a:rPr>
                            <a:t>,</a:t>
                          </a:r>
                          <a:r>
                            <a:rPr lang="en-US" dirty="0">
                              <a:solidFill>
                                <a:schemeClr val="tx1"/>
                              </a:solidFill>
                            </a:rPr>
                            <a:t> v</a:t>
                          </a:r>
                          <a:r>
                            <a:rPr lang="en-US" baseline="-25000" dirty="0">
                              <a:solidFill>
                                <a:schemeClr val="tx1"/>
                              </a:solidFill>
                            </a:rPr>
                            <a:t>1</a:t>
                          </a:r>
                          <a:r>
                            <a:rPr lang="en-US" dirty="0">
                              <a:solidFill>
                                <a:schemeClr val="tx1"/>
                              </a:solidFill>
                            </a:rPr>
                            <a:t>]</a:t>
                          </a:r>
                        </a:p>
                        <a:p>
                          <a:r>
                            <a:rPr lang="en-US" dirty="0">
                              <a:solidFill>
                                <a:schemeClr val="tx1"/>
                              </a:solidFill>
                            </a:rPr>
                            <a:t>[v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1</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FF"/>
                              </a:solidFill>
                            </a:rPr>
                            <a:t>[v</a:t>
                          </a:r>
                          <a:r>
                            <a:rPr lang="en-US" baseline="-25000" dirty="0">
                              <a:solidFill>
                                <a:srgbClr val="0000FF"/>
                              </a:solidFill>
                            </a:rPr>
                            <a:t>1</a:t>
                          </a:r>
                          <a:r>
                            <a:rPr lang="en-US" dirty="0">
                              <a:solidFill>
                                <a:srgbClr val="0000FF"/>
                              </a:solidFill>
                            </a:rPr>
                            <a:t>, v</a:t>
                          </a:r>
                          <a:r>
                            <a:rPr lang="en-US" baseline="-25000" dirty="0">
                              <a:solidFill>
                                <a:srgbClr val="0000FF"/>
                              </a:solidFill>
                            </a:rPr>
                            <a:t>3</a:t>
                          </a:r>
                          <a:r>
                            <a:rPr lang="en-US" dirty="0">
                              <a:solidFill>
                                <a:srgbClr val="0000FF"/>
                              </a:solidFill>
                            </a:rPr>
                            <a:t>, v</a:t>
                          </a:r>
                          <a:r>
                            <a:rPr lang="en-US" baseline="-25000" dirty="0">
                              <a:solidFill>
                                <a:srgbClr val="0000FF"/>
                              </a:solidFill>
                            </a:rPr>
                            <a:t>2</a:t>
                          </a:r>
                          <a:r>
                            <a:rPr lang="en-US" dirty="0">
                              <a:solidFill>
                                <a:srgbClr val="0000FF"/>
                              </a:solidFill>
                            </a:rPr>
                            <a:t>, v</a:t>
                          </a:r>
                          <a:r>
                            <a:rPr lang="en-US" baseline="-25000" dirty="0">
                              <a:solidFill>
                                <a:srgbClr val="0000FF"/>
                              </a:solidFill>
                            </a:rPr>
                            <a:t>4</a:t>
                          </a:r>
                          <a:r>
                            <a:rPr lang="en-US" dirty="0">
                              <a:solidFill>
                                <a:srgbClr val="0000FF"/>
                              </a:solidFill>
                            </a:rPr>
                            <a:t>,</a:t>
                          </a:r>
                          <a:r>
                            <a:rPr lang="en-US" dirty="0">
                              <a:solidFill>
                                <a:schemeClr val="tx1"/>
                              </a:solidFill>
                            </a:rPr>
                            <a:t> </a:t>
                          </a:r>
                          <a:r>
                            <a:rPr lang="en-US" dirty="0">
                              <a:solidFill>
                                <a:srgbClr val="3333FF"/>
                              </a:solidFill>
                            </a:rPr>
                            <a:t>v</a:t>
                          </a:r>
                          <a:r>
                            <a:rPr lang="en-US" baseline="-25000" dirty="0">
                              <a:solidFill>
                                <a:srgbClr val="3333FF"/>
                              </a:solidFill>
                            </a:rPr>
                            <a:t>1</a:t>
                          </a:r>
                          <a:r>
                            <a:rPr lang="en-US" dirty="0">
                              <a:solidFill>
                                <a:srgbClr val="0000FF"/>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9370368"/>
                      </a:ext>
                    </a:extLst>
                  </a:tr>
                </a:tbl>
              </a:graphicData>
            </a:graphic>
          </p:graphicFrame>
        </mc:Choice>
        <mc:Fallback xmlns="">
          <p:graphicFrame>
            <p:nvGraphicFramePr>
              <p:cNvPr id="3" name="Table 3">
                <a:extLst>
                  <a:ext uri="{FF2B5EF4-FFF2-40B4-BE49-F238E27FC236}">
                    <a16:creationId xmlns:a16="http://schemas.microsoft.com/office/drawing/2014/main" id="{971297DC-B49E-41F7-A0CF-918306711823}"/>
                  </a:ext>
                </a:extLst>
              </p:cNvPr>
              <p:cNvGraphicFramePr>
                <a:graphicFrameLocks noGrp="1"/>
              </p:cNvGraphicFramePr>
              <p:nvPr>
                <p:extLst>
                  <p:ext uri="{D42A27DB-BD31-4B8C-83A1-F6EECF244321}">
                    <p14:modId xmlns:p14="http://schemas.microsoft.com/office/powerpoint/2010/main" val="621182652"/>
                  </p:ext>
                </p:extLst>
              </p:nvPr>
            </p:nvGraphicFramePr>
            <p:xfrm>
              <a:off x="801189" y="1506220"/>
              <a:ext cx="10737668" cy="3845560"/>
            </p:xfrm>
            <a:graphic>
              <a:graphicData uri="http://schemas.openxmlformats.org/drawingml/2006/table">
                <a:tbl>
                  <a:tblPr firstRow="1" bandRow="1">
                    <a:tableStyleId>{5C22544A-7EE6-4342-B048-85BDC9FD1C3A}</a:tableStyleId>
                  </a:tblPr>
                  <a:tblGrid>
                    <a:gridCol w="778480">
                      <a:extLst>
                        <a:ext uri="{9D8B030D-6E8A-4147-A177-3AD203B41FA5}">
                          <a16:colId xmlns:a16="http://schemas.microsoft.com/office/drawing/2014/main" val="651825483"/>
                        </a:ext>
                      </a:extLst>
                    </a:gridCol>
                    <a:gridCol w="492143">
                      <a:extLst>
                        <a:ext uri="{9D8B030D-6E8A-4147-A177-3AD203B41FA5}">
                          <a16:colId xmlns:a16="http://schemas.microsoft.com/office/drawing/2014/main" val="3381803927"/>
                        </a:ext>
                      </a:extLst>
                    </a:gridCol>
                    <a:gridCol w="1122244">
                      <a:extLst>
                        <a:ext uri="{9D8B030D-6E8A-4147-A177-3AD203B41FA5}">
                          <a16:colId xmlns:a16="http://schemas.microsoft.com/office/drawing/2014/main" val="3822157633"/>
                        </a:ext>
                      </a:extLst>
                    </a:gridCol>
                    <a:gridCol w="1105729">
                      <a:extLst>
                        <a:ext uri="{9D8B030D-6E8A-4147-A177-3AD203B41FA5}">
                          <a16:colId xmlns:a16="http://schemas.microsoft.com/office/drawing/2014/main" val="3544833385"/>
                        </a:ext>
                      </a:extLst>
                    </a:gridCol>
                    <a:gridCol w="1123007">
                      <a:extLst>
                        <a:ext uri="{9D8B030D-6E8A-4147-A177-3AD203B41FA5}">
                          <a16:colId xmlns:a16="http://schemas.microsoft.com/office/drawing/2014/main" val="594074184"/>
                        </a:ext>
                      </a:extLst>
                    </a:gridCol>
                    <a:gridCol w="1399438">
                      <a:extLst>
                        <a:ext uri="{9D8B030D-6E8A-4147-A177-3AD203B41FA5}">
                          <a16:colId xmlns:a16="http://schemas.microsoft.com/office/drawing/2014/main" val="397855203"/>
                        </a:ext>
                      </a:extLst>
                    </a:gridCol>
                    <a:gridCol w="1425354">
                      <a:extLst>
                        <a:ext uri="{9D8B030D-6E8A-4147-A177-3AD203B41FA5}">
                          <a16:colId xmlns:a16="http://schemas.microsoft.com/office/drawing/2014/main" val="1913199681"/>
                        </a:ext>
                      </a:extLst>
                    </a:gridCol>
                    <a:gridCol w="1408078">
                      <a:extLst>
                        <a:ext uri="{9D8B030D-6E8A-4147-A177-3AD203B41FA5}">
                          <a16:colId xmlns:a16="http://schemas.microsoft.com/office/drawing/2014/main" val="870241983"/>
                        </a:ext>
                      </a:extLst>
                    </a:gridCol>
                    <a:gridCol w="1883195">
                      <a:extLst>
                        <a:ext uri="{9D8B030D-6E8A-4147-A177-3AD203B41FA5}">
                          <a16:colId xmlns:a16="http://schemas.microsoft.com/office/drawing/2014/main" val="1688363718"/>
                        </a:ext>
                      </a:extLst>
                    </a:gridCol>
                  </a:tblGrid>
                  <a:tr h="370840">
                    <a:tc>
                      <a:txBody>
                        <a:bodyPr/>
                        <a:lstStyle/>
                        <a:p>
                          <a:pPr algn="ctr"/>
                          <a:r>
                            <a:rPr lang="en-US" dirty="0">
                              <a:solidFill>
                                <a:schemeClr val="tx1"/>
                              </a:solidFill>
                            </a:rPr>
                            <a:t>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9259" t="-8197" r="-1919753" b="-960656"/>
                          </a:stretch>
                        </a:blipFill>
                      </a:tcPr>
                    </a:tc>
                    <a:tc>
                      <a:txBody>
                        <a:bodyPr/>
                        <a:lstStyle/>
                        <a:p>
                          <a:r>
                            <a:rPr lang="en-US" dirty="0">
                              <a:solidFill>
                                <a:schemeClr val="tx1"/>
                              </a:solidFill>
                            </a:rPr>
                            <a:t>{v</a:t>
                          </a:r>
                          <a:r>
                            <a:rPr lang="en-US" baseline="-25000" dirty="0">
                              <a:solidFill>
                                <a:schemeClr val="tx1"/>
                              </a:solidFill>
                            </a:rPr>
                            <a:t>2</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4</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459753"/>
                      </a:ext>
                    </a:extLst>
                  </a:tr>
                  <a:tr h="640080">
                    <a:tc>
                      <a:txBody>
                        <a:bodyPr/>
                        <a:lstStyle/>
                        <a:p>
                          <a:pPr algn="ctr"/>
                          <a:r>
                            <a:rPr lang="en-US" dirty="0">
                              <a:solidFill>
                                <a:schemeClr val="tx1"/>
                              </a:solidFill>
                            </a:rPr>
                            <a:t>v</a:t>
                          </a:r>
                          <a:r>
                            <a:rPr lang="en-US"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70550" t="-62857" r="-647" b="-458095"/>
                          </a:stretch>
                        </a:blipFill>
                      </a:tcPr>
                    </a:tc>
                    <a:extLst>
                      <a:ext uri="{0D108BD9-81ED-4DB2-BD59-A6C34878D82A}">
                        <a16:rowId xmlns:a16="http://schemas.microsoft.com/office/drawing/2014/main" val="44105927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17680" t="-162857" r="-657459" b="-358095"/>
                          </a:stretch>
                        </a:blipFill>
                      </a:tcPr>
                    </a:tc>
                    <a:tc>
                      <a:txBody>
                        <a:bodyPr/>
                        <a:lstStyle/>
                        <a:p>
                          <a:r>
                            <a:rPr lang="en-US" dirty="0">
                              <a:solidFill>
                                <a:schemeClr val="tx1"/>
                              </a:solidFill>
                            </a:rPr>
                            <a:t>4+6=10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29437" t="-162857" r="-134632" b="-358095"/>
                          </a:stretch>
                        </a:blip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473170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9259" t="-262857" r="-1919753" b="-258095"/>
                          </a:stretch>
                        </a:blipFill>
                      </a:tcPr>
                    </a:tc>
                    <a:tc>
                      <a:txBody>
                        <a:bodyPr/>
                        <a:lstStyle/>
                        <a:p>
                          <a:r>
                            <a:rPr lang="en-US" dirty="0">
                              <a:solidFill>
                                <a:schemeClr val="tx1"/>
                              </a:solidFill>
                            </a:rPr>
                            <a:t>7+1=8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8+6=14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min(7+10, 8+4)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980276"/>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3+1=4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17680" t="-362857" r="-657459" b="-158095"/>
                          </a:stretch>
                        </a:blip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30000" t="-362857" r="-337391" b="-158095"/>
                          </a:stretch>
                        </a:blip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724960"/>
                      </a:ext>
                    </a:extLst>
                  </a:tr>
                  <a:tr h="91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3</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r>
                            <a:rPr lang="en-US" dirty="0">
                              <a:solidFill>
                                <a:srgbClr val="3333FF"/>
                              </a:solidFill>
                            </a:rPr>
                            <a:t>v</a:t>
                          </a:r>
                          <a:r>
                            <a:rPr lang="en-US" baseline="-25000" dirty="0">
                              <a:solidFill>
                                <a:srgbClr val="3333FF"/>
                              </a:solidFill>
                            </a:rPr>
                            <a:t>4</a:t>
                          </a:r>
                          <a:r>
                            <a:rPr lang="en-US" dirty="0">
                              <a:solidFill>
                                <a:srgbClr val="3333FF"/>
                              </a:solidFill>
                            </a:rPr>
                            <a:t>, v</a:t>
                          </a:r>
                          <a:r>
                            <a:rPr lang="en-US" baseline="-25000" dirty="0">
                              <a:solidFill>
                                <a:srgbClr val="3333FF"/>
                              </a:solidFill>
                            </a:rPr>
                            <a:t>2</a:t>
                          </a:r>
                          <a:r>
                            <a:rPr lang="en-US" dirty="0">
                              <a:solidFill>
                                <a:schemeClr val="tx1"/>
                              </a:solidFill>
                            </a:rPr>
                            <a:t>, v</a:t>
                          </a:r>
                          <a:r>
                            <a:rPr lang="en-US" baseline="-25000" dirty="0">
                              <a:solidFill>
                                <a:schemeClr val="tx1"/>
                              </a:solidFill>
                            </a:rPr>
                            <a:t>1</a:t>
                          </a:r>
                          <a:r>
                            <a:rPr lang="en-US" dirty="0">
                              <a:solidFill>
                                <a:schemeClr val="tx1"/>
                              </a:solidFill>
                            </a:rPr>
                            <a:t>]</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[v</a:t>
                          </a:r>
                          <a:r>
                            <a:rPr lang="en-US" baseline="-25000" dirty="0">
                              <a:solidFill>
                                <a:schemeClr val="tx1"/>
                              </a:solidFill>
                            </a:rPr>
                            <a:t>4</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4</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1</a:t>
                          </a:r>
                          <a:r>
                            <a:rPr lang="en-US" dirty="0">
                              <a:solidFill>
                                <a:schemeClr val="tx1"/>
                              </a:solidFill>
                            </a:rPr>
                            <a:t>]</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a:t>
                          </a:r>
                          <a:r>
                            <a:rPr lang="en-US" dirty="0">
                              <a:solidFill>
                                <a:srgbClr val="0000FF"/>
                              </a:solidFill>
                            </a:rPr>
                            <a:t>v</a:t>
                          </a:r>
                          <a:r>
                            <a:rPr lang="en-US" baseline="-25000" dirty="0">
                              <a:solidFill>
                                <a:srgbClr val="0000FF"/>
                              </a:solidFill>
                            </a:rPr>
                            <a:t>3</a:t>
                          </a:r>
                          <a:r>
                            <a:rPr lang="en-US" dirty="0">
                              <a:solidFill>
                                <a:srgbClr val="0000FF"/>
                              </a:solidFill>
                            </a:rPr>
                            <a:t>, v</a:t>
                          </a:r>
                          <a:r>
                            <a:rPr lang="en-US" baseline="-25000" dirty="0">
                              <a:solidFill>
                                <a:srgbClr val="0000FF"/>
                              </a:solidFill>
                            </a:rPr>
                            <a:t>2</a:t>
                          </a:r>
                          <a:r>
                            <a:rPr lang="en-US" dirty="0">
                              <a:solidFill>
                                <a:srgbClr val="0000FF"/>
                              </a:solidFill>
                            </a:rPr>
                            <a:t>, v</a:t>
                          </a:r>
                          <a:r>
                            <a:rPr lang="en-US" baseline="-25000" dirty="0">
                              <a:solidFill>
                                <a:srgbClr val="0000FF"/>
                              </a:solidFill>
                            </a:rPr>
                            <a:t>4</a:t>
                          </a:r>
                          <a:r>
                            <a:rPr lang="en-US" dirty="0">
                              <a:solidFill>
                                <a:srgbClr val="0000FF"/>
                              </a:solidFill>
                            </a:rPr>
                            <a:t>,</a:t>
                          </a:r>
                          <a:r>
                            <a:rPr lang="en-US" dirty="0">
                              <a:solidFill>
                                <a:schemeClr val="tx1"/>
                              </a:solidFill>
                            </a:rPr>
                            <a:t> v</a:t>
                          </a:r>
                          <a:r>
                            <a:rPr lang="en-US" baseline="-25000" dirty="0">
                              <a:solidFill>
                                <a:schemeClr val="tx1"/>
                              </a:solidFill>
                            </a:rPr>
                            <a:t>1</a:t>
                          </a:r>
                          <a:r>
                            <a:rPr lang="en-US" dirty="0">
                              <a:solidFill>
                                <a:schemeClr val="tx1"/>
                              </a:solidFill>
                            </a:rPr>
                            <a:t>]</a:t>
                          </a:r>
                        </a:p>
                        <a:p>
                          <a:r>
                            <a:rPr lang="en-US" dirty="0">
                              <a:solidFill>
                                <a:schemeClr val="tx1"/>
                              </a:solidFill>
                            </a:rPr>
                            <a:t>[v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1</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2</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1</a:t>
                          </a:r>
                          <a:r>
                            <a:rPr lang="en-US"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FF"/>
                              </a:solidFill>
                            </a:rPr>
                            <a:t>[v</a:t>
                          </a:r>
                          <a:r>
                            <a:rPr lang="en-US" baseline="-25000" dirty="0">
                              <a:solidFill>
                                <a:srgbClr val="0000FF"/>
                              </a:solidFill>
                            </a:rPr>
                            <a:t>1</a:t>
                          </a:r>
                          <a:r>
                            <a:rPr lang="en-US" dirty="0">
                              <a:solidFill>
                                <a:srgbClr val="0000FF"/>
                              </a:solidFill>
                            </a:rPr>
                            <a:t>, v</a:t>
                          </a:r>
                          <a:r>
                            <a:rPr lang="en-US" baseline="-25000" dirty="0">
                              <a:solidFill>
                                <a:srgbClr val="0000FF"/>
                              </a:solidFill>
                            </a:rPr>
                            <a:t>3</a:t>
                          </a:r>
                          <a:r>
                            <a:rPr lang="en-US" dirty="0">
                              <a:solidFill>
                                <a:srgbClr val="0000FF"/>
                              </a:solidFill>
                            </a:rPr>
                            <a:t>, v</a:t>
                          </a:r>
                          <a:r>
                            <a:rPr lang="en-US" baseline="-25000" dirty="0">
                              <a:solidFill>
                                <a:srgbClr val="0000FF"/>
                              </a:solidFill>
                            </a:rPr>
                            <a:t>2</a:t>
                          </a:r>
                          <a:r>
                            <a:rPr lang="en-US" dirty="0">
                              <a:solidFill>
                                <a:srgbClr val="0000FF"/>
                              </a:solidFill>
                            </a:rPr>
                            <a:t>, v</a:t>
                          </a:r>
                          <a:r>
                            <a:rPr lang="en-US" baseline="-25000" dirty="0">
                              <a:solidFill>
                                <a:srgbClr val="0000FF"/>
                              </a:solidFill>
                            </a:rPr>
                            <a:t>4</a:t>
                          </a:r>
                          <a:r>
                            <a:rPr lang="en-US" dirty="0">
                              <a:solidFill>
                                <a:srgbClr val="0000FF"/>
                              </a:solidFill>
                            </a:rPr>
                            <a:t>,</a:t>
                          </a:r>
                          <a:r>
                            <a:rPr lang="en-US" dirty="0">
                              <a:solidFill>
                                <a:schemeClr val="tx1"/>
                              </a:solidFill>
                            </a:rPr>
                            <a:t> </a:t>
                          </a:r>
                          <a:r>
                            <a:rPr lang="en-US" dirty="0">
                              <a:solidFill>
                                <a:srgbClr val="3333FF"/>
                              </a:solidFill>
                            </a:rPr>
                            <a:t>v</a:t>
                          </a:r>
                          <a:r>
                            <a:rPr lang="en-US" baseline="-25000" dirty="0">
                              <a:solidFill>
                                <a:srgbClr val="3333FF"/>
                              </a:solidFill>
                            </a:rPr>
                            <a:t>1</a:t>
                          </a:r>
                          <a:r>
                            <a:rPr lang="en-US" dirty="0">
                              <a:solidFill>
                                <a:srgbClr val="0000FF"/>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[v</a:t>
                          </a:r>
                          <a:r>
                            <a:rPr lang="en-US" baseline="-25000" dirty="0">
                              <a:solidFill>
                                <a:schemeClr val="tx1"/>
                              </a:solidFill>
                            </a:rPr>
                            <a:t>1</a:t>
                          </a:r>
                          <a:r>
                            <a:rPr lang="en-US" dirty="0">
                              <a:solidFill>
                                <a:schemeClr val="tx1"/>
                              </a:solidFill>
                            </a:rPr>
                            <a:t>, v</a:t>
                          </a:r>
                          <a:r>
                            <a:rPr lang="en-US" baseline="-25000" dirty="0">
                              <a:solidFill>
                                <a:schemeClr val="tx1"/>
                              </a:solidFill>
                            </a:rPr>
                            <a:t>4</a:t>
                          </a:r>
                          <a:r>
                            <a:rPr lang="en-US" dirty="0">
                              <a:solidFill>
                                <a:schemeClr val="tx1"/>
                              </a:solidFill>
                            </a:rPr>
                            <a:t>, v</a:t>
                          </a:r>
                          <a:r>
                            <a:rPr lang="en-US" baseline="-25000" dirty="0">
                              <a:solidFill>
                                <a:schemeClr val="tx1"/>
                              </a:solidFill>
                            </a:rPr>
                            <a:t>2</a:t>
                          </a:r>
                          <a:r>
                            <a:rPr lang="en-US" dirty="0">
                              <a:solidFill>
                                <a:schemeClr val="tx1"/>
                              </a:solidFill>
                            </a:rPr>
                            <a:t>, v</a:t>
                          </a:r>
                          <a:r>
                            <a:rPr lang="en-US" baseline="-25000" dirty="0">
                              <a:solidFill>
                                <a:schemeClr val="tx1"/>
                              </a:solidFill>
                            </a:rPr>
                            <a:t>3</a:t>
                          </a:r>
                          <a:r>
                            <a:rPr lang="en-US" dirty="0">
                              <a:solidFill>
                                <a:schemeClr val="tx1"/>
                              </a:solidFill>
                            </a:rPr>
                            <a:t>, v</a:t>
                          </a:r>
                          <a:r>
                            <a:rPr lang="en-US" baseline="-25000" dirty="0">
                              <a:solidFill>
                                <a:schemeClr val="tx1"/>
                              </a:solidFill>
                            </a:rPr>
                            <a:t>1</a:t>
                          </a: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9370368"/>
                      </a:ext>
                    </a:extLst>
                  </a:tr>
                </a:tbl>
              </a:graphicData>
            </a:graphic>
          </p:graphicFrame>
        </mc:Fallback>
      </mc:AlternateContent>
    </p:spTree>
    <p:extLst>
      <p:ext uri="{BB962C8B-B14F-4D97-AF65-F5344CB8AC3E}">
        <p14:creationId xmlns:p14="http://schemas.microsoft.com/office/powerpoint/2010/main" val="15459379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21C8945-1DFD-4635-A293-41A7DEA2A7F3}"/>
                  </a:ext>
                </a:extLst>
              </p:cNvPr>
              <p:cNvSpPr/>
              <p:nvPr/>
            </p:nvSpPr>
            <p:spPr>
              <a:xfrm>
                <a:off x="1021082" y="1316741"/>
                <a:ext cx="9220198" cy="4432752"/>
              </a:xfrm>
              <a:prstGeom prst="rect">
                <a:avLst/>
              </a:prstGeom>
            </p:spPr>
            <p:txBody>
              <a:bodyPr wrap="square">
                <a:spAutoFit/>
              </a:bodyPr>
              <a:lstStyle/>
              <a:p>
                <a:pPr>
                  <a:spcBef>
                    <a:spcPts val="600"/>
                  </a:spcBef>
                  <a:spcAft>
                    <a:spcPts val="600"/>
                  </a:spcAft>
                </a:pPr>
                <a:r>
                  <a:rPr lang="en-US" sz="2400" dirty="0">
                    <a:latin typeface="Times New Roman" panose="02020603050405020304" pitchFamily="18" charset="0"/>
                    <a:cs typeface="Times New Roman" panose="02020603050405020304" pitchFamily="18" charset="0"/>
                  </a:rPr>
                  <a:t>Background:</a:t>
                </a:r>
              </a:p>
              <a:p>
                <a:pPr>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k(</a:t>
                </a:r>
                <a14:m>
                  <m:oMath xmlns:m="http://schemas.openxmlformats.org/officeDocument/2006/math">
                    <m:m>
                      <m:mPr>
                        <m:mcs>
                          <m:mc>
                            <m:mcPr>
                              <m:count m:val="1"/>
                              <m:mcJc m:val="center"/>
                            </m:mcPr>
                          </m:mc>
                        </m:mcs>
                        <m:ctrlPr>
                          <a:rPr lang="en-US" sz="24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e>
                      </m:mr>
                      <m:mr>
                        <m:e>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mr>
                    </m:m>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n(</a:t>
                </a:r>
                <a14:m>
                  <m:oMath xmlns:m="http://schemas.openxmlformats.org/officeDocument/2006/math">
                    <m:m>
                      <m:mPr>
                        <m:mcs>
                          <m:mc>
                            <m:mcPr>
                              <m:count m:val="1"/>
                              <m:mcJc m:val="center"/>
                            </m:mcPr>
                          </m:mc>
                        </m:mcs>
                        <m:ctrlPr>
                          <a:rPr lang="en-US" sz="24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mr>
                      <m:mr>
                        <m:e>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mr>
                    </m:m>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spcBef>
                    <a:spcPts val="600"/>
                  </a:spcBef>
                  <a:spcAft>
                    <a:spcPts val="600"/>
                  </a:spcAft>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nary>
                      <m:naryPr>
                        <m:chr m:val="∑"/>
                        <m:ctrlPr>
                          <a:rPr lang="en-US" sz="24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e>
                        <m:r>
                          <m:rPr>
                            <m:nor/>
                          </m:rP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k</m:t>
                        </m:r>
                        <m:r>
                          <m:rPr>
                            <m:nor/>
                          </m:rP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m>
                          <m:mPr>
                            <m:mcs>
                              <m:mc>
                                <m:mcPr>
                                  <m:count m:val="1"/>
                                  <m:mcJc m:val="center"/>
                                </m:mcPr>
                              </m:mc>
                            </m:mcs>
                            <m:ctrl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e>
                          </m:mr>
                          <m:mr>
                            <m:e>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mr>
                        </m:m>
                        <m:r>
                          <m:rPr>
                            <m:nor/>
                          </m:rP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e>
                    </m:nary>
                    <m:r>
                      <a:rPr lang="en-US" sz="2400" b="0" i="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 </m:t>
                    </m:r>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14:m>
                  <m:oMath xmlns:m="http://schemas.openxmlformats.org/officeDocument/2006/math">
                    <m:nary>
                      <m:naryPr>
                        <m:chr m:val="∑"/>
                        <m:ctrl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e>
                        <m:r>
                          <m:rPr>
                            <m:nor/>
                          </m:rP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n</m:t>
                        </m:r>
                        <m:r>
                          <m:rPr>
                            <m:nor/>
                          </m:rP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m>
                          <m:mPr>
                            <m:mcs>
                              <m:mc>
                                <m:mcPr>
                                  <m:count m:val="1"/>
                                  <m:mcJc m:val="center"/>
                                </m:mcPr>
                              </m:mc>
                            </m:mcs>
                            <m:ctrl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mr>
                          <m:mr>
                            <m:e>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mr>
                        </m:m>
                        <m:r>
                          <m:rPr>
                            <m:nor/>
                          </m:rP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e>
                    </m:nary>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spcBef>
                    <a:spcPts val="600"/>
                  </a:spcBef>
                  <a:spcAft>
                    <a:spcPts val="600"/>
                  </a:spcAft>
                </a:pPr>
                <a:endParaRPr lang="en-US" sz="1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n</a:t>
                </a:r>
                <a14:m>
                  <m:oMath xmlns:m="http://schemas.openxmlformats.org/officeDocument/2006/math">
                    <m:nary>
                      <m:naryPr>
                        <m:chr m:val="∑"/>
                        <m:ctrl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e>
                        <m:r>
                          <m:rPr>
                            <m:nor/>
                          </m:rP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m>
                          <m:mPr>
                            <m:mcs>
                              <m:mc>
                                <m:mcPr>
                                  <m:count m:val="1"/>
                                  <m:mcJc m:val="center"/>
                                </m:mcPr>
                              </m:mc>
                            </m:mcs>
                            <m:ctrl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mr>
                          <m:mr>
                            <m:e>
                              <m:r>
                                <a:rPr lang="en-US" sz="24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mr>
                        </m:m>
                        <m:r>
                          <m:rPr>
                            <m:nor/>
                          </m:rP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e>
                    </m:nary>
                  </m:oMath>
                </a14:m>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endParaRPr lang="en-US" sz="1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n</a:t>
                </a:r>
                <a14:m>
                  <m:oMath xmlns:m="http://schemas.openxmlformats.org/officeDocument/2006/math">
                    <m:sSup>
                      <m:sSupPr>
                        <m:ctrlPr>
                          <a:rPr lang="en-US" sz="24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4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p>
                    </m:sSup>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a:extLst>
                  <a:ext uri="{FF2B5EF4-FFF2-40B4-BE49-F238E27FC236}">
                    <a16:creationId xmlns:a16="http://schemas.microsoft.com/office/drawing/2014/main" id="{921C8945-1DFD-4635-A293-41A7DEA2A7F3}"/>
                  </a:ext>
                </a:extLst>
              </p:cNvPr>
              <p:cNvSpPr>
                <a:spLocks noRot="1" noChangeAspect="1" noMove="1" noResize="1" noEditPoints="1" noAdjustHandles="1" noChangeArrowheads="1" noChangeShapeType="1" noTextEdit="1"/>
              </p:cNvSpPr>
              <p:nvPr/>
            </p:nvSpPr>
            <p:spPr>
              <a:xfrm>
                <a:off x="1021082" y="1316741"/>
                <a:ext cx="9220198" cy="4432752"/>
              </a:xfrm>
              <a:prstGeom prst="rect">
                <a:avLst/>
              </a:prstGeom>
              <a:blipFill>
                <a:blip r:embed="rId2"/>
                <a:stretch>
                  <a:fillRect l="-1058" t="-1100" b="-220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8EE4D81-973A-4394-A27E-7F76E85478B9}"/>
              </a:ext>
            </a:extLst>
          </p:cNvPr>
          <p:cNvSpPr txBox="1">
            <a:spLocks/>
          </p:cNvSpPr>
          <p:nvPr/>
        </p:nvSpPr>
        <p:spPr>
          <a:xfrm>
            <a:off x="855618" y="70442"/>
            <a:ext cx="8462554" cy="102064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mn-lt"/>
              </a:rPr>
              <a:t>The Dynamic Programming Algorithm for  </a:t>
            </a:r>
            <a:br>
              <a:rPr lang="en-US" sz="2800" dirty="0">
                <a:latin typeface="+mn-lt"/>
              </a:rPr>
            </a:br>
            <a:r>
              <a:rPr lang="en-US" sz="2800" dirty="0">
                <a:latin typeface="+mn-lt"/>
              </a:rPr>
              <a:t>The Traveling Salesperson Problem</a:t>
            </a:r>
          </a:p>
        </p:txBody>
      </p:sp>
    </p:spTree>
    <p:extLst>
      <p:ext uri="{BB962C8B-B14F-4D97-AF65-F5344CB8AC3E}">
        <p14:creationId xmlns:p14="http://schemas.microsoft.com/office/powerpoint/2010/main" val="18519960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21C8945-1DFD-4635-A293-41A7DEA2A7F3}"/>
                  </a:ext>
                </a:extLst>
              </p:cNvPr>
              <p:cNvSpPr/>
              <p:nvPr/>
            </p:nvSpPr>
            <p:spPr>
              <a:xfrm>
                <a:off x="941614" y="1306455"/>
                <a:ext cx="10308771" cy="4991879"/>
              </a:xfrm>
              <a:prstGeom prst="rect">
                <a:avLst/>
              </a:prstGeom>
            </p:spPr>
            <p:txBody>
              <a:bodyPr wrap="square">
                <a:spAutoFit/>
              </a:bodyPr>
              <a:lstStyle/>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input size is n, the number of vertices in the graph. </a:t>
                </a: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Basic operation: the instructions executed for each value of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a:t>
                </a:r>
                <a:r>
                  <a:rPr lang="en-US" sz="20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including</a:t>
                </a:r>
                <a:r>
                  <a:rPr lang="en-US" sz="20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addition </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instruction.</a:t>
                </a: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each set A containing k vertices, we must consider n - 1 - k vertices.</a:t>
                </a: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each of these vertices, the basic operation is done k times. </a:t>
                </a: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number of subsets A of V –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containing k vertices is </a:t>
                </a:r>
                <a14:m>
                  <m:oMath xmlns:m="http://schemas.openxmlformats.org/officeDocument/2006/math">
                    <m:r>
                      <m:rPr>
                        <m:nor/>
                      </m:rPr>
                      <a:rPr lang="en-US" sz="200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m>
                      <m:mPr>
                        <m:mcs>
                          <m:mc>
                            <m:mcPr>
                              <m:count m:val="1"/>
                              <m:mcJc m:val="center"/>
                            </m:mcPr>
                          </m:mc>
                        </m:mcs>
                        <m:ctrl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mr>
                      <m:mr>
                        <m:e>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mr>
                    </m:m>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oMath>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total number of times the basic operation is done is given by</a:t>
                </a:r>
              </a:p>
              <a:p>
                <a:pPr>
                  <a:spcBef>
                    <a:spcPts val="600"/>
                  </a:spcBef>
                  <a:spcAft>
                    <a:spcPts val="6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T(n) = </a:t>
                </a:r>
                <a14:m>
                  <m:oMath xmlns:m="http://schemas.openxmlformats.org/officeDocument/2006/math">
                    <m:nary>
                      <m:naryPr>
                        <m:chr m:val="∑"/>
                        <m:ctrlPr>
                          <a:rPr lang="en-US" sz="20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sup>
                      <m:e>
                        <m:r>
                          <m:rPr>
                            <m:nor/>
                          </m:rPr>
                          <a:rPr lang="en-US" sz="2000" b="0" i="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n</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−1−</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k</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m>
                          <m:mPr>
                            <m:mcs>
                              <m:mc>
                                <m:mcPr>
                                  <m:count m:val="1"/>
                                  <m:mcJc m:val="center"/>
                                </m:mcPr>
                              </m:mc>
                            </m:mcs>
                            <m:ctrl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mr>
                          <m:mr>
                            <m:e>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mr>
                        </m:m>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e>
                    </m:nary>
                  </m:oMath>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Since </a:t>
                </a:r>
                <a14:m>
                  <m:oMath xmlns:m="http://schemas.openxmlformats.org/officeDocument/2006/math">
                    <m:r>
                      <m:rPr>
                        <m:nor/>
                      </m:rPr>
                      <a:rPr lang="en-US" sz="2000" b="0" i="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00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n</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−1−</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k</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m>
                      <m:mPr>
                        <m:mcs>
                          <m:mc>
                            <m:mcPr>
                              <m:count m:val="1"/>
                              <m:mcJc m:val="center"/>
                            </m:mcPr>
                          </m:mc>
                        </m:mcs>
                        <m:ctrl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mr>
                      <m:mr>
                        <m:e>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mr>
                    </m:m>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m:rPr>
                        <m:nor/>
                      </m:rPr>
                      <a:rPr lang="en-US" sz="200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n</m:t>
                    </m:r>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−1)(</m:t>
                    </m:r>
                    <m:m>
                      <m:mPr>
                        <m:mcs>
                          <m:mc>
                            <m:mcPr>
                              <m:count m:val="1"/>
                              <m:mcJc m:val="center"/>
                            </m:mcPr>
                          </m:mc>
                        </m:mcs>
                        <m:ctrl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mr>
                      <m:mr>
                        <m:e>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mr>
                    </m:m>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spcBef>
                    <a:spcPts val="600"/>
                  </a:spcBef>
                  <a:spcAft>
                    <a:spcPts val="6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Then T(n) = </a:t>
                </a:r>
                <a14:m>
                  <m:oMath xmlns:m="http://schemas.openxmlformats.org/officeDocument/2006/math">
                    <m:nary>
                      <m:naryPr>
                        <m:chr m:val="∑"/>
                        <m:ctrlPr>
                          <a:rPr lang="en-US" sz="20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sup>
                      <m:e>
                        <m:r>
                          <m:rPr>
                            <m:nor/>
                          </m:rPr>
                          <a:rPr lang="en-US" sz="2000" b="0" i="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n</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−1−</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k</m:t>
                        </m:r>
                        <m:r>
                          <m:rPr>
                            <m:nor/>
                          </m:rPr>
                          <a:rPr lang="en-US" sz="2000" b="0" i="0" dirty="0" smtClean="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m>
                          <m:mPr>
                            <m:mcs>
                              <m:mc>
                                <m:mcPr>
                                  <m:count m:val="1"/>
                                  <m:mcJc m:val="center"/>
                                </m:mcPr>
                              </m:mc>
                            </m:mcs>
                            <m:ctrl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e>
                          </m:mr>
                          <m:mr>
                            <m:e>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mr>
                        </m:m>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e>
                    </m:nary>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(n-1) </a:t>
                </a:r>
                <a14:m>
                  <m:oMath xmlns:m="http://schemas.openxmlformats.org/officeDocument/2006/math">
                    <m:nary>
                      <m:naryPr>
                        <m:chr m:val="∑"/>
                        <m:ctrl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naryPr>
                      <m:sub>
                        <m:r>
                          <m:rPr>
                            <m:brk m:alnAt="23"/>
                          </m:r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up>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sup>
                      <m:e>
                        <m:r>
                          <m:rPr>
                            <m:nor/>
                          </m:rPr>
                          <a:rPr lang="en-US" sz="200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k</m:t>
                        </m:r>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m:t>
                        </m:r>
                        <m:m>
                          <m:mPr>
                            <m:mcs>
                              <m:mc>
                                <m:mcPr>
                                  <m:count m:val="1"/>
                                  <m:mcJc m:val="center"/>
                                </m:mcPr>
                              </m:mc>
                            </m:mcs>
                            <m:ctrl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mPr>
                          <m:mr>
                            <m:e>
                              <m:r>
                                <m:rPr>
                                  <m:brk m:alnAt="7"/>
                                </m:r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mr>
                          <m:mr>
                            <m:e>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𝑘</m:t>
                              </m:r>
                            </m:e>
                          </m:mr>
                        </m:m>
                        <m:r>
                          <m:rPr>
                            <m:nor/>
                          </m:rP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m:t>) </m:t>
                        </m:r>
                      </m:e>
                    </m:nary>
                  </m:oMath>
                </a14:m>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600"/>
                  </a:spcBef>
                  <a:spcAft>
                    <a:spcPts val="6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(n-1)(n-2)</a:t>
                </a:r>
                <a14:m>
                  <m:oMath xmlns:m="http://schemas.openxmlformats.org/officeDocument/2006/math">
                    <m:sSup>
                      <m:sSupPr>
                        <m:ctrlPr>
                          <a:rPr lang="en-US" sz="20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−3</m:t>
                        </m:r>
                      </m:sup>
                    </m:sSup>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m:rPr>
                        <m:sty m:val="p"/>
                      </m:rPr>
                      <a:rPr lang="el-GR" sz="200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ϴ</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p>
                      <m:sSupPr>
                        <m:ctrlPr>
                          <a:rPr lang="en-US" sz="200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0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e>
                      <m:sup>
                        <m:r>
                          <a:rPr lang="en-US" sz="20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sup>
                    </m:sSup>
                    <m:sSup>
                      <m:sSupPr>
                        <m:ctrlPr>
                          <a:rPr lang="en-US" sz="20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sSup>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a:extLst>
                  <a:ext uri="{FF2B5EF4-FFF2-40B4-BE49-F238E27FC236}">
                    <a16:creationId xmlns:a16="http://schemas.microsoft.com/office/drawing/2014/main" id="{921C8945-1DFD-4635-A293-41A7DEA2A7F3}"/>
                  </a:ext>
                </a:extLst>
              </p:cNvPr>
              <p:cNvSpPr>
                <a:spLocks noRot="1" noChangeAspect="1" noMove="1" noResize="1" noEditPoints="1" noAdjustHandles="1" noChangeArrowheads="1" noChangeShapeType="1" noTextEdit="1"/>
              </p:cNvSpPr>
              <p:nvPr/>
            </p:nvSpPr>
            <p:spPr>
              <a:xfrm>
                <a:off x="941614" y="1306455"/>
                <a:ext cx="10308771" cy="4991879"/>
              </a:xfrm>
              <a:prstGeom prst="rect">
                <a:avLst/>
              </a:prstGeom>
              <a:blipFill>
                <a:blip r:embed="rId2"/>
                <a:stretch>
                  <a:fillRect l="-532" t="-611" b="-122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8EE4D81-973A-4394-A27E-7F76E85478B9}"/>
              </a:ext>
            </a:extLst>
          </p:cNvPr>
          <p:cNvSpPr txBox="1">
            <a:spLocks/>
          </p:cNvSpPr>
          <p:nvPr/>
        </p:nvSpPr>
        <p:spPr>
          <a:xfrm>
            <a:off x="855617" y="174945"/>
            <a:ext cx="8915399" cy="102064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mn-lt"/>
              </a:rPr>
              <a:t>The Dynamic Programming Algorithm for  </a:t>
            </a:r>
            <a:br>
              <a:rPr lang="en-US" sz="2800" dirty="0">
                <a:latin typeface="+mn-lt"/>
              </a:rPr>
            </a:br>
            <a:r>
              <a:rPr lang="en-US" sz="2800" dirty="0">
                <a:latin typeface="+mn-lt"/>
              </a:rPr>
              <a:t>The Traveling Salesperson Problem-Time and space complexity</a:t>
            </a:r>
          </a:p>
        </p:txBody>
      </p:sp>
    </p:spTree>
    <p:extLst>
      <p:ext uri="{BB962C8B-B14F-4D97-AF65-F5344CB8AC3E}">
        <p14:creationId xmlns:p14="http://schemas.microsoft.com/office/powerpoint/2010/main" val="3091258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7549" y="1198922"/>
            <a:ext cx="8567341" cy="3534622"/>
          </a:xfrm>
          <a:prstGeom prst="rect">
            <a:avLst/>
          </a:prstGeom>
        </p:spPr>
        <p:txBody>
          <a:bodyPr wrap="square">
            <a:spAutoFit/>
          </a:bodyPr>
          <a:lstStyle/>
          <a:p>
            <a:pPr>
              <a:lnSpc>
                <a:spcPct val="150000"/>
              </a:lnSpc>
            </a:pPr>
            <a:r>
              <a:rPr lang="en-US" sz="3200" dirty="0">
                <a:ea typeface="Microsoft YaHei" panose="020B0503020204020204" pitchFamily="34" charset="-122"/>
                <a:cs typeface="Times New Roman" panose="02020603050405020304" pitchFamily="18" charset="0"/>
              </a:rPr>
              <a:t>Avoid Using an Extra Array</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improved Polynomial Algorithm Fib(n) requires only Ɵ(1) space by keeping the last two elements of the Fibonacci sequence.</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9194154C-D065-4DA6-936D-0A157839FC80}"/>
              </a:ext>
            </a:extLst>
          </p:cNvPr>
          <p:cNvSpPr txBox="1"/>
          <p:nvPr/>
        </p:nvSpPr>
        <p:spPr>
          <a:xfrm>
            <a:off x="3003512" y="3354626"/>
            <a:ext cx="4930814" cy="83099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400" dirty="0"/>
              <a:t>At most, three locations are needed,</a:t>
            </a:r>
          </a:p>
          <a:p>
            <a:r>
              <a:rPr lang="en-US" sz="2400" dirty="0"/>
              <a:t>F(I - 2), F(I - 1), Temp</a:t>
            </a:r>
          </a:p>
        </p:txBody>
      </p:sp>
      <p:pic>
        <p:nvPicPr>
          <p:cNvPr id="5" name="Picture 4" descr="Emoticon making a point Stock Vector - 14709057">
            <a:extLst>
              <a:ext uri="{FF2B5EF4-FFF2-40B4-BE49-F238E27FC236}">
                <a16:creationId xmlns:a16="http://schemas.microsoft.com/office/drawing/2014/main" id="{0DEFF583-39B4-4BF4-B06A-698751D61A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3884" y="2018955"/>
            <a:ext cx="417830" cy="281940"/>
          </a:xfrm>
          <a:prstGeom prst="rect">
            <a:avLst/>
          </a:prstGeom>
          <a:noFill/>
          <a:ln>
            <a:noFill/>
          </a:ln>
        </p:spPr>
      </p:pic>
    </p:spTree>
    <p:extLst>
      <p:ext uri="{BB962C8B-B14F-4D97-AF65-F5344CB8AC3E}">
        <p14:creationId xmlns:p14="http://schemas.microsoft.com/office/powerpoint/2010/main" val="30155537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21C8945-1DFD-4635-A293-41A7DEA2A7F3}"/>
                  </a:ext>
                </a:extLst>
              </p:cNvPr>
              <p:cNvSpPr/>
              <p:nvPr/>
            </p:nvSpPr>
            <p:spPr>
              <a:xfrm>
                <a:off x="1473926" y="1778295"/>
                <a:ext cx="9376953" cy="3170099"/>
              </a:xfrm>
              <a:prstGeom prst="rect">
                <a:avLst/>
              </a:prstGeom>
            </p:spPr>
            <p:txBody>
              <a:bodyPr wrap="square">
                <a:spAutoFit/>
              </a:bodyPr>
              <a:lstStyle/>
              <a:p>
                <a:pPr>
                  <a:spcBef>
                    <a:spcPts val="600"/>
                  </a:spcBef>
                  <a:spcAft>
                    <a:spcPts val="6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analyze the memory complexity, M(n). </a:t>
                </a:r>
              </a:p>
              <a:p>
                <a:pPr marL="342900" indent="-342900">
                  <a:spcBef>
                    <a:spcPts val="600"/>
                  </a:spcBef>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memory used to store arrays D[v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and P[v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a:t>
                </a:r>
              </a:p>
              <a:p>
                <a:pPr marL="342900" indent="-342900">
                  <a:spcBef>
                    <a:spcPts val="600"/>
                  </a:spcBef>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is the dominant amount of memory. </a:t>
                </a:r>
              </a:p>
              <a:p>
                <a:pPr marL="342900" indent="-342900">
                  <a:spcBef>
                    <a:spcPts val="600"/>
                  </a:spcBef>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Because V-{v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contains n -1 vertices, it has </a:t>
                </a:r>
                <a14:m>
                  <m:oMath xmlns:m="http://schemas.openxmlformats.org/officeDocument/2006/math">
                    <m:sSup>
                      <m:sSupPr>
                        <m:ctrlPr>
                          <a:rPr lang="en-US" sz="20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p>
                    </m:sSup>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subsets A.      </a:t>
                </a:r>
              </a:p>
              <a:p>
                <a:pPr marL="342900" indent="-342900">
                  <a:spcBef>
                    <a:spcPts val="600"/>
                  </a:spcBef>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first index of the arrays D and P ranges in value between 1 and n. </a:t>
                </a:r>
              </a:p>
              <a:p>
                <a:pPr marL="342900" indent="-342900">
                  <a:spcBef>
                    <a:spcPts val="600"/>
                  </a:spcBef>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Therefore, </a:t>
                </a:r>
              </a:p>
              <a:p>
                <a:pPr>
                  <a:spcBef>
                    <a:spcPts val="600"/>
                  </a:spcBef>
                  <a:spcAft>
                    <a:spcPts val="6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M(n) = 2 x n</a:t>
                </a:r>
                <a14:m>
                  <m:oMath xmlns:m="http://schemas.openxmlformats.org/officeDocument/2006/math">
                    <m:sSup>
                      <m:sSupPr>
                        <m:ctrlPr>
                          <a:rPr lang="en-US" sz="20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p>
                    </m:sSup>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n</a:t>
                </a:r>
                <a14:m>
                  <m:oMath xmlns:m="http://schemas.openxmlformats.org/officeDocument/2006/math">
                    <m:sSup>
                      <m:sSupPr>
                        <m:ctrl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sSup>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m:rPr>
                        <m:sty m:val="p"/>
                      </m:rPr>
                      <a:rPr lang="el-GR" sz="2000" i="1" dirty="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ϴ</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14:m>
                  <m:oMath xmlns:m="http://schemas.openxmlformats.org/officeDocument/2006/math">
                    <m:sSup>
                      <m:sSupPr>
                        <m:ctrlP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000" i="1">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sSup>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p:txBody>
          </p:sp>
        </mc:Choice>
        <mc:Fallback xmlns="">
          <p:sp>
            <p:nvSpPr>
              <p:cNvPr id="2" name="Rectangle 1">
                <a:extLst>
                  <a:ext uri="{FF2B5EF4-FFF2-40B4-BE49-F238E27FC236}">
                    <a16:creationId xmlns:a16="http://schemas.microsoft.com/office/drawing/2014/main" id="{921C8945-1DFD-4635-A293-41A7DEA2A7F3}"/>
                  </a:ext>
                </a:extLst>
              </p:cNvPr>
              <p:cNvSpPr>
                <a:spLocks noRot="1" noChangeAspect="1" noMove="1" noResize="1" noEditPoints="1" noAdjustHandles="1" noChangeArrowheads="1" noChangeShapeType="1" noTextEdit="1"/>
              </p:cNvSpPr>
              <p:nvPr/>
            </p:nvSpPr>
            <p:spPr>
              <a:xfrm>
                <a:off x="1473926" y="1778295"/>
                <a:ext cx="9376953" cy="3170099"/>
              </a:xfrm>
              <a:prstGeom prst="rect">
                <a:avLst/>
              </a:prstGeom>
              <a:blipFill>
                <a:blip r:embed="rId2"/>
                <a:stretch>
                  <a:fillRect l="-715" t="-1154" b="-250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8EE4D81-973A-4394-A27E-7F76E85478B9}"/>
              </a:ext>
            </a:extLst>
          </p:cNvPr>
          <p:cNvSpPr txBox="1">
            <a:spLocks/>
          </p:cNvSpPr>
          <p:nvPr/>
        </p:nvSpPr>
        <p:spPr>
          <a:xfrm>
            <a:off x="1291046" y="227196"/>
            <a:ext cx="8610600" cy="102064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mn-lt"/>
              </a:rPr>
              <a:t>The Dynamic Programming Algorithm for  </a:t>
            </a:r>
            <a:br>
              <a:rPr lang="en-US" sz="2800" dirty="0">
                <a:latin typeface="+mn-lt"/>
              </a:rPr>
            </a:br>
            <a:r>
              <a:rPr lang="en-US" sz="2800" dirty="0">
                <a:latin typeface="+mn-lt"/>
              </a:rPr>
              <a:t>The Traveling Salesperson Problem-Time and space complexity</a:t>
            </a:r>
          </a:p>
        </p:txBody>
      </p:sp>
    </p:spTree>
    <p:extLst>
      <p:ext uri="{BB962C8B-B14F-4D97-AF65-F5344CB8AC3E}">
        <p14:creationId xmlns:p14="http://schemas.microsoft.com/office/powerpoint/2010/main" val="464842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1C8945-1DFD-4635-A293-41A7DEA2A7F3}"/>
              </a:ext>
            </a:extLst>
          </p:cNvPr>
          <p:cNvSpPr/>
          <p:nvPr/>
        </p:nvSpPr>
        <p:spPr>
          <a:xfrm>
            <a:off x="1494609" y="1379577"/>
            <a:ext cx="8781505" cy="4939814"/>
          </a:xfrm>
          <a:prstGeom prst="rect">
            <a:avLst/>
          </a:prstGeom>
        </p:spPr>
        <p:txBody>
          <a:bodyPr wrap="square">
            <a:spAutoFit/>
          </a:bodyPr>
          <a:lstStyle/>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No one has every found an algorithm for the Traveling Salesperson problem whose worse-case time complexity is better than exponential.</a:t>
            </a: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No one has ever proved that such an algorithm is not possible. </a:t>
            </a: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problem is one of a large class of closely related problem that share this property.</a:t>
            </a:r>
          </a:p>
          <a:p>
            <a:pPr marL="342900" indent="-342900">
              <a:spcAft>
                <a:spcPts val="600"/>
              </a:spcAft>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Examples:  </a:t>
            </a:r>
          </a:p>
          <a:p>
            <a:pPr marL="800100" lvl="1" indent="-342900">
              <a:spcAft>
                <a:spcPts val="600"/>
              </a:spcAft>
              <a:buFont typeface="Arial" panose="020B0604020202020204" pitchFamily="34" charset="0"/>
              <a:buChar char="•"/>
              <a:tabLst>
                <a:tab pos="1654175" algn="l"/>
              </a:tabLs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Travelling Salesperson Optimalization Problem, </a:t>
            </a:r>
          </a:p>
          <a:p>
            <a:pPr marL="800100" lvl="1" indent="-342900">
              <a:spcAft>
                <a:spcPts val="600"/>
              </a:spcAft>
              <a:buFont typeface="Arial" panose="020B0604020202020204" pitchFamily="34" charset="0"/>
              <a:buChar char="•"/>
              <a:tabLst>
                <a:tab pos="1654175" algn="l"/>
              </a:tabLs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0-1 Knapsack Optimalization Problem, </a:t>
            </a:r>
          </a:p>
          <a:p>
            <a:pPr marL="800100" lvl="1" indent="-342900">
              <a:spcAft>
                <a:spcPts val="600"/>
              </a:spcAft>
              <a:buFont typeface="Arial" panose="020B0604020202020204" pitchFamily="34" charset="0"/>
              <a:buChar char="•"/>
              <a:tabLst>
                <a:tab pos="1654175" algn="l"/>
              </a:tabLs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Graph-Coloring Optimalization Problem (no two adjacent vertices are colored the same color. The number of color needed is called the chromatic number of the graph), </a:t>
            </a:r>
          </a:p>
          <a:p>
            <a:pPr marL="800100" lvl="1" indent="-342900">
              <a:spcAft>
                <a:spcPts val="600"/>
              </a:spcAft>
              <a:buFont typeface="Arial" panose="020B0604020202020204" pitchFamily="34" charset="0"/>
              <a:buChar char="•"/>
              <a:tabLst>
                <a:tab pos="1654175" algn="l"/>
              </a:tabLs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Clique Optimization Problem (a maximum clique in an undirected graph is a subgraph of the given undirected graph such that each of the vertices in the subgraph is adjacent to all the other vertices in the subgraph). </a:t>
            </a:r>
          </a:p>
        </p:txBody>
      </p:sp>
      <p:sp>
        <p:nvSpPr>
          <p:cNvPr id="4" name="Title 1">
            <a:extLst>
              <a:ext uri="{FF2B5EF4-FFF2-40B4-BE49-F238E27FC236}">
                <a16:creationId xmlns:a16="http://schemas.microsoft.com/office/drawing/2014/main" id="{F8EE4D81-973A-4394-A27E-7F76E85478B9}"/>
              </a:ext>
            </a:extLst>
          </p:cNvPr>
          <p:cNvSpPr txBox="1">
            <a:spLocks/>
          </p:cNvSpPr>
          <p:nvPr/>
        </p:nvSpPr>
        <p:spPr>
          <a:xfrm>
            <a:off x="1291046" y="227196"/>
            <a:ext cx="8671560" cy="102064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mn-lt"/>
              </a:rPr>
              <a:t>The Dynamic Programming Algorithm for  </a:t>
            </a:r>
            <a:br>
              <a:rPr lang="en-US" sz="2800" dirty="0">
                <a:latin typeface="+mn-lt"/>
              </a:rPr>
            </a:br>
            <a:r>
              <a:rPr lang="en-US" sz="2800" dirty="0">
                <a:latin typeface="+mn-lt"/>
              </a:rPr>
              <a:t>The Traveling Salesperson Problem-Time and space complexity</a:t>
            </a:r>
          </a:p>
        </p:txBody>
      </p:sp>
    </p:spTree>
    <p:extLst>
      <p:ext uri="{BB962C8B-B14F-4D97-AF65-F5344CB8AC3E}">
        <p14:creationId xmlns:p14="http://schemas.microsoft.com/office/powerpoint/2010/main" val="25222985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21C8945-1DFD-4635-A293-41A7DEA2A7F3}"/>
                  </a:ext>
                </a:extLst>
              </p:cNvPr>
              <p:cNvSpPr/>
              <p:nvPr/>
            </p:nvSpPr>
            <p:spPr>
              <a:xfrm>
                <a:off x="933996" y="1050744"/>
                <a:ext cx="9376953" cy="5632311"/>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20 cities, in which </a:t>
                </a:r>
              </a:p>
              <a:p>
                <a:pPr marL="800100" lvl="1"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one of the cities is designed as home city, and </a:t>
                </a:r>
              </a:p>
              <a:p>
                <a:pPr marL="800100" lvl="1"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roads connected from every city to every other city. </a:t>
                </a: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Find a tour which must </a:t>
                </a:r>
              </a:p>
              <a:p>
                <a:pPr marL="800100" lvl="1"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start from the home city, </a:t>
                </a:r>
              </a:p>
              <a:p>
                <a:pPr marL="800100" lvl="1"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visit each all other cities exactly once, and </a:t>
                </a:r>
              </a:p>
              <a:p>
                <a:pPr marL="800100" lvl="1"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the home city.</a:t>
                </a: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Assume that the time to process the basic instruction is 1 microsecond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 </a:t>
                </a: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Applying the brute-force algorithm, consider all (20 – 1)! tours for his route.</a:t>
                </a: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compute the length of each tour, the time taken by brute-force algorithm is: 	T(20) = (20 – 1)!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 = 3857 years. </a:t>
                </a: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time taken by dynamic programming algorithm is 				T(20) = (20 – 1)(20 – 2)2</a:t>
                </a:r>
                <a:r>
                  <a:rPr lang="en-US" sz="20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20-3</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 = 45 seconds. </a:t>
                </a: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memory used by the dynamic programming algorithm is 			M(20) = 20*2</a:t>
                </a:r>
                <a:r>
                  <a:rPr lang="en-US" sz="20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20</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20,971,520 array slots.</a:t>
                </a: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Using the </a:t>
                </a:r>
                <a14:m>
                  <m:oMath xmlns:m="http://schemas.openxmlformats.org/officeDocument/2006/math">
                    <m:r>
                      <m:rPr>
                        <m:sty m:val="p"/>
                      </m:rPr>
                      <a:rPr lang="el-GR" sz="200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ϴ</m:t>
                    </m:r>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p>
                      <m:sSupPr>
                        <m:ctrlPr>
                          <a:rPr lang="en-US" sz="200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0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e>
                      <m:sup>
                        <m:r>
                          <a:rPr lang="en-US" sz="2000" b="0" i="1" dirty="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sup>
                    </m:sSup>
                    <m:sSup>
                      <m:sSupPr>
                        <m:ctrlPr>
                          <a:rPr lang="en-US" sz="200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pPr>
                      <m:e>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e>
                      <m:sup>
                        <m:r>
                          <a:rPr lang="en-US" sz="2000" b="0" i="1"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𝑛</m:t>
                        </m:r>
                      </m:sup>
                    </m:sSup>
                  </m:oMath>
                </a14:m>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dynamic programming algorithm to find the optimal tour is practical only when n is small. If there were 100 cities, this algorithm would take many years also.   </a:t>
                </a:r>
              </a:p>
            </p:txBody>
          </p:sp>
        </mc:Choice>
        <mc:Fallback xmlns="">
          <p:sp>
            <p:nvSpPr>
              <p:cNvPr id="2" name="Rectangle 1">
                <a:extLst>
                  <a:ext uri="{FF2B5EF4-FFF2-40B4-BE49-F238E27FC236}">
                    <a16:creationId xmlns:a16="http://schemas.microsoft.com/office/drawing/2014/main" id="{921C8945-1DFD-4635-A293-41A7DEA2A7F3}"/>
                  </a:ext>
                </a:extLst>
              </p:cNvPr>
              <p:cNvSpPr>
                <a:spLocks noRot="1" noChangeAspect="1" noMove="1" noResize="1" noEditPoints="1" noAdjustHandles="1" noChangeArrowheads="1" noChangeShapeType="1" noTextEdit="1"/>
              </p:cNvSpPr>
              <p:nvPr/>
            </p:nvSpPr>
            <p:spPr>
              <a:xfrm>
                <a:off x="933996" y="1050744"/>
                <a:ext cx="9376953" cy="5632311"/>
              </a:xfrm>
              <a:prstGeom prst="rect">
                <a:avLst/>
              </a:prstGeom>
              <a:blipFill>
                <a:blip r:embed="rId2"/>
                <a:stretch>
                  <a:fillRect l="-585" t="-541" r="-1365" b="-97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8EE4D81-973A-4394-A27E-7F76E85478B9}"/>
              </a:ext>
            </a:extLst>
          </p:cNvPr>
          <p:cNvSpPr txBox="1">
            <a:spLocks/>
          </p:cNvSpPr>
          <p:nvPr/>
        </p:nvSpPr>
        <p:spPr>
          <a:xfrm>
            <a:off x="855618" y="174945"/>
            <a:ext cx="8462554" cy="102064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mn-lt"/>
              </a:rPr>
              <a:t>The Dynamic Programming Algorithm for  </a:t>
            </a:r>
            <a:br>
              <a:rPr lang="en-US" sz="2800" dirty="0">
                <a:latin typeface="+mn-lt"/>
              </a:rPr>
            </a:br>
            <a:r>
              <a:rPr lang="en-US" sz="2800" dirty="0">
                <a:latin typeface="+mn-lt"/>
              </a:rPr>
              <a:t>The Traveling Salesperson Problem</a:t>
            </a:r>
          </a:p>
        </p:txBody>
      </p:sp>
    </p:spTree>
    <p:extLst>
      <p:ext uri="{BB962C8B-B14F-4D97-AF65-F5344CB8AC3E}">
        <p14:creationId xmlns:p14="http://schemas.microsoft.com/office/powerpoint/2010/main" val="34390990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1C8945-1DFD-4635-A293-41A7DEA2A7F3}"/>
              </a:ext>
            </a:extLst>
          </p:cNvPr>
          <p:cNvSpPr/>
          <p:nvPr/>
        </p:nvSpPr>
        <p:spPr>
          <a:xfrm>
            <a:off x="1099470" y="1059418"/>
            <a:ext cx="9376953" cy="486287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Consider how to retrieve an optimal tour from the array P[</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a:t>
            </a: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members of the array P needed to determine an optimal tour for the graph in Figure 6.7.1 are:</a:t>
            </a:r>
          </a:p>
          <a:p>
            <a:pPr marL="342900" indent="-342900">
              <a:buFont typeface="Arial" panose="020B0604020202020204" pitchFamily="34" charset="0"/>
              <a:buChar char="•"/>
            </a:pP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P[1,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P[3,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P[4,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342900" indent="-342900">
              <a:buFont typeface="Arial" panose="020B0604020202020204" pitchFamily="34" charset="0"/>
              <a:buChar char="•"/>
            </a:pP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 optimal tour is as follows:</a:t>
            </a:r>
          </a:p>
          <a:p>
            <a:pPr lvl="1">
              <a:spcAft>
                <a:spcPts val="12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Index of first node = P[1,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3</a:t>
            </a:r>
          </a:p>
          <a:p>
            <a:pPr lvl="1">
              <a:spcAft>
                <a:spcPts val="12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Index of second node = P[3,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4</a:t>
            </a:r>
          </a:p>
          <a:p>
            <a:pPr lvl="1">
              <a:spcAft>
                <a:spcPts val="1200"/>
              </a:spcAft>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Index of third node = 	P[4, {v</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2</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Thus, the optimal tour is </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2000" dirty="0">
                <a:latin typeface="Times New Roman" panose="02020603050405020304" pitchFamily="18" charset="0"/>
                <a:ea typeface="Microsoft YaHei" panose="020B0503020204020204" pitchFamily="34" charset="-122"/>
                <a:cs typeface="Times New Roman" panose="02020603050405020304" pitchFamily="18" charset="0"/>
              </a:rPr>
              <a:t>].</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4" name="Title 1">
            <a:extLst>
              <a:ext uri="{FF2B5EF4-FFF2-40B4-BE49-F238E27FC236}">
                <a16:creationId xmlns:a16="http://schemas.microsoft.com/office/drawing/2014/main" id="{F8EE4D81-973A-4394-A27E-7F76E85478B9}"/>
              </a:ext>
            </a:extLst>
          </p:cNvPr>
          <p:cNvSpPr txBox="1">
            <a:spLocks/>
          </p:cNvSpPr>
          <p:nvPr/>
        </p:nvSpPr>
        <p:spPr>
          <a:xfrm>
            <a:off x="855618" y="174945"/>
            <a:ext cx="8462554" cy="102064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mn-lt"/>
              </a:rPr>
              <a:t>The Dynamic Programming Algorithm for  </a:t>
            </a:r>
            <a:br>
              <a:rPr lang="en-US" sz="2800" dirty="0">
                <a:latin typeface="+mn-lt"/>
              </a:rPr>
            </a:br>
            <a:r>
              <a:rPr lang="en-US" sz="2800" dirty="0">
                <a:latin typeface="+mn-lt"/>
              </a:rPr>
              <a:t>The Traveling Salesperson Problem</a:t>
            </a:r>
          </a:p>
        </p:txBody>
      </p:sp>
      <p:sp>
        <p:nvSpPr>
          <p:cNvPr id="5" name="Oval 4">
            <a:extLst>
              <a:ext uri="{FF2B5EF4-FFF2-40B4-BE49-F238E27FC236}">
                <a16:creationId xmlns:a16="http://schemas.microsoft.com/office/drawing/2014/main" id="{79A6D925-5335-4208-AB64-47ABCE84D0B5}"/>
              </a:ext>
            </a:extLst>
          </p:cNvPr>
          <p:cNvSpPr/>
          <p:nvPr/>
        </p:nvSpPr>
        <p:spPr>
          <a:xfrm>
            <a:off x="8307988" y="4127862"/>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1</a:t>
            </a:r>
            <a:endParaRPr lang="en-US" dirty="0">
              <a:solidFill>
                <a:schemeClr val="tx1"/>
              </a:solidFill>
            </a:endParaRPr>
          </a:p>
        </p:txBody>
      </p:sp>
      <p:sp>
        <p:nvSpPr>
          <p:cNvPr id="6" name="Oval 5">
            <a:extLst>
              <a:ext uri="{FF2B5EF4-FFF2-40B4-BE49-F238E27FC236}">
                <a16:creationId xmlns:a16="http://schemas.microsoft.com/office/drawing/2014/main" id="{C8B59116-DECE-411E-8E80-290B3138C8AD}"/>
              </a:ext>
            </a:extLst>
          </p:cNvPr>
          <p:cNvSpPr/>
          <p:nvPr/>
        </p:nvSpPr>
        <p:spPr>
          <a:xfrm>
            <a:off x="10476423" y="4127862"/>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2</a:t>
            </a:r>
            <a:endParaRPr lang="en-US" dirty="0">
              <a:solidFill>
                <a:schemeClr val="tx1"/>
              </a:solidFill>
            </a:endParaRPr>
          </a:p>
        </p:txBody>
      </p:sp>
      <p:sp>
        <p:nvSpPr>
          <p:cNvPr id="7" name="Oval 6">
            <a:extLst>
              <a:ext uri="{FF2B5EF4-FFF2-40B4-BE49-F238E27FC236}">
                <a16:creationId xmlns:a16="http://schemas.microsoft.com/office/drawing/2014/main" id="{9057129E-BCAD-48EB-BF69-523232C693F3}"/>
              </a:ext>
            </a:extLst>
          </p:cNvPr>
          <p:cNvSpPr/>
          <p:nvPr/>
        </p:nvSpPr>
        <p:spPr>
          <a:xfrm>
            <a:off x="8307988" y="5621382"/>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4</a:t>
            </a:r>
            <a:endParaRPr lang="en-US" dirty="0">
              <a:solidFill>
                <a:schemeClr val="tx1"/>
              </a:solidFill>
            </a:endParaRPr>
          </a:p>
        </p:txBody>
      </p:sp>
      <p:sp>
        <p:nvSpPr>
          <p:cNvPr id="8" name="Oval 7">
            <a:extLst>
              <a:ext uri="{FF2B5EF4-FFF2-40B4-BE49-F238E27FC236}">
                <a16:creationId xmlns:a16="http://schemas.microsoft.com/office/drawing/2014/main" id="{1C323062-E482-4499-8E71-41E4A787B5B1}"/>
              </a:ext>
            </a:extLst>
          </p:cNvPr>
          <p:cNvSpPr/>
          <p:nvPr/>
        </p:nvSpPr>
        <p:spPr>
          <a:xfrm>
            <a:off x="10476423" y="5621381"/>
            <a:ext cx="522514" cy="53993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r>
              <a:rPr lang="en-US" baseline="-25000" dirty="0">
                <a:solidFill>
                  <a:schemeClr val="tx1"/>
                </a:solidFill>
              </a:rPr>
              <a:t>3</a:t>
            </a:r>
            <a:endParaRPr lang="en-US" dirty="0">
              <a:solidFill>
                <a:schemeClr val="tx1"/>
              </a:solidFill>
            </a:endParaRPr>
          </a:p>
        </p:txBody>
      </p:sp>
      <p:cxnSp>
        <p:nvCxnSpPr>
          <p:cNvPr id="9" name="Straight Arrow Connector 8">
            <a:extLst>
              <a:ext uri="{FF2B5EF4-FFF2-40B4-BE49-F238E27FC236}">
                <a16:creationId xmlns:a16="http://schemas.microsoft.com/office/drawing/2014/main" id="{236B20EC-BA8A-473E-A787-4B39409CC59A}"/>
              </a:ext>
            </a:extLst>
          </p:cNvPr>
          <p:cNvCxnSpPr>
            <a:stCxn id="5" idx="7"/>
            <a:endCxn id="6" idx="1"/>
          </p:cNvCxnSpPr>
          <p:nvPr/>
        </p:nvCxnSpPr>
        <p:spPr>
          <a:xfrm>
            <a:off x="8753982" y="4206933"/>
            <a:ext cx="17989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993257-DAFE-4541-82E8-D1669585B5A1}"/>
              </a:ext>
            </a:extLst>
          </p:cNvPr>
          <p:cNvCxnSpPr>
            <a:cxnSpLocks/>
            <a:stCxn id="7" idx="0"/>
            <a:endCxn id="5" idx="4"/>
          </p:cNvCxnSpPr>
          <p:nvPr/>
        </p:nvCxnSpPr>
        <p:spPr>
          <a:xfrm flipV="1">
            <a:off x="8569245" y="4667793"/>
            <a:ext cx="0" cy="95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76CFB7-33EF-4EFC-B53D-3FA0FFDB1034}"/>
              </a:ext>
            </a:extLst>
          </p:cNvPr>
          <p:cNvCxnSpPr>
            <a:cxnSpLocks/>
            <a:stCxn id="8" idx="0"/>
            <a:endCxn id="6" idx="4"/>
          </p:cNvCxnSpPr>
          <p:nvPr/>
        </p:nvCxnSpPr>
        <p:spPr>
          <a:xfrm flipV="1">
            <a:off x="10737680" y="4667793"/>
            <a:ext cx="0" cy="953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CD88C1-F730-47BE-BA80-5AB36D719AF7}"/>
              </a:ext>
            </a:extLst>
          </p:cNvPr>
          <p:cNvCxnSpPr>
            <a:cxnSpLocks/>
            <a:stCxn id="6" idx="5"/>
            <a:endCxn id="8" idx="7"/>
          </p:cNvCxnSpPr>
          <p:nvPr/>
        </p:nvCxnSpPr>
        <p:spPr>
          <a:xfrm>
            <a:off x="10922417" y="4588722"/>
            <a:ext cx="0"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B2D76E5-2722-4CD4-B495-773ED941DD89}"/>
              </a:ext>
            </a:extLst>
          </p:cNvPr>
          <p:cNvCxnSpPr>
            <a:cxnSpLocks/>
            <a:stCxn id="7" idx="7"/>
            <a:endCxn id="6" idx="2"/>
          </p:cNvCxnSpPr>
          <p:nvPr/>
        </p:nvCxnSpPr>
        <p:spPr>
          <a:xfrm flipV="1">
            <a:off x="8753982" y="4397828"/>
            <a:ext cx="1722441" cy="1302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1741BF-EB8C-4CF1-AE49-8142AE9743B6}"/>
              </a:ext>
            </a:extLst>
          </p:cNvPr>
          <p:cNvCxnSpPr>
            <a:cxnSpLocks/>
            <a:stCxn id="6" idx="3"/>
            <a:endCxn id="7" idx="6"/>
          </p:cNvCxnSpPr>
          <p:nvPr/>
        </p:nvCxnSpPr>
        <p:spPr>
          <a:xfrm flipH="1">
            <a:off x="8830502" y="4588722"/>
            <a:ext cx="1722441" cy="130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BFA083-9A70-4969-8C7E-7D892A565ED2}"/>
              </a:ext>
            </a:extLst>
          </p:cNvPr>
          <p:cNvCxnSpPr>
            <a:cxnSpLocks/>
            <a:stCxn id="6" idx="2"/>
            <a:endCxn id="5" idx="6"/>
          </p:cNvCxnSpPr>
          <p:nvPr/>
        </p:nvCxnSpPr>
        <p:spPr>
          <a:xfrm flipH="1">
            <a:off x="8830502" y="4397828"/>
            <a:ext cx="164592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1B2999-994A-4F5D-BDC3-9C869379BBD8}"/>
              </a:ext>
            </a:extLst>
          </p:cNvPr>
          <p:cNvCxnSpPr>
            <a:cxnSpLocks/>
            <a:endCxn id="7" idx="6"/>
          </p:cNvCxnSpPr>
          <p:nvPr/>
        </p:nvCxnSpPr>
        <p:spPr>
          <a:xfrm flipH="1">
            <a:off x="8830502" y="5891346"/>
            <a:ext cx="164592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48A4B1-C942-46F3-924B-2DE303C3D202}"/>
              </a:ext>
            </a:extLst>
          </p:cNvPr>
          <p:cNvSpPr txBox="1"/>
          <p:nvPr/>
        </p:nvSpPr>
        <p:spPr>
          <a:xfrm>
            <a:off x="9169208" y="3870521"/>
            <a:ext cx="522514" cy="369332"/>
          </a:xfrm>
          <a:prstGeom prst="rect">
            <a:avLst/>
          </a:prstGeom>
          <a:noFill/>
        </p:spPr>
        <p:txBody>
          <a:bodyPr wrap="square" rtlCol="0">
            <a:spAutoFit/>
          </a:bodyPr>
          <a:lstStyle/>
          <a:p>
            <a:r>
              <a:rPr lang="en-US" dirty="0"/>
              <a:t>2</a:t>
            </a:r>
          </a:p>
        </p:txBody>
      </p:sp>
      <p:sp>
        <p:nvSpPr>
          <p:cNvPr id="18" name="TextBox 17">
            <a:extLst>
              <a:ext uri="{FF2B5EF4-FFF2-40B4-BE49-F238E27FC236}">
                <a16:creationId xmlns:a16="http://schemas.microsoft.com/office/drawing/2014/main" id="{4C4C71EB-39FF-4514-B5D2-F4F08752A63D}"/>
              </a:ext>
            </a:extLst>
          </p:cNvPr>
          <p:cNvSpPr txBox="1"/>
          <p:nvPr/>
        </p:nvSpPr>
        <p:spPr>
          <a:xfrm>
            <a:off x="9276496" y="4318757"/>
            <a:ext cx="522514"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198219DF-3E68-4652-9F43-D4F8D82AFC46}"/>
              </a:ext>
            </a:extLst>
          </p:cNvPr>
          <p:cNvSpPr txBox="1"/>
          <p:nvPr/>
        </p:nvSpPr>
        <p:spPr>
          <a:xfrm>
            <a:off x="8307988" y="4858686"/>
            <a:ext cx="522514" cy="369332"/>
          </a:xfrm>
          <a:prstGeom prst="rect">
            <a:avLst/>
          </a:prstGeom>
          <a:noFill/>
        </p:spPr>
        <p:txBody>
          <a:bodyPr wrap="square" rtlCol="0">
            <a:spAutoFit/>
          </a:bodyPr>
          <a:lstStyle/>
          <a:p>
            <a:r>
              <a:rPr lang="en-US" dirty="0"/>
              <a:t>6</a:t>
            </a:r>
          </a:p>
        </p:txBody>
      </p:sp>
      <p:sp>
        <p:nvSpPr>
          <p:cNvPr id="20" name="TextBox 19">
            <a:extLst>
              <a:ext uri="{FF2B5EF4-FFF2-40B4-BE49-F238E27FC236}">
                <a16:creationId xmlns:a16="http://schemas.microsoft.com/office/drawing/2014/main" id="{487A5AB3-6732-4BB0-97C6-F983EB5596F1}"/>
              </a:ext>
            </a:extLst>
          </p:cNvPr>
          <p:cNvSpPr txBox="1"/>
          <p:nvPr/>
        </p:nvSpPr>
        <p:spPr>
          <a:xfrm>
            <a:off x="9711156" y="4509650"/>
            <a:ext cx="522514" cy="369332"/>
          </a:xfrm>
          <a:prstGeom prst="rect">
            <a:avLst/>
          </a:prstGeom>
          <a:noFill/>
        </p:spPr>
        <p:txBody>
          <a:bodyPr wrap="square" rtlCol="0">
            <a:spAutoFit/>
          </a:bodyPr>
          <a:lstStyle/>
          <a:p>
            <a:r>
              <a:rPr lang="en-US" dirty="0"/>
              <a:t>3</a:t>
            </a:r>
          </a:p>
        </p:txBody>
      </p:sp>
      <p:sp>
        <p:nvSpPr>
          <p:cNvPr id="21" name="TextBox 20">
            <a:extLst>
              <a:ext uri="{FF2B5EF4-FFF2-40B4-BE49-F238E27FC236}">
                <a16:creationId xmlns:a16="http://schemas.microsoft.com/office/drawing/2014/main" id="{C9EBD23C-D1EB-4AD2-A216-5E6DAF23FA7D}"/>
              </a:ext>
            </a:extLst>
          </p:cNvPr>
          <p:cNvSpPr txBox="1"/>
          <p:nvPr/>
        </p:nvSpPr>
        <p:spPr>
          <a:xfrm>
            <a:off x="9293772" y="5380750"/>
            <a:ext cx="522514" cy="369332"/>
          </a:xfrm>
          <a:prstGeom prst="rect">
            <a:avLst/>
          </a:prstGeom>
          <a:noFill/>
        </p:spPr>
        <p:txBody>
          <a:bodyPr wrap="square" rtlCol="0">
            <a:spAutoFit/>
          </a:bodyPr>
          <a:lstStyle/>
          <a:p>
            <a:r>
              <a:rPr lang="en-US" dirty="0"/>
              <a:t>4</a:t>
            </a:r>
          </a:p>
        </p:txBody>
      </p:sp>
      <p:sp>
        <p:nvSpPr>
          <p:cNvPr id="22" name="TextBox 21">
            <a:extLst>
              <a:ext uri="{FF2B5EF4-FFF2-40B4-BE49-F238E27FC236}">
                <a16:creationId xmlns:a16="http://schemas.microsoft.com/office/drawing/2014/main" id="{04A7F065-4F34-4551-AAB2-1D230A27F21B}"/>
              </a:ext>
            </a:extLst>
          </p:cNvPr>
          <p:cNvSpPr txBox="1"/>
          <p:nvPr/>
        </p:nvSpPr>
        <p:spPr>
          <a:xfrm>
            <a:off x="10462867" y="4832996"/>
            <a:ext cx="522514" cy="369332"/>
          </a:xfrm>
          <a:prstGeom prst="rect">
            <a:avLst/>
          </a:prstGeom>
          <a:noFill/>
        </p:spPr>
        <p:txBody>
          <a:bodyPr wrap="square" rtlCol="0">
            <a:spAutoFit/>
          </a:bodyPr>
          <a:lstStyle/>
          <a:p>
            <a:r>
              <a:rPr lang="en-US" dirty="0"/>
              <a:t>7</a:t>
            </a:r>
          </a:p>
        </p:txBody>
      </p:sp>
      <p:sp>
        <p:nvSpPr>
          <p:cNvPr id="23" name="TextBox 22">
            <a:extLst>
              <a:ext uri="{FF2B5EF4-FFF2-40B4-BE49-F238E27FC236}">
                <a16:creationId xmlns:a16="http://schemas.microsoft.com/office/drawing/2014/main" id="{525108CC-B382-4D31-BD60-2EA6F468FBFB}"/>
              </a:ext>
            </a:extLst>
          </p:cNvPr>
          <p:cNvSpPr txBox="1"/>
          <p:nvPr/>
        </p:nvSpPr>
        <p:spPr>
          <a:xfrm>
            <a:off x="10918992" y="4943987"/>
            <a:ext cx="522514" cy="369332"/>
          </a:xfrm>
          <a:prstGeom prst="rect">
            <a:avLst/>
          </a:prstGeom>
          <a:noFill/>
        </p:spPr>
        <p:txBody>
          <a:bodyPr wrap="square" rtlCol="0">
            <a:spAutoFit/>
          </a:bodyPr>
          <a:lstStyle/>
          <a:p>
            <a:r>
              <a:rPr lang="en-US" dirty="0"/>
              <a:t>6</a:t>
            </a:r>
          </a:p>
        </p:txBody>
      </p:sp>
      <p:sp>
        <p:nvSpPr>
          <p:cNvPr id="24" name="TextBox 23">
            <a:extLst>
              <a:ext uri="{FF2B5EF4-FFF2-40B4-BE49-F238E27FC236}">
                <a16:creationId xmlns:a16="http://schemas.microsoft.com/office/drawing/2014/main" id="{27046F59-824A-494B-A82E-90E01694E1A2}"/>
              </a:ext>
            </a:extLst>
          </p:cNvPr>
          <p:cNvSpPr txBox="1"/>
          <p:nvPr/>
        </p:nvSpPr>
        <p:spPr>
          <a:xfrm>
            <a:off x="9797154" y="5583960"/>
            <a:ext cx="522514" cy="369332"/>
          </a:xfrm>
          <a:prstGeom prst="rect">
            <a:avLst/>
          </a:prstGeom>
          <a:noFill/>
        </p:spPr>
        <p:txBody>
          <a:bodyPr wrap="square" rtlCol="0">
            <a:spAutoFit/>
          </a:bodyPr>
          <a:lstStyle/>
          <a:p>
            <a:r>
              <a:rPr lang="en-US" dirty="0"/>
              <a:t>8</a:t>
            </a:r>
          </a:p>
        </p:txBody>
      </p:sp>
      <p:cxnSp>
        <p:nvCxnSpPr>
          <p:cNvPr id="25" name="Straight Arrow Connector 24">
            <a:extLst>
              <a:ext uri="{FF2B5EF4-FFF2-40B4-BE49-F238E27FC236}">
                <a16:creationId xmlns:a16="http://schemas.microsoft.com/office/drawing/2014/main" id="{04AAB58B-94B5-4102-BC91-7226FE9C0D7C}"/>
              </a:ext>
            </a:extLst>
          </p:cNvPr>
          <p:cNvCxnSpPr>
            <a:cxnSpLocks/>
            <a:stCxn id="5" idx="5"/>
            <a:endCxn id="8" idx="1"/>
          </p:cNvCxnSpPr>
          <p:nvPr/>
        </p:nvCxnSpPr>
        <p:spPr>
          <a:xfrm>
            <a:off x="8753982" y="4588722"/>
            <a:ext cx="1798961" cy="11117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E470FBB-64DC-4B15-9B4D-E08EF9EEC3F5}"/>
              </a:ext>
            </a:extLst>
          </p:cNvPr>
          <p:cNvSpPr txBox="1"/>
          <p:nvPr/>
        </p:nvSpPr>
        <p:spPr>
          <a:xfrm>
            <a:off x="10133509" y="5175955"/>
            <a:ext cx="522514" cy="369332"/>
          </a:xfrm>
          <a:prstGeom prst="rect">
            <a:avLst/>
          </a:prstGeom>
          <a:noFill/>
        </p:spPr>
        <p:txBody>
          <a:bodyPr wrap="square" rtlCol="0">
            <a:spAutoFit/>
          </a:bodyPr>
          <a:lstStyle/>
          <a:p>
            <a:r>
              <a:rPr lang="en-US" dirty="0"/>
              <a:t>9</a:t>
            </a:r>
          </a:p>
        </p:txBody>
      </p:sp>
      <p:sp>
        <p:nvSpPr>
          <p:cNvPr id="27" name="TextBox 26">
            <a:extLst>
              <a:ext uri="{FF2B5EF4-FFF2-40B4-BE49-F238E27FC236}">
                <a16:creationId xmlns:a16="http://schemas.microsoft.com/office/drawing/2014/main" id="{D7E76BDA-CE54-435F-B940-D373E17E3418}"/>
              </a:ext>
            </a:extLst>
          </p:cNvPr>
          <p:cNvSpPr txBox="1"/>
          <p:nvPr/>
        </p:nvSpPr>
        <p:spPr>
          <a:xfrm>
            <a:off x="8078299" y="6119577"/>
            <a:ext cx="3265714" cy="646331"/>
          </a:xfrm>
          <a:prstGeom prst="rect">
            <a:avLst/>
          </a:prstGeom>
          <a:noFill/>
        </p:spPr>
        <p:txBody>
          <a:bodyPr wrap="square">
            <a:spAutoFit/>
          </a:bodyPr>
          <a:lstStyle/>
          <a:p>
            <a:r>
              <a:rPr lang="en-US" sz="1800" dirty="0">
                <a:latin typeface="Times New Roman" panose="02020603050405020304" pitchFamily="18" charset="0"/>
                <a:ea typeface="Microsoft YaHei" panose="020B0503020204020204" pitchFamily="34" charset="-122"/>
                <a:cs typeface="Times New Roman" panose="02020603050405020304" pitchFamily="18" charset="0"/>
              </a:rPr>
              <a:t>Figure 6.7.1. The optimal tour is                  	[v</a:t>
            </a:r>
            <a:r>
              <a:rPr lang="en-US" sz="18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18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1800" baseline="-25000" dirty="0">
                <a:latin typeface="Times New Roman" panose="02020603050405020304" pitchFamily="18" charset="0"/>
                <a:ea typeface="Microsoft YaHei" panose="020B0503020204020204" pitchFamily="34" charset="-122"/>
                <a:cs typeface="Times New Roman" panose="02020603050405020304" pitchFamily="18" charset="0"/>
              </a:rPr>
              <a:t>3</a:t>
            </a:r>
            <a:r>
              <a:rPr lang="en-US" sz="18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1800" baseline="-25000" dirty="0">
                <a:latin typeface="Times New Roman" panose="02020603050405020304" pitchFamily="18" charset="0"/>
                <a:ea typeface="Microsoft YaHei" panose="020B0503020204020204" pitchFamily="34" charset="-122"/>
                <a:cs typeface="Times New Roman" panose="02020603050405020304" pitchFamily="18" charset="0"/>
              </a:rPr>
              <a:t>4</a:t>
            </a:r>
            <a:r>
              <a:rPr lang="en-US" sz="18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18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sz="1800" dirty="0">
                <a:latin typeface="Times New Roman" panose="02020603050405020304" pitchFamily="18" charset="0"/>
                <a:ea typeface="Microsoft YaHei" panose="020B0503020204020204" pitchFamily="34" charset="-122"/>
                <a:cs typeface="Times New Roman" panose="02020603050405020304" pitchFamily="18" charset="0"/>
              </a:rPr>
              <a:t>, v</a:t>
            </a:r>
            <a:r>
              <a:rPr lang="en-US" sz="18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sz="1800" dirty="0">
                <a:latin typeface="Times New Roman" panose="02020603050405020304" pitchFamily="18" charset="0"/>
                <a:ea typeface="Microsoft YaHei" panose="020B0503020204020204" pitchFamily="34" charset="-122"/>
                <a:cs typeface="Times New Roman" panose="02020603050405020304" pitchFamily="18" charset="0"/>
              </a:rPr>
              <a:t>].</a:t>
            </a:r>
            <a:endParaRPr lang="en-US" dirty="0"/>
          </a:p>
        </p:txBody>
      </p:sp>
      <p:sp>
        <p:nvSpPr>
          <p:cNvPr id="28" name="TextBox 27">
            <a:extLst>
              <a:ext uri="{FF2B5EF4-FFF2-40B4-BE49-F238E27FC236}">
                <a16:creationId xmlns:a16="http://schemas.microsoft.com/office/drawing/2014/main" id="{08E81C67-312B-4833-A2BB-EA946CFDF67E}"/>
              </a:ext>
            </a:extLst>
          </p:cNvPr>
          <p:cNvSpPr txBox="1"/>
          <p:nvPr/>
        </p:nvSpPr>
        <p:spPr>
          <a:xfrm>
            <a:off x="2194560" y="2244357"/>
            <a:ext cx="1506583" cy="400110"/>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3</a:t>
            </a:r>
          </a:p>
        </p:txBody>
      </p:sp>
      <p:sp>
        <p:nvSpPr>
          <p:cNvPr id="29" name="TextBox 28">
            <a:extLst>
              <a:ext uri="{FF2B5EF4-FFF2-40B4-BE49-F238E27FC236}">
                <a16:creationId xmlns:a16="http://schemas.microsoft.com/office/drawing/2014/main" id="{28D1591F-A140-4590-BA74-662D81250415}"/>
              </a:ext>
            </a:extLst>
          </p:cNvPr>
          <p:cNvSpPr txBox="1"/>
          <p:nvPr/>
        </p:nvSpPr>
        <p:spPr>
          <a:xfrm>
            <a:off x="4796233" y="2244357"/>
            <a:ext cx="1506583" cy="400110"/>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4</a:t>
            </a:r>
          </a:p>
        </p:txBody>
      </p:sp>
      <p:sp>
        <p:nvSpPr>
          <p:cNvPr id="30" name="TextBox 29">
            <a:extLst>
              <a:ext uri="{FF2B5EF4-FFF2-40B4-BE49-F238E27FC236}">
                <a16:creationId xmlns:a16="http://schemas.microsoft.com/office/drawing/2014/main" id="{A6F3889A-DD2E-4C21-8E35-CB96ECC6DB8D}"/>
              </a:ext>
            </a:extLst>
          </p:cNvPr>
          <p:cNvSpPr txBox="1"/>
          <p:nvPr/>
        </p:nvSpPr>
        <p:spPr>
          <a:xfrm>
            <a:off x="7341337" y="2244357"/>
            <a:ext cx="1506583" cy="400110"/>
          </a:xfrm>
          <a:prstGeom prst="rect">
            <a:avLst/>
          </a:prstGeom>
          <a:noFill/>
          <a:ln>
            <a:solidFill>
              <a:schemeClr val="tx1"/>
            </a:solid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2</a:t>
            </a:r>
          </a:p>
        </p:txBody>
      </p:sp>
      <p:cxnSp>
        <p:nvCxnSpPr>
          <p:cNvPr id="32" name="Straight Arrow Connector 31">
            <a:extLst>
              <a:ext uri="{FF2B5EF4-FFF2-40B4-BE49-F238E27FC236}">
                <a16:creationId xmlns:a16="http://schemas.microsoft.com/office/drawing/2014/main" id="{6D32FF29-0D4B-401E-8E2D-E664D817B427}"/>
              </a:ext>
            </a:extLst>
          </p:cNvPr>
          <p:cNvCxnSpPr/>
          <p:nvPr/>
        </p:nvCxnSpPr>
        <p:spPr>
          <a:xfrm flipH="1">
            <a:off x="4438018" y="3801945"/>
            <a:ext cx="1431804" cy="3037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6399E90-9AED-45D9-BBBB-C702F972E983}"/>
              </a:ext>
            </a:extLst>
          </p:cNvPr>
          <p:cNvCxnSpPr>
            <a:cxnSpLocks/>
          </p:cNvCxnSpPr>
          <p:nvPr/>
        </p:nvCxnSpPr>
        <p:spPr>
          <a:xfrm flipH="1">
            <a:off x="4268201" y="4239853"/>
            <a:ext cx="1519745" cy="3153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62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5595" y="589321"/>
            <a:ext cx="7598040" cy="5709576"/>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3200" dirty="0">
                <a:solidFill>
                  <a:srgbClr val="000000"/>
                </a:solidFill>
                <a:ea typeface="Microsoft YaHei" panose="020B0503020204020204" pitchFamily="34" charset="-122"/>
                <a:cs typeface="Times New Roman" panose="02020603050405020304" pitchFamily="18" charset="0"/>
              </a:rPr>
              <a:t>Further Improvement</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time efficiency for computing the Fibonacci sequence can be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improved further</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improved method begins with the equations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 matrix notation.</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1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a:t>
            </a:r>
          </a:p>
          <a:p>
            <a:r>
              <a:rPr lang="en-US" sz="3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baseline="-25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a:t>
            </a:r>
            <a:r>
              <a:rPr lang="en-US" sz="2400" baseline="-25000" dirty="0">
                <a:latin typeface="Times New Roman" panose="02020603050405020304" pitchFamily="18" charset="0"/>
                <a:cs typeface="Times New Roman" panose="02020603050405020304" pitchFamily="18" charset="0"/>
              </a:rPr>
              <a:t>2		</a:t>
            </a:r>
            <a:r>
              <a:rPr lang="en-US" sz="2400" dirty="0">
                <a:latin typeface="Times New Roman" panose="02020603050405020304" pitchFamily="18" charset="0"/>
                <a:cs typeface="Times New Roman" panose="02020603050405020304" pitchFamily="18" charset="0"/>
              </a:rPr>
              <a:t>1      1         F</a:t>
            </a:r>
            <a:r>
              <a:rPr lang="en-US" sz="2400" baseline="-25000" dirty="0">
                <a:latin typeface="Times New Roman" panose="02020603050405020304" pitchFamily="18" charset="0"/>
                <a:cs typeface="Times New Roman" panose="02020603050405020304" pitchFamily="18" charset="0"/>
              </a:rPr>
              <a:t>1	</a:t>
            </a:r>
            <a:r>
              <a:rPr lang="en-US" sz="2400" dirty="0">
                <a:latin typeface="Times New Roman" panose="02020603050405020304" pitchFamily="18" charset="0"/>
                <a:cs typeface="Times New Roman" panose="02020603050405020304" pitchFamily="18" charset="0"/>
              </a:rPr>
              <a:t>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a:t>
            </a:r>
          </a:p>
          <a:p>
            <a:pPr>
              <a:lnSpc>
                <a:spcPct val="150000"/>
              </a:lnSpc>
            </a:pP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5" name="Picture 4" descr="Emoticon making a point Stock Vector - 14709057">
            <a:extLst>
              <a:ext uri="{FF2B5EF4-FFF2-40B4-BE49-F238E27FC236}">
                <a16:creationId xmlns:a16="http://schemas.microsoft.com/office/drawing/2014/main" id="{C33BE29A-8CB6-49C8-A2C2-0616F1B4FDD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3884" y="2018955"/>
            <a:ext cx="417830" cy="281940"/>
          </a:xfrm>
          <a:prstGeom prst="rect">
            <a:avLst/>
          </a:prstGeom>
          <a:noFill/>
          <a:ln>
            <a:noFill/>
          </a:ln>
        </p:spPr>
      </p:pic>
      <p:sp>
        <p:nvSpPr>
          <p:cNvPr id="3" name="Left Bracket 2">
            <a:extLst>
              <a:ext uri="{FF2B5EF4-FFF2-40B4-BE49-F238E27FC236}">
                <a16:creationId xmlns:a16="http://schemas.microsoft.com/office/drawing/2014/main" id="{019E18F2-BAB8-432D-B5FE-038F0D359CE4}"/>
              </a:ext>
            </a:extLst>
          </p:cNvPr>
          <p:cNvSpPr/>
          <p:nvPr/>
        </p:nvSpPr>
        <p:spPr>
          <a:xfrm>
            <a:off x="2656114" y="4685211"/>
            <a:ext cx="104503" cy="96665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86552A92-FC89-4542-A9A7-F60554919F23}"/>
              </a:ext>
            </a:extLst>
          </p:cNvPr>
          <p:cNvSpPr/>
          <p:nvPr/>
        </p:nvSpPr>
        <p:spPr>
          <a:xfrm>
            <a:off x="3213463" y="4685211"/>
            <a:ext cx="61035" cy="966652"/>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ket 6">
            <a:extLst>
              <a:ext uri="{FF2B5EF4-FFF2-40B4-BE49-F238E27FC236}">
                <a16:creationId xmlns:a16="http://schemas.microsoft.com/office/drawing/2014/main" id="{37009643-FEE4-4CAF-9F6F-E088E456CB65}"/>
              </a:ext>
            </a:extLst>
          </p:cNvPr>
          <p:cNvSpPr/>
          <p:nvPr/>
        </p:nvSpPr>
        <p:spPr>
          <a:xfrm>
            <a:off x="5543006" y="4685211"/>
            <a:ext cx="61035" cy="966652"/>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16EF05A0-58FF-4103-B5CC-05C828613888}"/>
              </a:ext>
            </a:extLst>
          </p:cNvPr>
          <p:cNvSpPr/>
          <p:nvPr/>
        </p:nvSpPr>
        <p:spPr>
          <a:xfrm>
            <a:off x="6526926" y="4689565"/>
            <a:ext cx="61035" cy="966652"/>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0A7E9B89-8BA2-4811-91E9-C36DE747153C}"/>
              </a:ext>
            </a:extLst>
          </p:cNvPr>
          <p:cNvSpPr/>
          <p:nvPr/>
        </p:nvSpPr>
        <p:spPr>
          <a:xfrm>
            <a:off x="4443474" y="4685211"/>
            <a:ext cx="104503" cy="96665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3A86EF9D-1498-4898-AA81-7A9C57E0B0D1}"/>
              </a:ext>
            </a:extLst>
          </p:cNvPr>
          <p:cNvSpPr/>
          <p:nvPr/>
        </p:nvSpPr>
        <p:spPr>
          <a:xfrm>
            <a:off x="5943562" y="4685211"/>
            <a:ext cx="104503" cy="96665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row: Left 10">
            <a:extLst>
              <a:ext uri="{FF2B5EF4-FFF2-40B4-BE49-F238E27FC236}">
                <a16:creationId xmlns:a16="http://schemas.microsoft.com/office/drawing/2014/main" id="{30B6C734-201D-480E-A229-C163379F6B37}"/>
              </a:ext>
            </a:extLst>
          </p:cNvPr>
          <p:cNvSpPr/>
          <p:nvPr/>
        </p:nvSpPr>
        <p:spPr>
          <a:xfrm rot="10800000">
            <a:off x="6731726" y="5212082"/>
            <a:ext cx="335096" cy="827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960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2509" y="893019"/>
            <a:ext cx="8380392" cy="596060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1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a:t>
            </a:r>
          </a:p>
          <a:p>
            <a:endPar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baseline="-25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2		</a:t>
            </a:r>
            <a:r>
              <a:rPr lang="en-US" sz="2200" dirty="0">
                <a:latin typeface="Times New Roman" panose="02020603050405020304" pitchFamily="18" charset="0"/>
                <a:cs typeface="Times New Roman" panose="02020603050405020304" pitchFamily="18" charset="0"/>
              </a:rPr>
              <a:t>1      1         F</a:t>
            </a:r>
            <a:r>
              <a:rPr lang="en-US" sz="2200" baseline="-25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F</a:t>
            </a:r>
            <a:r>
              <a:rPr lang="en-US" sz="2200" baseline="-25000" dirty="0">
                <a:latin typeface="Times New Roman" panose="02020603050405020304" pitchFamily="18" charset="0"/>
                <a:cs typeface="Times New Roman" panose="02020603050405020304" pitchFamily="18" charset="0"/>
              </a:rPr>
              <a:t>2  		</a:t>
            </a:r>
            <a:r>
              <a:rPr lang="en-US" sz="2200" dirty="0">
                <a:latin typeface="Times New Roman" panose="02020603050405020304" pitchFamily="18" charset="0"/>
                <a:cs typeface="Times New Roman" panose="02020603050405020304" pitchFamily="18" charset="0"/>
              </a:rPr>
              <a:t>0      1         F</a:t>
            </a:r>
            <a:r>
              <a:rPr lang="en-US" sz="2200" baseline="-25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a:t>
            </a:r>
            <a:endParaRPr lang="en-US" sz="2200" baseline="-25000" dirty="0">
              <a:latin typeface="Times New Roman" panose="02020603050405020304" pitchFamily="18" charset="0"/>
              <a:cs typeface="Times New Roman" panose="02020603050405020304" pitchFamily="18" charset="0"/>
            </a:endParaRPr>
          </a:p>
          <a:p>
            <a:endParaRPr lang="en-US" sz="2200" baseline="-250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F</a:t>
            </a:r>
            <a:r>
              <a:rPr lang="en-US" sz="2200" baseline="-25000" dirty="0">
                <a:latin typeface="Times New Roman" panose="02020603050405020304" pitchFamily="18" charset="0"/>
                <a:cs typeface="Times New Roman" panose="02020603050405020304" pitchFamily="18" charset="0"/>
              </a:rPr>
              <a:t>3		</a:t>
            </a:r>
            <a:r>
              <a:rPr lang="en-US" sz="2200" dirty="0">
                <a:latin typeface="Times New Roman" panose="02020603050405020304" pitchFamily="18" charset="0"/>
                <a:cs typeface="Times New Roman" panose="02020603050405020304" pitchFamily="18" charset="0"/>
              </a:rPr>
              <a:t>1      1         F</a:t>
            </a:r>
            <a:r>
              <a:rPr lang="en-US" sz="2200" baseline="-25000" dirty="0">
                <a:latin typeface="Times New Roman" panose="02020603050405020304" pitchFamily="18" charset="0"/>
                <a:cs typeface="Times New Roman" panose="02020603050405020304" pitchFamily="18" charset="0"/>
              </a:rPr>
              <a:t>2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 </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0      1   </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F</a:t>
            </a:r>
            <a:r>
              <a:rPr lang="en-US" sz="2200" baseline="-25000" dirty="0">
                <a:latin typeface="Times New Roman" panose="02020603050405020304" pitchFamily="18" charset="0"/>
                <a:cs typeface="Times New Roman" panose="02020603050405020304" pitchFamily="18" charset="0"/>
              </a:rPr>
              <a:t>0	</a:t>
            </a:r>
            <a:r>
              <a:rPr lang="en-US" sz="2200" dirty="0">
                <a:latin typeface="Times New Roman" panose="02020603050405020304" pitchFamily="18" charset="0"/>
                <a:cs typeface="Times New Roman" panose="02020603050405020304" pitchFamily="18" charset="0"/>
              </a:rPr>
              <a:t>       0      1     F</a:t>
            </a:r>
            <a:r>
              <a:rPr lang="en-US" sz="2200" baseline="-25000" dirty="0">
                <a:latin typeface="Times New Roman" panose="02020603050405020304" pitchFamily="18" charset="0"/>
                <a:cs typeface="Times New Roman" panose="02020603050405020304" pitchFamily="18" charset="0"/>
              </a:rPr>
              <a:t>0</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1      1          F</a:t>
            </a:r>
            <a:r>
              <a:rPr lang="en-US" sz="2200" baseline="-25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1      2     F</a:t>
            </a:r>
            <a:r>
              <a:rPr lang="en-US" sz="2200" baseline="-25000" dirty="0">
                <a:latin typeface="Times New Roman" panose="02020603050405020304" pitchFamily="18" charset="0"/>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2F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a:t>
            </a:r>
            <a:r>
              <a:rPr lang="en-US" sz="2200" baseline="-25000" dirty="0" err="1">
                <a:latin typeface="Times New Roman" panose="02020603050405020304" pitchFamily="18" charset="0"/>
                <a:cs typeface="Times New Roman" panose="02020603050405020304" pitchFamily="18" charset="0"/>
              </a:rPr>
              <a:t>n</a:t>
            </a:r>
            <a:r>
              <a:rPr lang="en-US" sz="2200" baseline="-25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0      1   </a:t>
            </a:r>
            <a:r>
              <a:rPr lang="en-US" sz="2200" baseline="30000"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F</a:t>
            </a:r>
            <a:r>
              <a:rPr lang="en-US" sz="2200" baseline="-25000" dirty="0">
                <a:latin typeface="Times New Roman" panose="02020603050405020304" pitchFamily="18" charset="0"/>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2F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+ 3F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endParaRPr lang="en-US" sz="2200" baseline="-25000" dirty="0">
              <a:latin typeface="Times New Roman" panose="02020603050405020304" pitchFamily="18" charset="0"/>
              <a:cs typeface="Times New Roman" panose="02020603050405020304" pitchFamily="18" charset="0"/>
            </a:endParaRPr>
          </a:p>
          <a:p>
            <a:r>
              <a:rPr lang="en-US" sz="2200" baseline="-25000" dirty="0">
                <a:latin typeface="Times New Roman" panose="02020603050405020304" pitchFamily="18" charset="0"/>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5</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3F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+ 5F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endParaRPr lang="en-US" sz="2200" baseline="-250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F</a:t>
            </a:r>
            <a:r>
              <a:rPr lang="en-US" sz="2200" baseline="-25000" dirty="0">
                <a:latin typeface="Times New Roman" panose="02020603050405020304" pitchFamily="18" charset="0"/>
                <a:cs typeface="Times New Roman" panose="02020603050405020304" pitchFamily="18" charset="0"/>
              </a:rPr>
              <a:t>n+1		</a:t>
            </a:r>
            <a:r>
              <a:rPr lang="en-US" sz="2200" dirty="0">
                <a:latin typeface="Times New Roman" panose="02020603050405020304" pitchFamily="18" charset="0"/>
                <a:cs typeface="Times New Roman" panose="02020603050405020304" pitchFamily="18" charset="0"/>
              </a:rPr>
              <a:t>1      1         F</a:t>
            </a:r>
            <a:r>
              <a:rPr lang="en-US" sz="2200" baseline="-25000" dirty="0">
                <a:latin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6</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5F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+ 8F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7</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8F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+ 13F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8</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13F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+ 21F</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Rectangle 2"/>
          <p:cNvSpPr/>
          <p:nvPr/>
        </p:nvSpPr>
        <p:spPr>
          <a:xfrm>
            <a:off x="1543547" y="1964174"/>
            <a:ext cx="1358962" cy="430887"/>
          </a:xfrm>
          <a:prstGeom prst="rect">
            <a:avLst/>
          </a:prstGeom>
        </p:spPr>
        <p:txBody>
          <a:bodyPr wrap="non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Similarly, </a:t>
            </a:r>
            <a:endParaRPr lang="en-US" sz="2200" dirty="0">
              <a:latin typeface="Times New Roman" panose="02020603050405020304" pitchFamily="18" charset="0"/>
              <a:cs typeface="Times New Roman" panose="02020603050405020304" pitchFamily="18" charset="0"/>
            </a:endParaRPr>
          </a:p>
        </p:txBody>
      </p:sp>
      <p:sp>
        <p:nvSpPr>
          <p:cNvPr id="4" name="Rectangle 3"/>
          <p:cNvSpPr/>
          <p:nvPr/>
        </p:nvSpPr>
        <p:spPr>
          <a:xfrm>
            <a:off x="1603952" y="4213907"/>
            <a:ext cx="1861407"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 in general</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Left Bracket 4"/>
          <p:cNvSpPr/>
          <p:nvPr/>
        </p:nvSpPr>
        <p:spPr>
          <a:xfrm>
            <a:off x="3696017" y="1048022"/>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Left Bracket 5"/>
          <p:cNvSpPr/>
          <p:nvPr/>
        </p:nvSpPr>
        <p:spPr>
          <a:xfrm>
            <a:off x="5537879" y="1048021"/>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Left Bracket 6"/>
          <p:cNvSpPr/>
          <p:nvPr/>
        </p:nvSpPr>
        <p:spPr>
          <a:xfrm>
            <a:off x="6906017" y="1048020"/>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Left Bracket 7"/>
          <p:cNvSpPr/>
          <p:nvPr/>
        </p:nvSpPr>
        <p:spPr>
          <a:xfrm>
            <a:off x="3696017" y="2593793"/>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Left Bracket 8"/>
          <p:cNvSpPr/>
          <p:nvPr/>
        </p:nvSpPr>
        <p:spPr>
          <a:xfrm>
            <a:off x="5563491" y="2593792"/>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Left Bracket 9"/>
          <p:cNvSpPr/>
          <p:nvPr/>
        </p:nvSpPr>
        <p:spPr>
          <a:xfrm>
            <a:off x="6927531" y="2576372"/>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Left Bracket 10"/>
          <p:cNvSpPr/>
          <p:nvPr/>
        </p:nvSpPr>
        <p:spPr>
          <a:xfrm>
            <a:off x="3729060" y="5171530"/>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Left Bracket 11"/>
          <p:cNvSpPr/>
          <p:nvPr/>
        </p:nvSpPr>
        <p:spPr>
          <a:xfrm>
            <a:off x="5580394" y="3917888"/>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Left Bracket 12"/>
          <p:cNvSpPr/>
          <p:nvPr/>
        </p:nvSpPr>
        <p:spPr>
          <a:xfrm>
            <a:off x="5556060" y="5171529"/>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Left Bracket 13"/>
          <p:cNvSpPr/>
          <p:nvPr/>
        </p:nvSpPr>
        <p:spPr>
          <a:xfrm>
            <a:off x="6927531" y="3917887"/>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Left Bracket 14"/>
          <p:cNvSpPr/>
          <p:nvPr/>
        </p:nvSpPr>
        <p:spPr>
          <a:xfrm>
            <a:off x="6927531" y="5171526"/>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Left Bracket 15"/>
          <p:cNvSpPr/>
          <p:nvPr/>
        </p:nvSpPr>
        <p:spPr>
          <a:xfrm flipH="1">
            <a:off x="4235827" y="1048020"/>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Left Bracket 16"/>
          <p:cNvSpPr/>
          <p:nvPr/>
        </p:nvSpPr>
        <p:spPr>
          <a:xfrm flipH="1">
            <a:off x="6469576" y="1048019"/>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Left Bracket 17"/>
          <p:cNvSpPr/>
          <p:nvPr/>
        </p:nvSpPr>
        <p:spPr>
          <a:xfrm flipH="1">
            <a:off x="4235827" y="2593791"/>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Left Bracket 18"/>
          <p:cNvSpPr/>
          <p:nvPr/>
        </p:nvSpPr>
        <p:spPr>
          <a:xfrm flipH="1">
            <a:off x="6469576" y="2593785"/>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Left Bracket 19"/>
          <p:cNvSpPr/>
          <p:nvPr/>
        </p:nvSpPr>
        <p:spPr>
          <a:xfrm flipH="1">
            <a:off x="4400999" y="5171526"/>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b="1" dirty="0"/>
          </a:p>
        </p:txBody>
      </p:sp>
      <p:sp>
        <p:nvSpPr>
          <p:cNvPr id="21" name="Left Bracket 20"/>
          <p:cNvSpPr/>
          <p:nvPr/>
        </p:nvSpPr>
        <p:spPr>
          <a:xfrm flipH="1">
            <a:off x="7376365" y="1048019"/>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Left Bracket 21"/>
          <p:cNvSpPr/>
          <p:nvPr/>
        </p:nvSpPr>
        <p:spPr>
          <a:xfrm flipH="1">
            <a:off x="7401255" y="2576371"/>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Left Bracket 22"/>
          <p:cNvSpPr/>
          <p:nvPr/>
        </p:nvSpPr>
        <p:spPr>
          <a:xfrm flipH="1">
            <a:off x="7409168" y="3917885"/>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 </a:t>
            </a:r>
          </a:p>
        </p:txBody>
      </p:sp>
      <p:sp>
        <p:nvSpPr>
          <p:cNvPr id="24" name="Left Bracket 23"/>
          <p:cNvSpPr/>
          <p:nvPr/>
        </p:nvSpPr>
        <p:spPr>
          <a:xfrm flipH="1">
            <a:off x="6479339" y="3917885"/>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Left Bracket 24"/>
          <p:cNvSpPr/>
          <p:nvPr/>
        </p:nvSpPr>
        <p:spPr>
          <a:xfrm flipH="1">
            <a:off x="6485444" y="5171525"/>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Left Bracket 25"/>
          <p:cNvSpPr/>
          <p:nvPr/>
        </p:nvSpPr>
        <p:spPr>
          <a:xfrm flipH="1">
            <a:off x="7376365" y="5171525"/>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Text Box 452"/>
          <p:cNvSpPr txBox="1"/>
          <p:nvPr/>
        </p:nvSpPr>
        <p:spPr>
          <a:xfrm>
            <a:off x="4637171" y="1240558"/>
            <a:ext cx="448636" cy="30861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200" b="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28" name="Text Box 452"/>
          <p:cNvSpPr txBox="1"/>
          <p:nvPr/>
        </p:nvSpPr>
        <p:spPr>
          <a:xfrm>
            <a:off x="4684981" y="1240558"/>
            <a:ext cx="448636" cy="30861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200" b="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29" name="Text Box 452"/>
          <p:cNvSpPr txBox="1"/>
          <p:nvPr/>
        </p:nvSpPr>
        <p:spPr>
          <a:xfrm>
            <a:off x="4680488" y="2795037"/>
            <a:ext cx="448636" cy="30861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200" b="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0" name="Text Box 452"/>
          <p:cNvSpPr txBox="1"/>
          <p:nvPr/>
        </p:nvSpPr>
        <p:spPr>
          <a:xfrm>
            <a:off x="4641294" y="4120741"/>
            <a:ext cx="448636" cy="30861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2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1" name="Text Box 452"/>
          <p:cNvSpPr txBox="1"/>
          <p:nvPr/>
        </p:nvSpPr>
        <p:spPr>
          <a:xfrm>
            <a:off x="4637171" y="5390191"/>
            <a:ext cx="448636" cy="30861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200" b="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3" name="Right Arrow 32"/>
          <p:cNvSpPr/>
          <p:nvPr/>
        </p:nvSpPr>
        <p:spPr>
          <a:xfrm>
            <a:off x="7609398" y="1420990"/>
            <a:ext cx="2862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Bracket 33"/>
          <p:cNvSpPr/>
          <p:nvPr/>
        </p:nvSpPr>
        <p:spPr>
          <a:xfrm>
            <a:off x="7926766" y="3917885"/>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Left Bracket 34"/>
          <p:cNvSpPr/>
          <p:nvPr/>
        </p:nvSpPr>
        <p:spPr>
          <a:xfrm>
            <a:off x="8969712" y="3902074"/>
            <a:ext cx="66086"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Left Bracket 35"/>
          <p:cNvSpPr/>
          <p:nvPr/>
        </p:nvSpPr>
        <p:spPr>
          <a:xfrm flipH="1">
            <a:off x="8768129" y="3917884"/>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 </a:t>
            </a:r>
          </a:p>
        </p:txBody>
      </p:sp>
      <p:sp>
        <p:nvSpPr>
          <p:cNvPr id="37" name="Left Bracket 36"/>
          <p:cNvSpPr/>
          <p:nvPr/>
        </p:nvSpPr>
        <p:spPr>
          <a:xfrm flipH="1">
            <a:off x="9388942" y="3917883"/>
            <a:ext cx="93678" cy="74594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dirty="0"/>
              <a:t> </a:t>
            </a:r>
          </a:p>
        </p:txBody>
      </p:sp>
      <p:sp>
        <p:nvSpPr>
          <p:cNvPr id="38" name="Text Box 452"/>
          <p:cNvSpPr txBox="1"/>
          <p:nvPr/>
        </p:nvSpPr>
        <p:spPr>
          <a:xfrm>
            <a:off x="4660585" y="4064487"/>
            <a:ext cx="448636" cy="30861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2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9" name="Text Box 452"/>
          <p:cNvSpPr txBox="1"/>
          <p:nvPr/>
        </p:nvSpPr>
        <p:spPr>
          <a:xfrm>
            <a:off x="7573622" y="4105313"/>
            <a:ext cx="280446" cy="30861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200" b="1"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40" name="Right Arrow 39"/>
          <p:cNvSpPr/>
          <p:nvPr/>
        </p:nvSpPr>
        <p:spPr>
          <a:xfrm>
            <a:off x="7576326" y="2903623"/>
            <a:ext cx="2862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8481882" y="4909234"/>
            <a:ext cx="2862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8525618" y="5229804"/>
            <a:ext cx="2862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Callout 42"/>
          <p:cNvSpPr/>
          <p:nvPr/>
        </p:nvSpPr>
        <p:spPr>
          <a:xfrm>
            <a:off x="10692882" y="2795037"/>
            <a:ext cx="379391" cy="286247"/>
          </a:xfrm>
          <a:prstGeom prst="cloudCallout">
            <a:avLst>
              <a:gd name="adj1" fmla="val -64845"/>
              <a:gd name="adj2" fmla="val 1208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6953176" y="6139933"/>
            <a:ext cx="2862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1">
            <a:extLst>
              <a:ext uri="{FF2B5EF4-FFF2-40B4-BE49-F238E27FC236}">
                <a16:creationId xmlns:a16="http://schemas.microsoft.com/office/drawing/2014/main" id="{D25E6C81-AEE6-47AB-A767-AF5B5DB7BBAE}"/>
              </a:ext>
            </a:extLst>
          </p:cNvPr>
          <p:cNvSpPr/>
          <p:nvPr/>
        </p:nvSpPr>
        <p:spPr>
          <a:xfrm>
            <a:off x="8525617" y="5553576"/>
            <a:ext cx="2862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1">
            <a:extLst>
              <a:ext uri="{FF2B5EF4-FFF2-40B4-BE49-F238E27FC236}">
                <a16:creationId xmlns:a16="http://schemas.microsoft.com/office/drawing/2014/main" id="{4532D88E-B12E-45A1-9C01-3F21101584B9}"/>
              </a:ext>
            </a:extLst>
          </p:cNvPr>
          <p:cNvSpPr/>
          <p:nvPr/>
        </p:nvSpPr>
        <p:spPr>
          <a:xfrm>
            <a:off x="8525616" y="5894608"/>
            <a:ext cx="2862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1">
            <a:extLst>
              <a:ext uri="{FF2B5EF4-FFF2-40B4-BE49-F238E27FC236}">
                <a16:creationId xmlns:a16="http://schemas.microsoft.com/office/drawing/2014/main" id="{E9B89C5E-82CC-44F8-8D0A-D4E34C7EE244}"/>
              </a:ext>
            </a:extLst>
          </p:cNvPr>
          <p:cNvSpPr/>
          <p:nvPr/>
        </p:nvSpPr>
        <p:spPr>
          <a:xfrm>
            <a:off x="8525616" y="6210991"/>
            <a:ext cx="2862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1">
            <a:extLst>
              <a:ext uri="{FF2B5EF4-FFF2-40B4-BE49-F238E27FC236}">
                <a16:creationId xmlns:a16="http://schemas.microsoft.com/office/drawing/2014/main" id="{84E4085C-643D-41BA-BDAD-C80F34667271}"/>
              </a:ext>
            </a:extLst>
          </p:cNvPr>
          <p:cNvSpPr/>
          <p:nvPr/>
        </p:nvSpPr>
        <p:spPr>
          <a:xfrm>
            <a:off x="8525616" y="6556507"/>
            <a:ext cx="2862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11EC8B-6538-41D6-B92D-1418AF0781C0}"/>
              </a:ext>
            </a:extLst>
          </p:cNvPr>
          <p:cNvSpPr txBox="1"/>
          <p:nvPr/>
        </p:nvSpPr>
        <p:spPr>
          <a:xfrm>
            <a:off x="866692" y="341906"/>
            <a:ext cx="5602884" cy="369332"/>
          </a:xfrm>
          <a:prstGeom prst="rect">
            <a:avLst/>
          </a:prstGeom>
          <a:noFill/>
        </p:spPr>
        <p:txBody>
          <a:bodyPr wrap="square" rtlCol="0">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Q:  F</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n+1</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(x)F</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yF</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where x = </a:t>
            </a:r>
            <a:r>
              <a:rPr lang="en-US"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y = x + F</a:t>
            </a:r>
            <a:r>
              <a:rPr lang="en-US"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n-1 </a:t>
            </a:r>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dirty="0"/>
          </a:p>
        </p:txBody>
      </p:sp>
      <p:pic>
        <p:nvPicPr>
          <p:cNvPr id="49" name="Picture 48" descr="Emoticon making a point Stock Vector - 14709057">
            <a:extLst>
              <a:ext uri="{FF2B5EF4-FFF2-40B4-BE49-F238E27FC236}">
                <a16:creationId xmlns:a16="http://schemas.microsoft.com/office/drawing/2014/main" id="{1C585C62-318A-487E-81C7-103D3A723F7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2903" y="5416861"/>
            <a:ext cx="417830" cy="281940"/>
          </a:xfrm>
          <a:prstGeom prst="rect">
            <a:avLst/>
          </a:prstGeom>
          <a:noFill/>
          <a:ln>
            <a:noFill/>
          </a:ln>
        </p:spPr>
      </p:pic>
    </p:spTree>
    <p:extLst>
      <p:ext uri="{BB962C8B-B14F-4D97-AF65-F5344CB8AC3E}">
        <p14:creationId xmlns:p14="http://schemas.microsoft.com/office/powerpoint/2010/main" val="2078371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5743" y="620154"/>
            <a:ext cx="10180719" cy="5842946"/>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computing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suffices to raise this 2 x 2 matrix, (called it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the nth power.</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 can show:  </a:t>
            </a:r>
          </a:p>
          <a:p>
            <a:pPr>
              <a:lnSpc>
                <a:spcPct val="150000"/>
              </a:lnSpc>
            </a:pP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Multiplying two 2 x 2 matrices requires 4 additions (+) and 8 multiplications (*). </a:t>
            </a:r>
          </a:p>
          <a:p>
            <a:pPr>
              <a:lnSpc>
                <a:spcPct val="150000"/>
              </a:lnSpc>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Computing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will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take O(log 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lvl="3">
              <a:lnSpc>
                <a:spcPct val="150000"/>
              </a:lnSpc>
            </a:pP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takes 4 +s and 8 *s. </a:t>
            </a:r>
          </a:p>
          <a:p>
            <a:pPr lvl="3">
              <a:lnSpc>
                <a:spcPct val="150000"/>
              </a:lnSpc>
            </a:pP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takes 2</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lvl="3">
              <a:lnSpc>
                <a:spcPct val="150000"/>
              </a:lnSpc>
            </a:pP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1"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8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takes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In general, </a:t>
            </a:r>
            <a:r>
              <a:rPr lang="en-US" sz="24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4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takes (log n)</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Thus,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number of arithmetic operations needed by our matrix-based algorithm for computing Fibonacci numbers  is O(log n), as compared to O(n).</a:t>
            </a:r>
            <a:endParaRPr lang="en-US" sz="2400" i="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F935EE16-64E2-4A00-89C7-25A41C312CFC}"/>
              </a:ext>
            </a:extLst>
          </p:cNvPr>
          <p:cNvSpPr txBox="1"/>
          <p:nvPr/>
        </p:nvSpPr>
        <p:spPr>
          <a:xfrm>
            <a:off x="3495334" y="1453943"/>
            <a:ext cx="7095281" cy="707886"/>
          </a:xfrm>
          <a:prstGeom prst="rect">
            <a:avLst/>
          </a:prstGeom>
          <a:noFill/>
        </p:spPr>
        <p:txBody>
          <a:bodyPr wrap="square" rtlCol="0">
            <a:spAutoFit/>
          </a:bodyPr>
          <a:lstStyle/>
          <a:p>
            <a:r>
              <a:rPr lang="en-US" sz="2000" dirty="0"/>
              <a:t>0        1       0        1         0*0  + 1*1         0*1 + 1*1</a:t>
            </a:r>
          </a:p>
          <a:p>
            <a:r>
              <a:rPr lang="en-US" sz="2000" dirty="0"/>
              <a:t>1        1       1        1         1*0  + 1*1         1*1 + 1*1</a:t>
            </a:r>
          </a:p>
        </p:txBody>
      </p:sp>
      <p:sp>
        <p:nvSpPr>
          <p:cNvPr id="4" name="Left Bracket 3">
            <a:extLst>
              <a:ext uri="{FF2B5EF4-FFF2-40B4-BE49-F238E27FC236}">
                <a16:creationId xmlns:a16="http://schemas.microsoft.com/office/drawing/2014/main" id="{4D91FDFA-35AD-4927-9F97-7065B243EAF3}"/>
              </a:ext>
            </a:extLst>
          </p:cNvPr>
          <p:cNvSpPr/>
          <p:nvPr/>
        </p:nvSpPr>
        <p:spPr>
          <a:xfrm>
            <a:off x="3507819" y="1580902"/>
            <a:ext cx="45719" cy="478972"/>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a:extLst>
              <a:ext uri="{FF2B5EF4-FFF2-40B4-BE49-F238E27FC236}">
                <a16:creationId xmlns:a16="http://schemas.microsoft.com/office/drawing/2014/main" id="{8AE80ABD-B35B-46F3-A6FF-BBD50B9BC9FA}"/>
              </a:ext>
            </a:extLst>
          </p:cNvPr>
          <p:cNvSpPr/>
          <p:nvPr/>
        </p:nvSpPr>
        <p:spPr>
          <a:xfrm>
            <a:off x="4637288" y="1591550"/>
            <a:ext cx="45719" cy="478972"/>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a:extLst>
              <a:ext uri="{FF2B5EF4-FFF2-40B4-BE49-F238E27FC236}">
                <a16:creationId xmlns:a16="http://schemas.microsoft.com/office/drawing/2014/main" id="{6A7C2991-B458-47B0-A926-FA41CB7A4C84}"/>
              </a:ext>
            </a:extLst>
          </p:cNvPr>
          <p:cNvSpPr/>
          <p:nvPr/>
        </p:nvSpPr>
        <p:spPr>
          <a:xfrm>
            <a:off x="5831641" y="1591550"/>
            <a:ext cx="45719" cy="478972"/>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a:extLst>
              <a:ext uri="{FF2B5EF4-FFF2-40B4-BE49-F238E27FC236}">
                <a16:creationId xmlns:a16="http://schemas.microsoft.com/office/drawing/2014/main" id="{32E5B5F1-629B-41E1-8E62-52E91C179605}"/>
              </a:ext>
            </a:extLst>
          </p:cNvPr>
          <p:cNvSpPr/>
          <p:nvPr/>
        </p:nvSpPr>
        <p:spPr>
          <a:xfrm>
            <a:off x="4339592" y="1591550"/>
            <a:ext cx="45719" cy="47897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AB6D256C-DC29-432B-AE8B-BD2F65450B05}"/>
              </a:ext>
            </a:extLst>
          </p:cNvPr>
          <p:cNvSpPr/>
          <p:nvPr/>
        </p:nvSpPr>
        <p:spPr>
          <a:xfrm>
            <a:off x="5490134" y="1591550"/>
            <a:ext cx="45719" cy="47897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D6A78BA-AAA7-4847-8C85-E75CD564D8D5}"/>
              </a:ext>
            </a:extLst>
          </p:cNvPr>
          <p:cNvSpPr txBox="1"/>
          <p:nvPr/>
        </p:nvSpPr>
        <p:spPr>
          <a:xfrm>
            <a:off x="5535853" y="1676697"/>
            <a:ext cx="232954" cy="383177"/>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6F4C5934-FA62-4A19-9074-22DF163B28B6}"/>
              </a:ext>
            </a:extLst>
          </p:cNvPr>
          <p:cNvSpPr txBox="1"/>
          <p:nvPr/>
        </p:nvSpPr>
        <p:spPr>
          <a:xfrm>
            <a:off x="4386373" y="1689274"/>
            <a:ext cx="232954" cy="383177"/>
          </a:xfrm>
          <a:prstGeom prst="rect">
            <a:avLst/>
          </a:prstGeom>
          <a:noFill/>
        </p:spPr>
        <p:txBody>
          <a:bodyPr wrap="square" rtlCol="0">
            <a:spAutoFit/>
          </a:bodyPr>
          <a:lstStyle/>
          <a:p>
            <a:r>
              <a:rPr lang="en-US" dirty="0"/>
              <a:t>*</a:t>
            </a:r>
          </a:p>
        </p:txBody>
      </p:sp>
      <p:sp>
        <p:nvSpPr>
          <p:cNvPr id="13" name="Cloud Callout 42">
            <a:extLst>
              <a:ext uri="{FF2B5EF4-FFF2-40B4-BE49-F238E27FC236}">
                <a16:creationId xmlns:a16="http://schemas.microsoft.com/office/drawing/2014/main" id="{5A84EF21-4E01-4D5A-AF60-A44F016EFE50}"/>
              </a:ext>
            </a:extLst>
          </p:cNvPr>
          <p:cNvSpPr/>
          <p:nvPr/>
        </p:nvSpPr>
        <p:spPr>
          <a:xfrm>
            <a:off x="727704" y="5362122"/>
            <a:ext cx="379391" cy="286247"/>
          </a:xfrm>
          <a:prstGeom prst="cloudCallout">
            <a:avLst>
              <a:gd name="adj1" fmla="val 54616"/>
              <a:gd name="adj2" fmla="val 1013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Bracket 14">
            <a:extLst>
              <a:ext uri="{FF2B5EF4-FFF2-40B4-BE49-F238E27FC236}">
                <a16:creationId xmlns:a16="http://schemas.microsoft.com/office/drawing/2014/main" id="{F0F1D564-4373-4427-AE71-0D600657AB5E}"/>
              </a:ext>
            </a:extLst>
          </p:cNvPr>
          <p:cNvSpPr/>
          <p:nvPr/>
        </p:nvSpPr>
        <p:spPr>
          <a:xfrm>
            <a:off x="8592745" y="1568400"/>
            <a:ext cx="45719" cy="47897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5608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6468" y="853775"/>
            <a:ext cx="8735076" cy="5704447"/>
          </a:xfrm>
          <a:prstGeom prst="rect">
            <a:avLst/>
          </a:prstGeom>
        </p:spPr>
        <p:txBody>
          <a:bodyPr wrap="square">
            <a:spAutoFit/>
          </a:bodyPr>
          <a:lstStyle/>
          <a:p>
            <a:pPr>
              <a:lnSpc>
                <a:spcPct val="150000"/>
              </a:lnSpc>
            </a:pP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3200" dirty="0">
                <a:solidFill>
                  <a:srgbClr val="000000"/>
                </a:solidFill>
                <a:ea typeface="Microsoft YaHei" panose="020B0503020204020204" pitchFamily="34" charset="-122"/>
                <a:cs typeface="Times New Roman" panose="02020603050405020304" pitchFamily="18" charset="0"/>
              </a:rPr>
              <a:t>Dynamic Programming (i.e., Dynamic Planning)</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Dynamic programming (DP): </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DP approach is similar to divide-and-conquer </a:t>
            </a:r>
          </a:p>
          <a:p>
            <a:pPr marL="800100" lvl="1"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Divide an instance of a problem into smaller instances. </a:t>
            </a:r>
          </a:p>
          <a:p>
            <a:pPr marL="800100" lvl="1"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Solve each of the small instances only once first, and saves their results in a table (an array).</a:t>
            </a:r>
          </a:p>
          <a:p>
            <a:pPr marL="800100" lvl="1"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Later, whenever a result is needed, look it up instead of recomputing it. </a:t>
            </a:r>
          </a:p>
          <a:p>
            <a:pPr marL="800100" lvl="1"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solution to the original problem can then be obtained. </a:t>
            </a:r>
          </a:p>
        </p:txBody>
      </p:sp>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895" y="1271292"/>
            <a:ext cx="586105" cy="425450"/>
          </a:xfrm>
          <a:prstGeom prst="rect">
            <a:avLst/>
          </a:prstGeom>
          <a:noFill/>
        </p:spPr>
      </p:pic>
    </p:spTree>
    <p:extLst>
      <p:ext uri="{BB962C8B-B14F-4D97-AF65-F5344CB8AC3E}">
        <p14:creationId xmlns:p14="http://schemas.microsoft.com/office/powerpoint/2010/main" val="3906441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3160" y="271811"/>
            <a:ext cx="10180719" cy="6443110"/>
          </a:xfrm>
          <a:prstGeom prst="rect">
            <a:avLst/>
          </a:prstGeom>
        </p:spPr>
        <p:txBody>
          <a:bodyPr wrap="square">
            <a:spAutoFit/>
          </a:bodyPr>
          <a:lstStyle/>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computing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suffices to raise this 2 x 2 matrix, (called it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the nth power.</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We can show:  </a:t>
            </a:r>
          </a:p>
          <a:p>
            <a:pPr>
              <a:lnSpc>
                <a:spcPct val="150000"/>
              </a:lnSpc>
            </a:pP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Multiplying two 2 x 2 matrices requires 4 additions (+) and 8 multiplications (*). </a:t>
            </a:r>
          </a:p>
          <a:p>
            <a:pPr lvl="1">
              <a:lnSpc>
                <a:spcPct val="150000"/>
              </a:lnSpc>
            </a:pP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takes 4 +s and 8 *s. </a:t>
            </a:r>
          </a:p>
          <a:p>
            <a:pPr lvl="1">
              <a:lnSpc>
                <a:spcPct val="150000"/>
              </a:lnSpc>
            </a:pP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takes 2</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lvl="1">
              <a:lnSpc>
                <a:spcPct val="150000"/>
              </a:lnSpc>
            </a:pP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1"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8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takes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lvl="1">
              <a:lnSpc>
                <a:spcPct val="150000"/>
              </a:lnSpc>
            </a:pP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1"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16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8</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8</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takes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r>
              <a:rPr lang="en-US" sz="24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lvl="1">
              <a:lnSpc>
                <a:spcPct val="150000"/>
              </a:lnSpc>
            </a:pP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1"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32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X</a:t>
            </a:r>
            <a:r>
              <a:rPr lang="en-US" sz="2200" b="1"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16</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1"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16</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takes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5</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lvl="1">
              <a:lnSpc>
                <a:spcPct val="150000"/>
              </a:lnSpc>
            </a:pP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64</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32</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takes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6*</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1"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28</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X</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64</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2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64</a:t>
            </a:r>
            <a:r>
              <a:rPr lang="en-US" sz="22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takes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7</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In general, </a:t>
            </a:r>
            <a:r>
              <a:rPr lang="en-US" sz="24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4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takes (log n)</a:t>
            </a:r>
            <a:r>
              <a:rPr lang="en-US" sz="2400" dirty="0"/>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 +s and 8 *s</a:t>
            </a:r>
            <a:r>
              <a:rPr lang="en-US" sz="2400" dirty="0"/>
              <a:t>).</a:t>
            </a:r>
          </a:p>
          <a:p>
            <a:pPr>
              <a:lnSpc>
                <a:spcPct val="150000"/>
              </a:lnSpc>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Computing </a:t>
            </a:r>
            <a:r>
              <a:rPr lang="en-US" sz="2400" b="1"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X</a:t>
            </a:r>
            <a:r>
              <a:rPr lang="en-US" sz="24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will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take O(log 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F935EE16-64E2-4A00-89C7-25A41C312CFC}"/>
              </a:ext>
            </a:extLst>
          </p:cNvPr>
          <p:cNvSpPr txBox="1"/>
          <p:nvPr/>
        </p:nvSpPr>
        <p:spPr>
          <a:xfrm>
            <a:off x="3507819" y="1225030"/>
            <a:ext cx="7095281" cy="707886"/>
          </a:xfrm>
          <a:prstGeom prst="rect">
            <a:avLst/>
          </a:prstGeom>
          <a:noFill/>
        </p:spPr>
        <p:txBody>
          <a:bodyPr wrap="square" rtlCol="0">
            <a:spAutoFit/>
          </a:bodyPr>
          <a:lstStyle/>
          <a:p>
            <a:r>
              <a:rPr lang="en-US" sz="2000" dirty="0"/>
              <a:t>0        1       0        1         0*0  + 1*1         0*1 + 1*1</a:t>
            </a:r>
          </a:p>
          <a:p>
            <a:r>
              <a:rPr lang="en-US" sz="2000" dirty="0"/>
              <a:t>1        1       1        1         1*0  + 1*1         1*1 + 1*1</a:t>
            </a:r>
          </a:p>
        </p:txBody>
      </p:sp>
      <p:sp>
        <p:nvSpPr>
          <p:cNvPr id="4" name="Left Bracket 3">
            <a:extLst>
              <a:ext uri="{FF2B5EF4-FFF2-40B4-BE49-F238E27FC236}">
                <a16:creationId xmlns:a16="http://schemas.microsoft.com/office/drawing/2014/main" id="{4D91FDFA-35AD-4927-9F97-7065B243EAF3}"/>
              </a:ext>
            </a:extLst>
          </p:cNvPr>
          <p:cNvSpPr/>
          <p:nvPr/>
        </p:nvSpPr>
        <p:spPr>
          <a:xfrm>
            <a:off x="3480498" y="1347620"/>
            <a:ext cx="45719" cy="478972"/>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a:extLst>
              <a:ext uri="{FF2B5EF4-FFF2-40B4-BE49-F238E27FC236}">
                <a16:creationId xmlns:a16="http://schemas.microsoft.com/office/drawing/2014/main" id="{8AE80ABD-B35B-46F3-A6FF-BBD50B9BC9FA}"/>
              </a:ext>
            </a:extLst>
          </p:cNvPr>
          <p:cNvSpPr/>
          <p:nvPr/>
        </p:nvSpPr>
        <p:spPr>
          <a:xfrm>
            <a:off x="4638058" y="1328914"/>
            <a:ext cx="45719" cy="478972"/>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a:extLst>
              <a:ext uri="{FF2B5EF4-FFF2-40B4-BE49-F238E27FC236}">
                <a16:creationId xmlns:a16="http://schemas.microsoft.com/office/drawing/2014/main" id="{6A7C2991-B458-47B0-A926-FA41CB7A4C84}"/>
              </a:ext>
            </a:extLst>
          </p:cNvPr>
          <p:cNvSpPr/>
          <p:nvPr/>
        </p:nvSpPr>
        <p:spPr>
          <a:xfrm>
            <a:off x="5839500" y="1339487"/>
            <a:ext cx="45719" cy="478972"/>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ket 8">
            <a:extLst>
              <a:ext uri="{FF2B5EF4-FFF2-40B4-BE49-F238E27FC236}">
                <a16:creationId xmlns:a16="http://schemas.microsoft.com/office/drawing/2014/main" id="{32E5B5F1-629B-41E1-8E62-52E91C179605}"/>
              </a:ext>
            </a:extLst>
          </p:cNvPr>
          <p:cNvSpPr/>
          <p:nvPr/>
        </p:nvSpPr>
        <p:spPr>
          <a:xfrm>
            <a:off x="4323933" y="1339487"/>
            <a:ext cx="45719" cy="47897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AB6D256C-DC29-432B-AE8B-BD2F65450B05}"/>
              </a:ext>
            </a:extLst>
          </p:cNvPr>
          <p:cNvSpPr/>
          <p:nvPr/>
        </p:nvSpPr>
        <p:spPr>
          <a:xfrm>
            <a:off x="5454172" y="1347620"/>
            <a:ext cx="45719" cy="47897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D6A78BA-AAA7-4847-8C85-E75CD564D8D5}"/>
              </a:ext>
            </a:extLst>
          </p:cNvPr>
          <p:cNvSpPr txBox="1"/>
          <p:nvPr/>
        </p:nvSpPr>
        <p:spPr>
          <a:xfrm>
            <a:off x="5534344" y="1443415"/>
            <a:ext cx="232954" cy="383177"/>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6F4C5934-FA62-4A19-9074-22DF163B28B6}"/>
              </a:ext>
            </a:extLst>
          </p:cNvPr>
          <p:cNvSpPr txBox="1"/>
          <p:nvPr/>
        </p:nvSpPr>
        <p:spPr>
          <a:xfrm>
            <a:off x="4352878" y="1443415"/>
            <a:ext cx="232954" cy="383177"/>
          </a:xfrm>
          <a:prstGeom prst="rect">
            <a:avLst/>
          </a:prstGeom>
          <a:noFill/>
        </p:spPr>
        <p:txBody>
          <a:bodyPr wrap="square" rtlCol="0">
            <a:spAutoFit/>
          </a:bodyPr>
          <a:lstStyle/>
          <a:p>
            <a:r>
              <a:rPr lang="en-US" dirty="0"/>
              <a:t>*</a:t>
            </a:r>
          </a:p>
        </p:txBody>
      </p:sp>
      <p:sp>
        <p:nvSpPr>
          <p:cNvPr id="13" name="Cloud Callout 42">
            <a:extLst>
              <a:ext uri="{FF2B5EF4-FFF2-40B4-BE49-F238E27FC236}">
                <a16:creationId xmlns:a16="http://schemas.microsoft.com/office/drawing/2014/main" id="{5A84EF21-4E01-4D5A-AF60-A44F016EFE50}"/>
              </a:ext>
            </a:extLst>
          </p:cNvPr>
          <p:cNvSpPr/>
          <p:nvPr/>
        </p:nvSpPr>
        <p:spPr>
          <a:xfrm>
            <a:off x="675453" y="2161829"/>
            <a:ext cx="379391" cy="286247"/>
          </a:xfrm>
          <a:prstGeom prst="cloudCallout">
            <a:avLst>
              <a:gd name="adj1" fmla="val 54616"/>
              <a:gd name="adj2" fmla="val 1013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Bracket 14">
            <a:extLst>
              <a:ext uri="{FF2B5EF4-FFF2-40B4-BE49-F238E27FC236}">
                <a16:creationId xmlns:a16="http://schemas.microsoft.com/office/drawing/2014/main" id="{F0F1D564-4373-4427-AE71-0D600657AB5E}"/>
              </a:ext>
            </a:extLst>
          </p:cNvPr>
          <p:cNvSpPr/>
          <p:nvPr/>
        </p:nvSpPr>
        <p:spPr>
          <a:xfrm>
            <a:off x="8557911" y="1355942"/>
            <a:ext cx="45719" cy="47897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9968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658596" y="219916"/>
                <a:ext cx="9044237" cy="6418167"/>
              </a:xfrm>
              <a:prstGeom prst="rect">
                <a:avLst/>
              </a:prstGeom>
            </p:spPr>
            <p:txBody>
              <a:bodyPr wrap="square">
                <a:spAutoFit/>
              </a:bodyPr>
              <a:lstStyle/>
              <a:p>
                <a:pPr>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catch is that </a:t>
                </a:r>
              </a:p>
              <a:p>
                <a:pPr marL="800100" lvl="1" indent="-342900">
                  <a:spcAft>
                    <a:spcPts val="600"/>
                  </a:spcAft>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This algorithm involves multiplication, not just addition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a:t>
                </a:r>
              </a:p>
              <a:p>
                <a:pPr marL="800100" lvl="1" indent="-3429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multiplications of large numbers are slower than additions. </a:t>
                </a:r>
              </a:p>
              <a:p>
                <a:pPr>
                  <a:spcAft>
                    <a:spcPts val="600"/>
                  </a:spcAft>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W</a:t>
                </a: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hether this algorithm is faster than the Polynomial </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a:t>
                </a: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lgorithm Fib(n) for generating the Fibonacci numbers depends on </a:t>
                </a:r>
              </a:p>
              <a:p>
                <a:pPr marL="800100" lvl="1" indent="-342900">
                  <a:spcAft>
                    <a:spcPts val="600"/>
                  </a:spcAft>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whether we can multiply n-bit integers faster than O(n</a:t>
                </a:r>
                <a:r>
                  <a:rPr lang="en-US" sz="24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a:t>
                </a:r>
              </a:p>
              <a:p>
                <a:pPr marL="1257300" lvl="2" indent="-342900">
                  <a:spcAft>
                    <a:spcPts val="600"/>
                  </a:spcAft>
                  <a:buFont typeface="Arial" panose="020B0604020202020204" pitchFamily="34" charset="0"/>
                  <a:buChar char="•"/>
                </a:pPr>
                <a:r>
                  <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A </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divide-and-conquer algorithm for integer multiplication will take O(n</a:t>
                </a:r>
                <a:r>
                  <a:rPr lang="en-US" sz="24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1.59</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a:t>
                </a:r>
              </a:p>
              <a:p>
                <a:pPr marL="1257300" lvl="2"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The </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Strassen’s algorithm can do O(</a:t>
                </a:r>
                <a14:m>
                  <m:oMath xmlns:m="http://schemas.openxmlformats.org/officeDocument/2006/math">
                    <m:sSup>
                      <m:sSupPr>
                        <m:ctrlPr>
                          <a:rPr lang="en-US" sz="2400" i="1">
                            <a:solidFill>
                              <a:srgbClr val="0000FF"/>
                            </a:solidFill>
                            <a:latin typeface="Cambria Math" panose="02040503050406030204" pitchFamily="18" charset="0"/>
                            <a:ea typeface="Microsoft YaHei" panose="020B0503020204020204" pitchFamily="34" charset="-122"/>
                          </a:rPr>
                        </m:ctrlPr>
                      </m:sSupPr>
                      <m:e>
                        <m:r>
                          <a:rPr lang="en-US" sz="2400" i="1">
                            <a:solidFill>
                              <a:srgbClr val="0000FF"/>
                            </a:solidFill>
                            <a:latin typeface="Cambria Math" panose="02040503050406030204" pitchFamily="18" charset="0"/>
                            <a:ea typeface="Microsoft YaHei" panose="020B0503020204020204" pitchFamily="34" charset="-122"/>
                          </a:rPr>
                          <m:t>𝑛</m:t>
                        </m:r>
                      </m:e>
                      <m:sup>
                        <m:func>
                          <m:funcPr>
                            <m:ctrlPr>
                              <a:rPr lang="en-US" sz="2400" i="1">
                                <a:solidFill>
                                  <a:srgbClr val="0000FF"/>
                                </a:solidFill>
                                <a:latin typeface="Cambria Math" panose="02040503050406030204" pitchFamily="18" charset="0"/>
                                <a:ea typeface="Microsoft YaHei" panose="020B0503020204020204" pitchFamily="34" charset="-122"/>
                              </a:rPr>
                            </m:ctrlPr>
                          </m:funcPr>
                          <m:fName>
                            <m:sSub>
                              <m:sSubPr>
                                <m:ctrlPr>
                                  <a:rPr lang="en-US" sz="2400" i="1">
                                    <a:solidFill>
                                      <a:srgbClr val="0000FF"/>
                                    </a:solidFill>
                                    <a:latin typeface="Cambria Math" panose="02040503050406030204" pitchFamily="18" charset="0"/>
                                    <a:ea typeface="Microsoft YaHei" panose="020B0503020204020204" pitchFamily="34" charset="-122"/>
                                  </a:rPr>
                                </m:ctrlPr>
                              </m:sSubPr>
                              <m:e>
                                <m:r>
                                  <m:rPr>
                                    <m:sty m:val="p"/>
                                  </m:rPr>
                                  <a:rPr lang="en-US" sz="2400">
                                    <a:solidFill>
                                      <a:srgbClr val="0000FF"/>
                                    </a:solidFill>
                                    <a:latin typeface="Cambria Math" panose="02040503050406030204" pitchFamily="18" charset="0"/>
                                    <a:ea typeface="Microsoft YaHei" panose="020B0503020204020204" pitchFamily="34" charset="-122"/>
                                  </a:rPr>
                                  <m:t>log</m:t>
                                </m:r>
                              </m:e>
                              <m:sub>
                                <m:r>
                                  <a:rPr lang="en-US" sz="2400" i="1">
                                    <a:solidFill>
                                      <a:srgbClr val="0000FF"/>
                                    </a:solidFill>
                                    <a:latin typeface="Cambria Math" panose="02040503050406030204" pitchFamily="18" charset="0"/>
                                    <a:ea typeface="Microsoft YaHei" panose="020B0503020204020204" pitchFamily="34" charset="-122"/>
                                  </a:rPr>
                                  <m:t>2</m:t>
                                </m:r>
                              </m:sub>
                            </m:sSub>
                          </m:fName>
                          <m:e>
                            <m:r>
                              <a:rPr lang="en-US" sz="2400" i="1">
                                <a:solidFill>
                                  <a:srgbClr val="0000FF"/>
                                </a:solidFill>
                                <a:latin typeface="Cambria Math" panose="02040503050406030204" pitchFamily="18" charset="0"/>
                                <a:ea typeface="Microsoft YaHei" panose="020B0503020204020204" pitchFamily="34" charset="-122"/>
                              </a:rPr>
                              <m:t>7</m:t>
                            </m:r>
                          </m:e>
                        </m:func>
                      </m:sup>
                    </m:sSup>
                    <m:r>
                      <a:rPr lang="en-US" sz="2400" i="1">
                        <a:solidFill>
                          <a:srgbClr val="0000FF"/>
                        </a:solidFill>
                        <a:latin typeface="Cambria Math" panose="02040503050406030204" pitchFamily="18" charset="0"/>
                        <a:ea typeface="Microsoft YaHei" panose="020B0503020204020204" pitchFamily="34" charset="-122"/>
                      </a:rPr>
                      <m:t> </m:t>
                    </m:r>
                  </m:oMath>
                </a14:m>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4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O(</a:t>
                </a:r>
                <a14:m>
                  <m:oMath xmlns:m="http://schemas.openxmlformats.org/officeDocument/2006/math">
                    <m:sSup>
                      <m:sSupPr>
                        <m:ctrlPr>
                          <a:rPr lang="en-US" sz="2400" i="1">
                            <a:solidFill>
                              <a:srgbClr val="0000FF"/>
                            </a:solidFill>
                            <a:latin typeface="Cambria Math" panose="02040503050406030204" pitchFamily="18" charset="0"/>
                            <a:ea typeface="Microsoft YaHei" panose="020B0503020204020204" pitchFamily="34" charset="-122"/>
                          </a:rPr>
                        </m:ctrlPr>
                      </m:sSupPr>
                      <m:e>
                        <m:r>
                          <a:rPr lang="en-US" sz="2400" i="1">
                            <a:solidFill>
                              <a:srgbClr val="0000FF"/>
                            </a:solidFill>
                            <a:latin typeface="Cambria Math" panose="02040503050406030204" pitchFamily="18" charset="0"/>
                            <a:ea typeface="Microsoft YaHei" panose="020B0503020204020204" pitchFamily="34" charset="-122"/>
                          </a:rPr>
                          <m:t>𝑛</m:t>
                        </m:r>
                      </m:e>
                      <m:sup>
                        <m:r>
                          <a:rPr lang="en-US" sz="2400" b="0" i="1" smtClean="0">
                            <a:solidFill>
                              <a:srgbClr val="0000FF"/>
                            </a:solidFill>
                            <a:latin typeface="Cambria Math" panose="02040503050406030204" pitchFamily="18" charset="0"/>
                            <a:ea typeface="Microsoft YaHei" panose="020B0503020204020204" pitchFamily="34" charset="-122"/>
                          </a:rPr>
                          <m:t>2.8</m:t>
                        </m:r>
                      </m:sup>
                    </m:sSup>
                    <m:r>
                      <a:rPr lang="en-US" sz="2400" i="1">
                        <a:solidFill>
                          <a:srgbClr val="0000FF"/>
                        </a:solidFill>
                        <a:latin typeface="Cambria Math" panose="02040503050406030204" pitchFamily="18" charset="0"/>
                        <a:ea typeface="Microsoft YaHei" panose="020B0503020204020204" pitchFamily="34" charset="-122"/>
                      </a:rPr>
                      <m:t> </m:t>
                    </m:r>
                  </m:oMath>
                </a14:m>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steps for n x n matrices.</a:t>
                </a:r>
              </a:p>
              <a:p>
                <a:pPr>
                  <a:spcAft>
                    <a:spcPts val="600"/>
                  </a:spcAft>
                </a:pP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600"/>
                  </a:spcAft>
                </a:pPr>
                <a:r>
                  <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Can we do better? It turns out that </a:t>
                </a:r>
              </a:p>
              <a:p>
                <a:pPr marL="800100" lvl="1" indent="-342900">
                  <a:spcAft>
                    <a:spcPts val="600"/>
                  </a:spcAft>
                  <a:buFont typeface="Arial" panose="020B0604020202020204" pitchFamily="34" charset="0"/>
                  <a:buChar char="•"/>
                </a:pPr>
                <a:r>
                  <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faster algorithms for multiplying numbers exist, </a:t>
                </a:r>
              </a:p>
              <a:p>
                <a:pPr marL="800100" lvl="1" indent="-342900">
                  <a:spcAft>
                    <a:spcPts val="60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c</a:t>
                </a:r>
                <a:r>
                  <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an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fast Fourier transform, an important divide and conquer algorithm,</a:t>
                </a:r>
                <a:r>
                  <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rPr>
                  <a:t> bring down the running time to </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O(</a:t>
                </a:r>
                <a:r>
                  <a:rPr lang="en-US" sz="2400" dirty="0" err="1">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nlogn</a:t>
                </a: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658596" y="219916"/>
                <a:ext cx="9044237" cy="6418167"/>
              </a:xfrm>
              <a:prstGeom prst="rect">
                <a:avLst/>
              </a:prstGeom>
              <a:blipFill>
                <a:blip r:embed="rId2"/>
                <a:stretch>
                  <a:fillRect l="-1011" t="-760" b="-1235"/>
                </a:stretch>
              </a:blipFill>
            </p:spPr>
            <p:txBody>
              <a:bodyPr/>
              <a:lstStyle/>
              <a:p>
                <a:r>
                  <a:rPr lang="en-US">
                    <a:noFill/>
                  </a:rPr>
                  <a:t> </a:t>
                </a:r>
              </a:p>
            </p:txBody>
          </p:sp>
        </mc:Fallback>
      </mc:AlternateContent>
      <p:sp>
        <p:nvSpPr>
          <p:cNvPr id="3" name="Cloud Callout 42">
            <a:extLst>
              <a:ext uri="{FF2B5EF4-FFF2-40B4-BE49-F238E27FC236}">
                <a16:creationId xmlns:a16="http://schemas.microsoft.com/office/drawing/2014/main" id="{F73F3130-8C40-474B-A51F-B8FE10F02A0F}"/>
              </a:ext>
            </a:extLst>
          </p:cNvPr>
          <p:cNvSpPr/>
          <p:nvPr/>
        </p:nvSpPr>
        <p:spPr>
          <a:xfrm>
            <a:off x="841217" y="783357"/>
            <a:ext cx="379391" cy="286247"/>
          </a:xfrm>
          <a:prstGeom prst="cloudCallout">
            <a:avLst>
              <a:gd name="adj1" fmla="val 73478"/>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55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4956" y="1209963"/>
            <a:ext cx="8099570" cy="4088620"/>
          </a:xfrm>
          <a:prstGeom prst="rect">
            <a:avLst/>
          </a:prstGeom>
        </p:spPr>
        <p:txBody>
          <a:bodyPr wrap="square">
            <a:spAutoFit/>
          </a:bodyPr>
          <a:lstStyle/>
          <a:p>
            <a:pPr>
              <a:lnSpc>
                <a:spcPct val="150000"/>
              </a:lnSpc>
            </a:pPr>
            <a:r>
              <a:rPr lang="en-US" sz="3200" dirty="0">
                <a:solidFill>
                  <a:srgbClr val="000000"/>
                </a:solidFill>
                <a:ea typeface="Microsoft YaHei" panose="020B0503020204020204" pitchFamily="34" charset="-122"/>
                <a:cs typeface="Times New Roman" panose="02020603050405020304" pitchFamily="18" charset="0"/>
              </a:rPr>
              <a:t>Dynamic Programming algorithm</a:t>
            </a:r>
          </a:p>
          <a:p>
            <a:pPr>
              <a:lnSpc>
                <a:spcPct val="150000"/>
              </a:lnSpc>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 application of dynamic programming can be interpreted as </a:t>
            </a:r>
          </a:p>
          <a:p>
            <a:pPr marL="800100" lvl="1" indent="-342900">
              <a:lnSpc>
                <a:spcPct val="150000"/>
              </a:lnSpc>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 special variety of space-for-time trade-off.   </a:t>
            </a:r>
          </a:p>
          <a:p>
            <a:pPr>
              <a:lnSpc>
                <a:spcPct val="150000"/>
              </a:lnSpc>
            </a:pPr>
            <a:endPar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 dynamic programming algorithm can sometimes be refined</a:t>
            </a:r>
          </a:p>
          <a:p>
            <a:pPr marL="800100" lvl="1"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avoid using extra space.</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Image result for smiley face images">
            <a:extLst>
              <a:ext uri="{FF2B5EF4-FFF2-40B4-BE49-F238E27FC236}">
                <a16:creationId xmlns:a16="http://schemas.microsoft.com/office/drawing/2014/main" id="{B79C107D-613A-48E1-BB4D-E6EE22F7E1D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99" y="2641510"/>
            <a:ext cx="586105" cy="425450"/>
          </a:xfrm>
          <a:prstGeom prst="rect">
            <a:avLst/>
          </a:prstGeom>
          <a:noFill/>
        </p:spPr>
      </p:pic>
    </p:spTree>
    <p:extLst>
      <p:ext uri="{BB962C8B-B14F-4D97-AF65-F5344CB8AC3E}">
        <p14:creationId xmlns:p14="http://schemas.microsoft.com/office/powerpoint/2010/main" val="3177423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6002" y="731393"/>
            <a:ext cx="8097268" cy="6001643"/>
          </a:xfrm>
          <a:prstGeom prst="rect">
            <a:avLst/>
          </a:prstGeom>
        </p:spPr>
        <p:txBody>
          <a:bodyPr wrap="square">
            <a:spAutoFit/>
          </a:bodyPr>
          <a:lstStyle/>
          <a:p>
            <a:r>
              <a:rPr lang="en-US" sz="2400" dirty="0">
                <a:latin typeface="Times New Roman" panose="02020603050405020304" pitchFamily="18" charset="0"/>
                <a:ea typeface="Microsoft YaHei" panose="020B0503020204020204" pitchFamily="34" charset="-122"/>
                <a:cs typeface="Times New Roman" panose="02020603050405020304" pitchFamily="18" charset="0"/>
              </a:rPr>
              <a:t>Certain algorithms </a:t>
            </a:r>
            <a:r>
              <a:rPr lang="en-US" sz="2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compute the n</a:t>
            </a:r>
            <a:r>
              <a:rPr lang="en-US" sz="2400" baseline="300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 Fibonacci number without computing all the preceding elements </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of the sequence of Fibonacci numbers. </a:t>
            </a:r>
          </a:p>
          <a:p>
            <a:pPr marL="461963" marR="0" indent="-461963">
              <a:spcBef>
                <a:spcPts val="0"/>
              </a:spcBef>
              <a:spcAft>
                <a:spcPts val="0"/>
              </a:spcAft>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p>
          <a:p>
            <a:pPr marL="461963" marR="0" indent="-461963">
              <a:spcBef>
                <a:spcPts val="0"/>
              </a:spcBef>
              <a:spcAft>
                <a:spcPts val="0"/>
              </a:spcAft>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For the classic bottom-up dynamic programming approach, </a:t>
            </a:r>
          </a:p>
          <a:p>
            <a:pPr marL="919163" lvl="1" indent="-461963">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an algorithm can solve all smaller subproblems of a given problem. </a:t>
            </a:r>
          </a:p>
          <a:p>
            <a:pPr marL="919163" lvl="1" indent="-461963">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e.g., Algorithm F(n) </a:t>
            </a:r>
          </a:p>
          <a:p>
            <a:pPr marL="919163" lvl="1" indent="-461963">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Time efficiency is A(n) = Θ(</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Ø</a:t>
            </a:r>
            <a:r>
              <a:rPr lang="en-US" sz="24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marR="0">
              <a:spcBef>
                <a:spcPts val="0"/>
              </a:spcBef>
              <a:spcAft>
                <a:spcPts val="0"/>
              </a:spcAft>
            </a:pPr>
            <a:endPar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pPr marL="461963" marR="0" lvl="0" indent="-461963">
              <a:spcBef>
                <a:spcPts val="0"/>
              </a:spcBef>
              <a:spcAft>
                <a:spcPts val="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For the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top-down variation of dynamic programming, </a:t>
            </a:r>
          </a:p>
          <a:p>
            <a:pPr marL="919163" lvl="1" indent="-461963">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an algorithm uses so-called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memory functions to avoid solving </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unnecessary subproblems</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e.g., Algorithm Fib(n) </a:t>
            </a:r>
          </a:p>
          <a:p>
            <a:pPr marL="919163" lvl="1" indent="-461963">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Time efficiency is  A(n) = Θ(n ), </a:t>
            </a:r>
          </a:p>
          <a:p>
            <a:pPr marL="461963" indent="-461963"/>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p>
        </p:txBody>
      </p:sp>
      <p:sp>
        <p:nvSpPr>
          <p:cNvPr id="3" name="Cloud Callout 2">
            <a:extLst>
              <a:ext uri="{FF2B5EF4-FFF2-40B4-BE49-F238E27FC236}">
                <a16:creationId xmlns:a16="http://schemas.microsoft.com/office/drawing/2014/main" id="{1F2D6141-64CC-4D06-A5AD-5816275C6379}"/>
              </a:ext>
            </a:extLst>
          </p:cNvPr>
          <p:cNvSpPr/>
          <p:nvPr/>
        </p:nvSpPr>
        <p:spPr>
          <a:xfrm>
            <a:off x="721311" y="4072000"/>
            <a:ext cx="379391" cy="286247"/>
          </a:xfrm>
          <a:prstGeom prst="cloudCallout">
            <a:avLst>
              <a:gd name="adj1" fmla="val 88745"/>
              <a:gd name="adj2" fmla="val 1302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D35ACE4A-4293-43FC-988E-099EB64E32D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229" y="4072000"/>
            <a:ext cx="417830" cy="281940"/>
          </a:xfrm>
          <a:prstGeom prst="rect">
            <a:avLst/>
          </a:prstGeom>
          <a:noFill/>
          <a:ln>
            <a:noFill/>
          </a:ln>
        </p:spPr>
      </p:pic>
    </p:spTree>
    <p:extLst>
      <p:ext uri="{BB962C8B-B14F-4D97-AF65-F5344CB8AC3E}">
        <p14:creationId xmlns:p14="http://schemas.microsoft.com/office/powerpoint/2010/main" val="75347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0835" y="1028498"/>
            <a:ext cx="8670329" cy="5047536"/>
          </a:xfrm>
          <a:prstGeom prst="rect">
            <a:avLst/>
          </a:prstGeom>
        </p:spPr>
        <p:txBody>
          <a:bodyPr wrap="square">
            <a:spAutoFit/>
          </a:bodyPr>
          <a:lstStyle/>
          <a:p>
            <a:r>
              <a:rPr lang="en-US" sz="2800" dirty="0">
                <a:ea typeface="Microsoft YaHei" panose="020B0503020204020204" pitchFamily="34" charset="-122"/>
                <a:cs typeface="Times New Roman" panose="02020603050405020304" pitchFamily="18" charset="0"/>
              </a:rPr>
              <a:t>Certain algorithms compute the nth Fibonacci number without computing all the preceding elements of this sequence. </a:t>
            </a:r>
          </a:p>
          <a:p>
            <a:pPr marL="461963" marR="0" indent="-461963">
              <a:spcBef>
                <a:spcPts val="0"/>
              </a:spcBef>
              <a:spcAft>
                <a:spcPts val="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p>
          <a:p>
            <a:pPr marL="461963" marR="0" lvl="0" indent="-461963">
              <a:spcBef>
                <a:spcPts val="0"/>
              </a:spcBef>
              <a:spcAft>
                <a:spcPts val="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For using the classical bottom-up version or its top-down variation of dynamic programming: </a:t>
            </a:r>
          </a:p>
          <a:p>
            <a:pPr marL="800100" lvl="1" indent="-342900">
              <a:buFont typeface="Arial" panose="020B0604020202020204" pitchFamily="34" charset="0"/>
              <a:buChar char="•"/>
            </a:pPr>
            <a:r>
              <a:rPr lang="en-US" sz="2400" i="1" dirty="0">
                <a:latin typeface="Times New Roman" panose="02020603050405020304" pitchFamily="18" charset="0"/>
                <a:ea typeface="Microsoft YaHei" panose="020B0503020204020204" pitchFamily="34" charset="-122"/>
                <a:cs typeface="Times New Roman" panose="02020603050405020304" pitchFamily="18" charset="0"/>
              </a:rPr>
              <a:t> the crucial step in designing such as algorithm remains the same: </a:t>
            </a:r>
          </a:p>
          <a:p>
            <a:pPr marL="1714500" lvl="3" indent="-342900">
              <a:buFont typeface="Arial" panose="020B0604020202020204" pitchFamily="34" charset="0"/>
              <a:buChar char="•"/>
            </a:pP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deriving a recurrence relating  </a:t>
            </a:r>
          </a:p>
          <a:p>
            <a:pPr lvl="3"/>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 solution to the problem </a:t>
            </a:r>
          </a:p>
          <a:p>
            <a:pPr lvl="3"/>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to </a:t>
            </a:r>
          </a:p>
          <a:p>
            <a:pPr lvl="3"/>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solutions to its smaller subproblems</a:t>
            </a:r>
            <a:r>
              <a:rPr lang="en-US" sz="2400" i="1" dirty="0">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 </a:t>
            </a:r>
          </a:p>
          <a:p>
            <a:pPr lvl="1"/>
            <a:endParaRPr lang="en-US" sz="2400"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2">
            <a:extLst>
              <a:ext uri="{FF2B5EF4-FFF2-40B4-BE49-F238E27FC236}">
                <a16:creationId xmlns:a16="http://schemas.microsoft.com/office/drawing/2014/main" id="{1F2D6141-64CC-4D06-A5AD-5816275C6379}"/>
              </a:ext>
            </a:extLst>
          </p:cNvPr>
          <p:cNvSpPr/>
          <p:nvPr/>
        </p:nvSpPr>
        <p:spPr>
          <a:xfrm>
            <a:off x="1121906" y="2916701"/>
            <a:ext cx="379391" cy="286247"/>
          </a:xfrm>
          <a:prstGeom prst="cloudCallout">
            <a:avLst>
              <a:gd name="adj1" fmla="val 88745"/>
              <a:gd name="adj2" fmla="val 1302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E613785E-862D-48F7-A509-02A346E820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906" y="2921008"/>
            <a:ext cx="417830" cy="281940"/>
          </a:xfrm>
          <a:prstGeom prst="rect">
            <a:avLst/>
          </a:prstGeom>
          <a:noFill/>
          <a:ln>
            <a:noFill/>
          </a:ln>
        </p:spPr>
      </p:pic>
    </p:spTree>
    <p:extLst>
      <p:ext uri="{BB962C8B-B14F-4D97-AF65-F5344CB8AC3E}">
        <p14:creationId xmlns:p14="http://schemas.microsoft.com/office/powerpoint/2010/main" val="2016576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6853" y="681302"/>
            <a:ext cx="8797132" cy="5447645"/>
          </a:xfrm>
          <a:prstGeom prst="rect">
            <a:avLst/>
          </a:prstGeom>
        </p:spPr>
        <p:txBody>
          <a:bodyPr wrap="square">
            <a:spAutoFit/>
          </a:bodyPr>
          <a:lstStyle/>
          <a:p>
            <a:r>
              <a:rPr lang="en-US" sz="3200" dirty="0">
                <a:solidFill>
                  <a:srgbClr val="0000FF"/>
                </a:solidFill>
                <a:ea typeface="Microsoft YaHei" panose="020B0503020204020204" pitchFamily="34" charset="-122"/>
                <a:cs typeface="Times New Roman" panose="02020603050405020304" pitchFamily="18" charset="0"/>
              </a:rPr>
              <a:t>Dynamic Programming Method </a:t>
            </a:r>
          </a:p>
          <a:p>
            <a:endParaRPr lang="en-US" sz="28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Applying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dynamic programming method to solve optimization problems,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requires</a:t>
            </a:r>
            <a:endPar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endParaRPr>
          </a:p>
          <a:p>
            <a:pPr marL="461963" indent="-461963"/>
            <a:r>
              <a:rPr lang="en-US" sz="24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the principle of optimality: </a:t>
            </a:r>
            <a:r>
              <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buFont typeface="Arial" panose="020B0604020202020204" pitchFamily="34" charset="0"/>
              <a:buChar char="•"/>
            </a:pPr>
            <a:r>
              <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an optimal solution to </a:t>
            </a:r>
            <a:r>
              <a:rPr lang="en-US" sz="2400" i="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any instance </a:t>
            </a:r>
            <a:r>
              <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of an optimization problem is composed of optimal solutions to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its</a:t>
            </a:r>
            <a:r>
              <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sub-instances.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Developing a dynamic programming algorithm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includes:</a:t>
            </a:r>
          </a:p>
          <a:p>
            <a:pPr marL="914400" lvl="1" indent="-457200">
              <a:buFont typeface="+mj-lt"/>
              <a:buAutoNum type="arabicPeriod"/>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establish a recursive property </a:t>
            </a:r>
          </a:p>
          <a:p>
            <a:pPr marL="1371600" lvl="2" indent="-4572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gives the solution to an instance of the problem.</a:t>
            </a:r>
          </a:p>
          <a:p>
            <a:pPr marL="914400" lvl="1" indent="-457200">
              <a:buFont typeface="+mj-lt"/>
              <a:buAutoNum type="arabicPeriod"/>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Solve</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 instance of the problem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in a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bottom-up fashion </a:t>
            </a:r>
          </a:p>
          <a:p>
            <a:pPr marL="1371600" lvl="2" indent="-457200">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by solving smaller instances first.</a:t>
            </a:r>
          </a:p>
          <a:p>
            <a:pPr lvl="1"/>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dynamic programming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is therefore a bottom-up approach</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3" name="Thought Bubble: Cloud 2">
            <a:extLst>
              <a:ext uri="{FF2B5EF4-FFF2-40B4-BE49-F238E27FC236}">
                <a16:creationId xmlns:a16="http://schemas.microsoft.com/office/drawing/2014/main" id="{F23ED6AB-C645-4C78-88F5-CECF519CC447}"/>
              </a:ext>
            </a:extLst>
          </p:cNvPr>
          <p:cNvSpPr/>
          <p:nvPr/>
        </p:nvSpPr>
        <p:spPr>
          <a:xfrm flipH="1">
            <a:off x="1166949" y="1595702"/>
            <a:ext cx="513806" cy="252549"/>
          </a:xfrm>
          <a:prstGeom prst="cloudCallout">
            <a:avLst>
              <a:gd name="adj1" fmla="val -30422"/>
              <a:gd name="adj2" fmla="val 1176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age result for smiley face images">
            <a:extLst>
              <a:ext uri="{FF2B5EF4-FFF2-40B4-BE49-F238E27FC236}">
                <a16:creationId xmlns:a16="http://schemas.microsoft.com/office/drawing/2014/main" id="{48659CF6-4CAC-4209-BB88-86E5FD03036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4650" y="1422801"/>
            <a:ext cx="586105" cy="425450"/>
          </a:xfrm>
          <a:prstGeom prst="rect">
            <a:avLst/>
          </a:prstGeom>
          <a:noFill/>
        </p:spPr>
      </p:pic>
    </p:spTree>
    <p:extLst>
      <p:ext uri="{BB962C8B-B14F-4D97-AF65-F5344CB8AC3E}">
        <p14:creationId xmlns:p14="http://schemas.microsoft.com/office/powerpoint/2010/main" val="2560101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378D19-165A-4132-A66F-7A828C217BAB}"/>
              </a:ext>
            </a:extLst>
          </p:cNvPr>
          <p:cNvSpPr txBox="1"/>
          <p:nvPr/>
        </p:nvSpPr>
        <p:spPr>
          <a:xfrm>
            <a:off x="3248167" y="2442949"/>
            <a:ext cx="5813946" cy="369332"/>
          </a:xfrm>
          <a:prstGeom prst="rect">
            <a:avLst/>
          </a:prstGeom>
          <a:noFill/>
        </p:spPr>
        <p:txBody>
          <a:bodyPr wrap="square" rtlCol="0">
            <a:spAutoFit/>
          </a:bodyPr>
          <a:lstStyle/>
          <a:p>
            <a:r>
              <a:rPr lang="en-US" dirty="0"/>
              <a:t>End of Chapter 06_01 Dynamic Programming</a:t>
            </a:r>
          </a:p>
        </p:txBody>
      </p:sp>
    </p:spTree>
    <p:extLst>
      <p:ext uri="{BB962C8B-B14F-4D97-AF65-F5344CB8AC3E}">
        <p14:creationId xmlns:p14="http://schemas.microsoft.com/office/powerpoint/2010/main" val="1550486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4E2B83D-3DD8-4FCD-8ED9-550842098C88}"/>
              </a:ext>
            </a:extLst>
          </p:cNvPr>
          <p:cNvSpPr>
            <a:spLocks noGrp="1"/>
          </p:cNvSpPr>
          <p:nvPr>
            <p:ph type="subTitle" idx="1"/>
          </p:nvPr>
        </p:nvSpPr>
        <p:spPr>
          <a:xfrm>
            <a:off x="1968138" y="2365421"/>
            <a:ext cx="8098971" cy="1655762"/>
          </a:xfrm>
        </p:spPr>
        <p:txBody>
          <a:bodyPr>
            <a:normAutofit lnSpcReduction="10000"/>
          </a:bodyPr>
          <a:lstStyle/>
          <a:p>
            <a:r>
              <a:rPr lang="en-US" sz="3500" dirty="0">
                <a:latin typeface="+mn-lt"/>
              </a:rPr>
              <a:t>Chapter 06.02</a:t>
            </a:r>
          </a:p>
          <a:p>
            <a:r>
              <a:rPr lang="en-US" sz="3500" dirty="0"/>
              <a:t>Dynamic Programming</a:t>
            </a:r>
          </a:p>
          <a:p>
            <a:r>
              <a:rPr lang="en-US" sz="3000" dirty="0">
                <a:solidFill>
                  <a:srgbClr val="0000CC"/>
                </a:solidFill>
                <a:ea typeface="Microsoft YaHei" panose="020B0503020204020204" pitchFamily="34" charset="-122"/>
                <a:cs typeface="Times New Roman" panose="02020603050405020304" pitchFamily="18" charset="0"/>
              </a:rPr>
              <a:t>Principle of Optimality with Basic Examples</a:t>
            </a:r>
            <a:endParaRPr lang="en-US" sz="3000" dirty="0"/>
          </a:p>
          <a:p>
            <a:endParaRPr lang="en-US" sz="3600" dirty="0"/>
          </a:p>
        </p:txBody>
      </p:sp>
    </p:spTree>
    <p:extLst>
      <p:ext uri="{BB962C8B-B14F-4D97-AF65-F5344CB8AC3E}">
        <p14:creationId xmlns:p14="http://schemas.microsoft.com/office/powerpoint/2010/main" val="2211420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05EBC-27DE-4415-A90B-662CA279FF49}"/>
              </a:ext>
            </a:extLst>
          </p:cNvPr>
          <p:cNvSpPr txBox="1"/>
          <p:nvPr/>
        </p:nvSpPr>
        <p:spPr>
          <a:xfrm>
            <a:off x="1394691" y="2438400"/>
            <a:ext cx="9910618" cy="1099127"/>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816853" y="681302"/>
            <a:ext cx="8797132" cy="5447645"/>
          </a:xfrm>
          <a:prstGeom prst="rect">
            <a:avLst/>
          </a:prstGeom>
        </p:spPr>
        <p:txBody>
          <a:bodyPr wrap="square">
            <a:spAutoFit/>
          </a:bodyPr>
          <a:lstStyle/>
          <a:p>
            <a:r>
              <a:rPr lang="en-US" sz="3200" dirty="0">
                <a:solidFill>
                  <a:srgbClr val="0000FF"/>
                </a:solidFill>
                <a:ea typeface="Microsoft YaHei" panose="020B0503020204020204" pitchFamily="34" charset="-122"/>
                <a:cs typeface="Times New Roman" panose="02020603050405020304" pitchFamily="18" charset="0"/>
              </a:rPr>
              <a:t>Dynamic Programming Method </a:t>
            </a:r>
          </a:p>
          <a:p>
            <a:endParaRPr lang="en-US" sz="28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application of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dynamic programming method to solve optimization problems</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requires</a:t>
            </a:r>
            <a:endPar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endParaRPr>
          </a:p>
          <a:p>
            <a:pPr marL="461963" indent="-461963"/>
            <a:r>
              <a:rPr lang="en-US" sz="2400" b="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the principle of optimality: </a:t>
            </a:r>
            <a:r>
              <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9163" lvl="1" indent="-461963">
              <a:buFont typeface="Arial" panose="020B0604020202020204" pitchFamily="34" charset="0"/>
              <a:buChar char="•"/>
            </a:pPr>
            <a:r>
              <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an optimal solution to </a:t>
            </a:r>
            <a:r>
              <a:rPr lang="en-US" sz="2400" i="1"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any instance </a:t>
            </a:r>
            <a:r>
              <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of an optimization problem is composed of optimal solutions to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its</a:t>
            </a:r>
            <a:r>
              <a:rPr lang="en-US" sz="24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sub-instances.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dynamic programming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is a bottom-up approach</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4400" lvl="1" indent="-457200">
              <a:buFont typeface="+mj-lt"/>
              <a:buAutoNum type="arabicPeriod"/>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Solve</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 instance of the problem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in a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bottom-up fashion </a:t>
            </a:r>
          </a:p>
          <a:p>
            <a:pPr marL="1371600" lvl="2" indent="-457200">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by solving smaller instances first.</a:t>
            </a:r>
          </a:p>
          <a:p>
            <a:pPr marL="914400" lvl="1" indent="-457200">
              <a:buFont typeface="+mj-lt"/>
              <a:buAutoNum type="arabicPeriod"/>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establish a recursive property </a:t>
            </a:r>
          </a:p>
          <a:p>
            <a:pPr marL="1371600" lvl="2" indent="-4572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gives the solution to an instance of the problem.</a:t>
            </a:r>
          </a:p>
          <a:p>
            <a:pPr lvl="1"/>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hought Bubble: Cloud 2">
            <a:extLst>
              <a:ext uri="{FF2B5EF4-FFF2-40B4-BE49-F238E27FC236}">
                <a16:creationId xmlns:a16="http://schemas.microsoft.com/office/drawing/2014/main" id="{F23ED6AB-C645-4C78-88F5-CECF519CC447}"/>
              </a:ext>
            </a:extLst>
          </p:cNvPr>
          <p:cNvSpPr/>
          <p:nvPr/>
        </p:nvSpPr>
        <p:spPr>
          <a:xfrm flipH="1">
            <a:off x="1166949" y="1595702"/>
            <a:ext cx="513806" cy="252549"/>
          </a:xfrm>
          <a:prstGeom prst="cloudCallout">
            <a:avLst>
              <a:gd name="adj1" fmla="val -30422"/>
              <a:gd name="adj2" fmla="val 1176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age result for smiley face images">
            <a:extLst>
              <a:ext uri="{FF2B5EF4-FFF2-40B4-BE49-F238E27FC236}">
                <a16:creationId xmlns:a16="http://schemas.microsoft.com/office/drawing/2014/main" id="{48659CF6-4CAC-4209-BB88-86E5FD03036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30266">
            <a:off x="1256181" y="1592629"/>
            <a:ext cx="409304" cy="253543"/>
          </a:xfrm>
          <a:prstGeom prst="rect">
            <a:avLst/>
          </a:prstGeom>
          <a:noFill/>
        </p:spPr>
      </p:pic>
    </p:spTree>
    <p:extLst>
      <p:ext uri="{BB962C8B-B14F-4D97-AF65-F5344CB8AC3E}">
        <p14:creationId xmlns:p14="http://schemas.microsoft.com/office/powerpoint/2010/main" val="3648172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0390" y="1377988"/>
            <a:ext cx="7959633" cy="3970318"/>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3200" dirty="0">
                <a:solidFill>
                  <a:srgbClr val="000000"/>
                </a:solidFill>
                <a:ea typeface="Microsoft YaHei" panose="020B0503020204020204" pitchFamily="34" charset="-122"/>
                <a:cs typeface="Times New Roman" panose="02020603050405020304" pitchFamily="18" charset="0"/>
              </a:rPr>
              <a:t>Three Basic Examples</a:t>
            </a:r>
          </a:p>
          <a:p>
            <a:endParaRPr lang="en-US" sz="3200" dirty="0">
              <a:solidFill>
                <a:srgbClr val="000000"/>
              </a:solidFill>
              <a:ea typeface="Microsoft YaHei" panose="020B0503020204020204" pitchFamily="34" charset="-122"/>
              <a:cs typeface="Times New Roman" panose="02020603050405020304" pitchFamily="18" charset="0"/>
            </a:endParaRP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Consider three typical examples use the dynamic programming approach : </a:t>
            </a:r>
          </a:p>
          <a:p>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1371600" lvl="2" indent="-457200">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Coin-row problem, </a:t>
            </a:r>
          </a:p>
          <a:p>
            <a:pPr marL="1371600" lvl="2" indent="-4572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Change-making problem and </a:t>
            </a:r>
          </a:p>
          <a:p>
            <a:pPr marL="1371600" lvl="2" indent="-4572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Coin-collecting problem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Picture 3" descr="Image result for smiley face images">
            <a:extLst>
              <a:ext uri="{FF2B5EF4-FFF2-40B4-BE49-F238E27FC236}">
                <a16:creationId xmlns:a16="http://schemas.microsoft.com/office/drawing/2014/main" id="{CB2DC74F-8D07-429A-B1B9-623DB9BCBBE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503" y="1788069"/>
            <a:ext cx="586105" cy="425450"/>
          </a:xfrm>
          <a:prstGeom prst="rect">
            <a:avLst/>
          </a:prstGeom>
          <a:noFill/>
        </p:spPr>
      </p:pic>
    </p:spTree>
    <p:extLst>
      <p:ext uri="{BB962C8B-B14F-4D97-AF65-F5344CB8AC3E}">
        <p14:creationId xmlns:p14="http://schemas.microsoft.com/office/powerpoint/2010/main" val="1251328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2064" y="333137"/>
            <a:ext cx="9549445" cy="6524863"/>
          </a:xfrm>
          <a:prstGeom prst="rect">
            <a:avLst/>
          </a:prstGeom>
        </p:spPr>
        <p:txBody>
          <a:bodyPr wrap="square">
            <a:spAutoFit/>
          </a:bodyPr>
          <a:lstStyle/>
          <a:p>
            <a:pPr marR="0">
              <a:spcBef>
                <a:spcPts val="0"/>
              </a:spcBef>
              <a:spcAft>
                <a:spcPts val="0"/>
              </a:spcAft>
            </a:pPr>
            <a:r>
              <a:rPr 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 example of dynamic programming:</a:t>
            </a:r>
          </a:p>
          <a:p>
            <a:pPr marL="457200" marR="0" indent="-457200">
              <a:spcBef>
                <a:spcPts val="0"/>
              </a:spcBef>
              <a:spcAft>
                <a:spcPts val="0"/>
              </a:spcAft>
              <a:buFont typeface="Arial" panose="020B0604020202020204" pitchFamily="34" charset="0"/>
              <a:buChar char="•"/>
            </a:pPr>
            <a:r>
              <a:rPr 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Compute the nth Fibonacci term by constructing in sequence the first n+1 terms in an array F[0 .. n]</a:t>
            </a:r>
          </a:p>
          <a:p>
            <a:pPr marL="457200" marR="0">
              <a:spcBef>
                <a:spcPts val="0"/>
              </a:spcBef>
              <a:spcAft>
                <a:spcPts val="0"/>
              </a:spcAft>
            </a:pP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Polynomial Algorithm Fib(n) </a:t>
            </a:r>
          </a:p>
          <a:p>
            <a:pPr marL="4572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//Computes iteratively the nth Fibonacci number, using definition</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A nonnegative integer n.</a:t>
            </a:r>
          </a:p>
          <a:p>
            <a:pPr marL="9144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nth Fibonacci number.</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create an array F[0 .. n];</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F[0]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F[1]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for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2  to  n  do</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F[i-1] + F[i-2]</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return F[n].</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buFont typeface="Arial" panose="020B0604020202020204" pitchFamily="34" charset="0"/>
              <a:buChar char="•"/>
            </a:pPr>
            <a:r>
              <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In a dynamic programming algorithm, construct a solution from the bottom up in an array (or sequence of arrays).</a:t>
            </a:r>
          </a:p>
          <a:p>
            <a:pPr marL="342900" indent="-342900">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Dynamic programming is a bottom-up approach.</a:t>
            </a:r>
            <a:endPar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2"/>
          <p:cNvSpPr/>
          <p:nvPr/>
        </p:nvSpPr>
        <p:spPr>
          <a:xfrm>
            <a:off x="10759936" y="2850903"/>
            <a:ext cx="379391" cy="286247"/>
          </a:xfrm>
          <a:prstGeom prst="cloudCallout">
            <a:avLst>
              <a:gd name="adj1" fmla="val -64845"/>
              <a:gd name="adj2" fmla="val 1208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2B35C2B0-5073-459C-B4B3-4ACF067F5937}"/>
              </a:ext>
            </a:extLst>
          </p:cNvPr>
          <p:cNvGraphicFramePr>
            <a:graphicFrameLocks noGrp="1"/>
          </p:cNvGraphicFramePr>
          <p:nvPr>
            <p:extLst>
              <p:ext uri="{D42A27DB-BD31-4B8C-83A1-F6EECF244321}">
                <p14:modId xmlns:p14="http://schemas.microsoft.com/office/powerpoint/2010/main" val="3519178581"/>
              </p:ext>
            </p:extLst>
          </p:nvPr>
        </p:nvGraphicFramePr>
        <p:xfrm>
          <a:off x="7233958" y="3471952"/>
          <a:ext cx="4039784" cy="385946"/>
        </p:xfrm>
        <a:graphic>
          <a:graphicData uri="http://schemas.openxmlformats.org/drawingml/2006/table">
            <a:tbl>
              <a:tblPr firstRow="1" bandRow="1">
                <a:tableStyleId>{5C22544A-7EE6-4342-B048-85BDC9FD1C3A}</a:tableStyleId>
              </a:tblPr>
              <a:tblGrid>
                <a:gridCol w="505097">
                  <a:extLst>
                    <a:ext uri="{9D8B030D-6E8A-4147-A177-3AD203B41FA5}">
                      <a16:colId xmlns:a16="http://schemas.microsoft.com/office/drawing/2014/main" val="105620947"/>
                    </a:ext>
                  </a:extLst>
                </a:gridCol>
                <a:gridCol w="505097">
                  <a:extLst>
                    <a:ext uri="{9D8B030D-6E8A-4147-A177-3AD203B41FA5}">
                      <a16:colId xmlns:a16="http://schemas.microsoft.com/office/drawing/2014/main" val="850975807"/>
                    </a:ext>
                  </a:extLst>
                </a:gridCol>
                <a:gridCol w="505097">
                  <a:extLst>
                    <a:ext uri="{9D8B030D-6E8A-4147-A177-3AD203B41FA5}">
                      <a16:colId xmlns:a16="http://schemas.microsoft.com/office/drawing/2014/main" val="2607962727"/>
                    </a:ext>
                  </a:extLst>
                </a:gridCol>
                <a:gridCol w="505097">
                  <a:extLst>
                    <a:ext uri="{9D8B030D-6E8A-4147-A177-3AD203B41FA5}">
                      <a16:colId xmlns:a16="http://schemas.microsoft.com/office/drawing/2014/main" val="257230473"/>
                    </a:ext>
                  </a:extLst>
                </a:gridCol>
                <a:gridCol w="448878">
                  <a:extLst>
                    <a:ext uri="{9D8B030D-6E8A-4147-A177-3AD203B41FA5}">
                      <a16:colId xmlns:a16="http://schemas.microsoft.com/office/drawing/2014/main" val="1240624396"/>
                    </a:ext>
                  </a:extLst>
                </a:gridCol>
                <a:gridCol w="505097">
                  <a:extLst>
                    <a:ext uri="{9D8B030D-6E8A-4147-A177-3AD203B41FA5}">
                      <a16:colId xmlns:a16="http://schemas.microsoft.com/office/drawing/2014/main" val="2315310873"/>
                    </a:ext>
                  </a:extLst>
                </a:gridCol>
                <a:gridCol w="560324">
                  <a:extLst>
                    <a:ext uri="{9D8B030D-6E8A-4147-A177-3AD203B41FA5}">
                      <a16:colId xmlns:a16="http://schemas.microsoft.com/office/drawing/2014/main" val="3044865906"/>
                    </a:ext>
                  </a:extLst>
                </a:gridCol>
                <a:gridCol w="505097">
                  <a:extLst>
                    <a:ext uri="{9D8B030D-6E8A-4147-A177-3AD203B41FA5}">
                      <a16:colId xmlns:a16="http://schemas.microsoft.com/office/drawing/2014/main" val="3883649586"/>
                    </a:ext>
                  </a:extLst>
                </a:gridCol>
              </a:tblGrid>
              <a:tr h="385946">
                <a:tc>
                  <a:txBody>
                    <a:bodyPr/>
                    <a:lstStyle/>
                    <a:p>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6873310"/>
                  </a:ext>
                </a:extLst>
              </a:tr>
            </a:tbl>
          </a:graphicData>
        </a:graphic>
      </p:graphicFrame>
      <p:pic>
        <p:nvPicPr>
          <p:cNvPr id="5" name="Picture 4" descr="Emoticon making a point Stock Vector - 14709057">
            <a:extLst>
              <a:ext uri="{FF2B5EF4-FFF2-40B4-BE49-F238E27FC236}">
                <a16:creationId xmlns:a16="http://schemas.microsoft.com/office/drawing/2014/main" id="{2E86327C-E879-4A24-AF9B-D92AF4A28F0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4234" y="5082195"/>
            <a:ext cx="417830" cy="281940"/>
          </a:xfrm>
          <a:prstGeom prst="rect">
            <a:avLst/>
          </a:prstGeom>
          <a:noFill/>
          <a:ln>
            <a:noFill/>
          </a:ln>
        </p:spPr>
      </p:pic>
    </p:spTree>
    <p:extLst>
      <p:ext uri="{BB962C8B-B14F-4D97-AF65-F5344CB8AC3E}">
        <p14:creationId xmlns:p14="http://schemas.microsoft.com/office/powerpoint/2010/main" val="786818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300D546-C05C-48FE-B402-3B058DF1E89B}"/>
              </a:ext>
            </a:extLst>
          </p:cNvPr>
          <p:cNvSpPr txBox="1"/>
          <p:nvPr/>
        </p:nvSpPr>
        <p:spPr>
          <a:xfrm>
            <a:off x="1078715" y="4321340"/>
            <a:ext cx="10060340" cy="1830078"/>
          </a:xfrm>
          <a:prstGeom prst="rect">
            <a:avLst/>
          </a:prstGeom>
          <a:solidFill>
            <a:srgbClr val="FFFF00"/>
          </a:solidFill>
        </p:spPr>
        <p:txBody>
          <a:bodyPr wrap="square" rtlCol="0">
            <a:spAutoFit/>
          </a:bodyPr>
          <a:lstStyle/>
          <a:p>
            <a:endParaRPr lang="en-US" dirty="0"/>
          </a:p>
        </p:txBody>
      </p:sp>
      <p:sp>
        <p:nvSpPr>
          <p:cNvPr id="5" name="TextBox 4">
            <a:extLst>
              <a:ext uri="{FF2B5EF4-FFF2-40B4-BE49-F238E27FC236}">
                <a16:creationId xmlns:a16="http://schemas.microsoft.com/office/drawing/2014/main" id="{C21743C8-9D15-4215-94A1-82CBB5146321}"/>
              </a:ext>
            </a:extLst>
          </p:cNvPr>
          <p:cNvSpPr txBox="1"/>
          <p:nvPr/>
        </p:nvSpPr>
        <p:spPr>
          <a:xfrm>
            <a:off x="1140691" y="3288146"/>
            <a:ext cx="9998364" cy="895927"/>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657716" y="179249"/>
            <a:ext cx="8348434" cy="6555641"/>
          </a:xfrm>
          <a:prstGeom prst="rect">
            <a:avLst/>
          </a:prstGeom>
        </p:spPr>
        <p:txBody>
          <a:bodyPr wrap="square">
            <a:spAutoFit/>
          </a:bodyPr>
          <a:lstStyle/>
          <a:p>
            <a:r>
              <a:rPr lang="en-US" sz="3200" dirty="0">
                <a:solidFill>
                  <a:srgbClr val="000000"/>
                </a:solidFill>
                <a:ea typeface="Microsoft YaHei" panose="020B0503020204020204" pitchFamily="34" charset="-122"/>
                <a:cs typeface="Times New Roman" panose="02020603050405020304" pitchFamily="18" charset="0"/>
              </a:rPr>
              <a:t>Example 1:   Coin-row problem </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A row of n coins of positive integer c</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not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necessarily distinct.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Pick up the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maximum amount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of money subject to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constraint that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no two coins adjacent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in the initial row </a:t>
            </a:r>
          </a:p>
          <a:p>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can be picked up.</a:t>
            </a:r>
          </a:p>
          <a:p>
            <a:endParaRPr lang="en-US" sz="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Solution:</a:t>
            </a:r>
          </a:p>
          <a:p>
            <a:pPr marL="342900"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F(n) be the maximum amount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can be picked up from the row of n coins. </a:t>
            </a:r>
          </a:p>
          <a:p>
            <a:r>
              <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derive a recurrence for F(n), we </a:t>
            </a: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partition all the allow coin selections into two groups: </a:t>
            </a:r>
          </a:p>
          <a:p>
            <a:pPr marL="914400" lvl="1" indent="-457200">
              <a:buFont typeface="Arial" panose="020B0604020202020204" pitchFamily="34" charset="0"/>
              <a:buChar char="•"/>
            </a:pP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those</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are current coin </a:t>
            </a:r>
            <a:r>
              <a:rPr lang="en-US" sz="2400" i="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i="1"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and coins constituting F(n-2),        i.e.,  </a:t>
            </a:r>
            <a:r>
              <a:rPr lang="en-US" sz="2400" i="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i="1"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F(n-2), </a:t>
            </a: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 </a:t>
            </a:r>
          </a:p>
          <a:p>
            <a:pPr marL="914400" lvl="1" indent="-457200">
              <a:buFont typeface="Arial" panose="020B0604020202020204" pitchFamily="34" charset="0"/>
              <a:buChar char="•"/>
            </a:pP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those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are coins constituting </a:t>
            </a: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F(n-1)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914400" lvl="1" indent="-457200">
              <a:buFont typeface="Arial" panose="020B0604020202020204" pitchFamily="34" charset="0"/>
              <a:buChar char="•"/>
            </a:pPr>
            <a:r>
              <a:rPr lang="en-US" sz="22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Picture 3" descr="Image result for smiley face images">
            <a:extLst>
              <a:ext uri="{FF2B5EF4-FFF2-40B4-BE49-F238E27FC236}">
                <a16:creationId xmlns:a16="http://schemas.microsoft.com/office/drawing/2014/main" id="{E489A4B0-5D44-42C3-9D13-EB855F52370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63" y="1561647"/>
            <a:ext cx="586105" cy="425450"/>
          </a:xfrm>
          <a:prstGeom prst="rect">
            <a:avLst/>
          </a:prstGeom>
          <a:noFill/>
        </p:spPr>
      </p:pic>
      <p:graphicFrame>
        <p:nvGraphicFramePr>
          <p:cNvPr id="3" name="Table 4">
            <a:extLst>
              <a:ext uri="{FF2B5EF4-FFF2-40B4-BE49-F238E27FC236}">
                <a16:creationId xmlns:a16="http://schemas.microsoft.com/office/drawing/2014/main" id="{7CD15F82-9EE9-4994-8A0C-E0E882013EE5}"/>
              </a:ext>
            </a:extLst>
          </p:cNvPr>
          <p:cNvGraphicFramePr>
            <a:graphicFrameLocks noGrp="1"/>
          </p:cNvGraphicFramePr>
          <p:nvPr/>
        </p:nvGraphicFramePr>
        <p:xfrm>
          <a:off x="7143932" y="5680891"/>
          <a:ext cx="3654695" cy="741680"/>
        </p:xfrm>
        <a:graphic>
          <a:graphicData uri="http://schemas.openxmlformats.org/drawingml/2006/table">
            <a:tbl>
              <a:tblPr firstRow="1" bandRow="1">
                <a:tableStyleId>{5C22544A-7EE6-4342-B048-85BDC9FD1C3A}</a:tableStyleId>
              </a:tblPr>
              <a:tblGrid>
                <a:gridCol w="730939">
                  <a:extLst>
                    <a:ext uri="{9D8B030D-6E8A-4147-A177-3AD203B41FA5}">
                      <a16:colId xmlns:a16="http://schemas.microsoft.com/office/drawing/2014/main" val="3109625370"/>
                    </a:ext>
                  </a:extLst>
                </a:gridCol>
                <a:gridCol w="730939">
                  <a:extLst>
                    <a:ext uri="{9D8B030D-6E8A-4147-A177-3AD203B41FA5}">
                      <a16:colId xmlns:a16="http://schemas.microsoft.com/office/drawing/2014/main" val="1233496325"/>
                    </a:ext>
                  </a:extLst>
                </a:gridCol>
                <a:gridCol w="730939">
                  <a:extLst>
                    <a:ext uri="{9D8B030D-6E8A-4147-A177-3AD203B41FA5}">
                      <a16:colId xmlns:a16="http://schemas.microsoft.com/office/drawing/2014/main" val="662941658"/>
                    </a:ext>
                  </a:extLst>
                </a:gridCol>
                <a:gridCol w="730939">
                  <a:extLst>
                    <a:ext uri="{9D8B030D-6E8A-4147-A177-3AD203B41FA5}">
                      <a16:colId xmlns:a16="http://schemas.microsoft.com/office/drawing/2014/main" val="110872822"/>
                    </a:ext>
                  </a:extLst>
                </a:gridCol>
                <a:gridCol w="730939">
                  <a:extLst>
                    <a:ext uri="{9D8B030D-6E8A-4147-A177-3AD203B41FA5}">
                      <a16:colId xmlns:a16="http://schemas.microsoft.com/office/drawing/2014/main" val="2311971993"/>
                    </a:ext>
                  </a:extLst>
                </a:gridCol>
              </a:tblGrid>
              <a:tr h="370840">
                <a:tc>
                  <a:txBody>
                    <a:bodyPr/>
                    <a:lstStyle/>
                    <a:p>
                      <a:endParaRPr lang="en-US" sz="1600" b="0"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rgbClr val="0000FF"/>
                          </a:solidFill>
                          <a:latin typeface="Times New Roman" panose="02020603050405020304" pitchFamily="18" charset="0"/>
                          <a:cs typeface="Times New Roman" panose="02020603050405020304" pitchFamily="18" charset="0"/>
                        </a:rPr>
                        <a:t>F(n-2)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rgbClr val="0000FF"/>
                          </a:solidFill>
                          <a:latin typeface="Times New Roman" panose="02020603050405020304" pitchFamily="18" charset="0"/>
                          <a:cs typeface="Times New Roman" panose="02020603050405020304" pitchFamily="18" charset="0"/>
                        </a:rPr>
                        <a:t>F(n-1)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solidFill>
                            <a:srgbClr val="0000FF"/>
                          </a:solidFill>
                          <a:latin typeface="Times New Roman" panose="02020603050405020304" pitchFamily="18" charset="0"/>
                          <a:cs typeface="Times New Roman" panose="02020603050405020304" pitchFamily="18" charset="0"/>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600" b="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848233"/>
                  </a:ext>
                </a:extLst>
              </a:tr>
              <a:tr h="370840">
                <a:tc>
                  <a:txBody>
                    <a:bodyPr/>
                    <a:lstStyle/>
                    <a:p>
                      <a:endParaRPr lang="en-US" sz="1600" b="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1600" i="1"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1600" b="0" i="1"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endParaRPr lang="en-US" sz="1600" b="0"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1600" i="1"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1600" b="0" i="1"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endParaRPr lang="en-US" sz="1600" b="0"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i="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1600" i="1"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endParaRPr lang="en-US" sz="1600" b="0"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600" b="0" dirty="0">
                        <a:solidFill>
                          <a:srgbClr val="0000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973285"/>
                  </a:ext>
                </a:extLst>
              </a:tr>
            </a:tbl>
          </a:graphicData>
        </a:graphic>
      </p:graphicFrame>
    </p:spTree>
    <p:extLst>
      <p:ext uri="{BB962C8B-B14F-4D97-AF65-F5344CB8AC3E}">
        <p14:creationId xmlns:p14="http://schemas.microsoft.com/office/powerpoint/2010/main" val="3597144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EDAA9-4630-41C5-AFB4-28607CE8A578}"/>
              </a:ext>
            </a:extLst>
          </p:cNvPr>
          <p:cNvSpPr txBox="1"/>
          <p:nvPr/>
        </p:nvSpPr>
        <p:spPr>
          <a:xfrm>
            <a:off x="809896" y="4722368"/>
            <a:ext cx="9753600" cy="1551709"/>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601873" y="1359777"/>
            <a:ext cx="8656825" cy="5016758"/>
          </a:xfrm>
          <a:prstGeom prst="rect">
            <a:avLst/>
          </a:prstGeom>
        </p:spPr>
        <p:txBody>
          <a:bodyPr wrap="square">
            <a:spAutoFit/>
          </a:bodyPr>
          <a:lstStyle/>
          <a:p>
            <a:r>
              <a:rPr lang="en-US" sz="3200" dirty="0">
                <a:solidFill>
                  <a:srgbClr val="000000"/>
                </a:solidFill>
                <a:ea typeface="Microsoft YaHei" panose="020B0503020204020204" pitchFamily="34" charset="-122"/>
                <a:cs typeface="Times New Roman" panose="02020603050405020304" pitchFamily="18" charset="0"/>
              </a:rPr>
              <a:t>Example 1:   Coin-row problem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p>
          <a:p>
            <a:pPr marL="919163" lvl="1" indent="-461963">
              <a:buFont typeface="Arial" panose="020B0604020202020204" pitchFamily="34" charset="0"/>
              <a:buChar char="•"/>
            </a:pPr>
            <a:r>
              <a:rPr lang="en-US" sz="2400" i="1" dirty="0" err="1">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i="1" baseline="-25000" dirty="0" err="1">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i="1"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F(n – 2)</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is the largest amount obtained </a:t>
            </a:r>
            <a:r>
              <a:rPr lang="en-US" sz="2400" i="1"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from the first group.</a:t>
            </a:r>
            <a:endPar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endParaRPr>
          </a:p>
          <a:p>
            <a:pPr marL="1376363" lvl="2" indent="-461963">
              <a:buFont typeface="Arial" panose="020B0604020202020204" pitchFamily="34" charset="0"/>
              <a:buChar char="•"/>
            </a:pP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the value of the n</a:t>
            </a:r>
            <a:r>
              <a:rPr lang="en-US" sz="2400" baseline="30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coin plus the maximum amount allowable to be picked from the first n-2 coins.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919163" lvl="1" indent="-461963">
              <a:buFont typeface="Arial" panose="020B0604020202020204" pitchFamily="34" charset="0"/>
              <a:buChar char="•"/>
            </a:pPr>
            <a:r>
              <a:rPr lang="en-US" sz="2400" i="1"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F(n – 1) </a:t>
            </a: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the maximum amount obtained </a:t>
            </a:r>
            <a:r>
              <a:rPr lang="en-US" sz="2400" i="1"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from the second group.</a:t>
            </a:r>
            <a:endPar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Then, the following recurrence subjects to the obvious initial conditions:</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F(n) = max{</a:t>
            </a:r>
            <a:r>
              <a:rPr lang="en-US" sz="2400" dirty="0" err="1">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err="1">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F(n – 2),  F(n-1)} for  n &gt; 1      	… (8.3)</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F(0) = 0,   F(1) = 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7736E47-F064-4290-BD8E-720F92A337CB}"/>
              </a:ext>
            </a:extLst>
          </p:cNvPr>
          <p:cNvGraphicFramePr>
            <a:graphicFrameLocks noGrp="1"/>
          </p:cNvGraphicFramePr>
          <p:nvPr/>
        </p:nvGraphicFramePr>
        <p:xfrm>
          <a:off x="1532203" y="363173"/>
          <a:ext cx="9031293" cy="741680"/>
        </p:xfrm>
        <a:graphic>
          <a:graphicData uri="http://schemas.openxmlformats.org/drawingml/2006/table">
            <a:tbl>
              <a:tblPr firstRow="1" bandRow="1">
                <a:tableStyleId>{5C22544A-7EE6-4342-B048-85BDC9FD1C3A}</a:tableStyleId>
              </a:tblPr>
              <a:tblGrid>
                <a:gridCol w="957545">
                  <a:extLst>
                    <a:ext uri="{9D8B030D-6E8A-4147-A177-3AD203B41FA5}">
                      <a16:colId xmlns:a16="http://schemas.microsoft.com/office/drawing/2014/main" val="626959167"/>
                    </a:ext>
                  </a:extLst>
                </a:gridCol>
                <a:gridCol w="1124309">
                  <a:extLst>
                    <a:ext uri="{9D8B030D-6E8A-4147-A177-3AD203B41FA5}">
                      <a16:colId xmlns:a16="http://schemas.microsoft.com/office/drawing/2014/main" val="537128884"/>
                    </a:ext>
                  </a:extLst>
                </a:gridCol>
                <a:gridCol w="413547">
                  <a:extLst>
                    <a:ext uri="{9D8B030D-6E8A-4147-A177-3AD203B41FA5}">
                      <a16:colId xmlns:a16="http://schemas.microsoft.com/office/drawing/2014/main" val="4132354644"/>
                    </a:ext>
                  </a:extLst>
                </a:gridCol>
                <a:gridCol w="834369">
                  <a:extLst>
                    <a:ext uri="{9D8B030D-6E8A-4147-A177-3AD203B41FA5}">
                      <a16:colId xmlns:a16="http://schemas.microsoft.com/office/drawing/2014/main" val="825439689"/>
                    </a:ext>
                  </a:extLst>
                </a:gridCol>
                <a:gridCol w="768929">
                  <a:extLst>
                    <a:ext uri="{9D8B030D-6E8A-4147-A177-3AD203B41FA5}">
                      <a16:colId xmlns:a16="http://schemas.microsoft.com/office/drawing/2014/main" val="3078145183"/>
                    </a:ext>
                  </a:extLst>
                </a:gridCol>
                <a:gridCol w="777108">
                  <a:extLst>
                    <a:ext uri="{9D8B030D-6E8A-4147-A177-3AD203B41FA5}">
                      <a16:colId xmlns:a16="http://schemas.microsoft.com/office/drawing/2014/main" val="3044737803"/>
                    </a:ext>
                  </a:extLst>
                </a:gridCol>
                <a:gridCol w="4155486">
                  <a:extLst>
                    <a:ext uri="{9D8B030D-6E8A-4147-A177-3AD203B41FA5}">
                      <a16:colId xmlns:a16="http://schemas.microsoft.com/office/drawing/2014/main" val="4107386117"/>
                    </a:ext>
                  </a:extLst>
                </a:gridCol>
              </a:tblGrid>
              <a:tr h="370840">
                <a:tc>
                  <a:txBody>
                    <a:bodyPr/>
                    <a:lstStyle/>
                    <a:p>
                      <a:r>
                        <a:rPr lang="en-US" b="0" dirty="0">
                          <a:solidFill>
                            <a:schemeClr val="tx1"/>
                          </a:solidFill>
                          <a:latin typeface="Times New Roman" panose="02020603050405020304" pitchFamily="18" charset="0"/>
                          <a:cs typeface="Times New Roman" panose="02020603050405020304" pitchFamily="18" charset="0"/>
                        </a:rPr>
                        <a:t>F(0)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F(1) = </a:t>
                      </a:r>
                      <a:r>
                        <a:rPr lang="en-US" sz="1800" b="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1800" b="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1800" b="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F(n-2)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F(n-1)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b="0" dirty="0">
                          <a:solidFill>
                            <a:schemeClr val="tx1"/>
                          </a:solidFill>
                          <a:latin typeface="Times New Roman" panose="02020603050405020304" pitchFamily="18" charset="0"/>
                          <a:cs typeface="Times New Roman" panose="02020603050405020304" pitchFamily="18" charset="0"/>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b="0" dirty="0">
                          <a:solidFill>
                            <a:schemeClr val="tx1"/>
                          </a:solidFill>
                          <a:latin typeface="Times New Roman" panose="02020603050405020304" pitchFamily="18" charset="0"/>
                          <a:cs typeface="Times New Roman" panose="02020603050405020304" pitchFamily="18" charset="0"/>
                        </a:rPr>
                        <a:t>F(n) = </a:t>
                      </a:r>
                      <a:r>
                        <a:rPr lang="en-US" sz="18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 (</a:t>
                      </a:r>
                      <a:r>
                        <a:rPr lang="en-US" sz="1800" b="0" i="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1800" b="0" i="1" baseline="-25000"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1800" b="0" i="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1800" b="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 n – 2 ],  F[ n – 1 ]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430559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1800" b="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1800" b="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n-1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800" b="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1800" b="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n-1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800" b="0" dirty="0" err="1">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1800" b="0" baseline="-25000" dirty="0" err="1">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57944"/>
                  </a:ext>
                </a:extLst>
              </a:tr>
            </a:tbl>
          </a:graphicData>
        </a:graphic>
      </p:graphicFrame>
      <p:pic>
        <p:nvPicPr>
          <p:cNvPr id="5" name="Picture 4" descr="Image result for smiley face images">
            <a:extLst>
              <a:ext uri="{FF2B5EF4-FFF2-40B4-BE49-F238E27FC236}">
                <a16:creationId xmlns:a16="http://schemas.microsoft.com/office/drawing/2014/main" id="{095B6A2E-3888-4CBD-A772-4542ADE845D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63" y="1561647"/>
            <a:ext cx="586105" cy="425450"/>
          </a:xfrm>
          <a:prstGeom prst="rect">
            <a:avLst/>
          </a:prstGeom>
          <a:noFill/>
        </p:spPr>
      </p:pic>
    </p:spTree>
    <p:extLst>
      <p:ext uri="{BB962C8B-B14F-4D97-AF65-F5344CB8AC3E}">
        <p14:creationId xmlns:p14="http://schemas.microsoft.com/office/powerpoint/2010/main" val="3245760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77142" y="2315030"/>
            <a:ext cx="7994469" cy="2755370"/>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Compute F(n) using Algorithm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CoinRow</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 n] ), which</a:t>
            </a:r>
          </a:p>
          <a:p>
            <a:pPr marL="800100" lvl="1" indent="-342900">
              <a:lnSpc>
                <a:spcPct val="150000"/>
              </a:lnSpc>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fills the one-row table left to right </a:t>
            </a:r>
          </a:p>
          <a:p>
            <a:pPr lvl="1">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 the same way it was done for the nth Fibonacci  </a:t>
            </a:r>
          </a:p>
          <a:p>
            <a:pPr lvl="1">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number by Polynomial Algorithm Fib(n).</a:t>
            </a:r>
          </a:p>
          <a:p>
            <a:pPr>
              <a:lnSpc>
                <a:spcPct val="150000"/>
              </a:lnSpc>
            </a:pP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98470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B3121D-2D01-486E-86BD-41A7E252B737}"/>
              </a:ext>
            </a:extLst>
          </p:cNvPr>
          <p:cNvSpPr txBox="1"/>
          <p:nvPr/>
        </p:nvSpPr>
        <p:spPr>
          <a:xfrm>
            <a:off x="1371768" y="3685309"/>
            <a:ext cx="9665687" cy="1514764"/>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759131" y="808005"/>
            <a:ext cx="9465555" cy="4930944"/>
          </a:xfrm>
          <a:prstGeom prst="rect">
            <a:avLst/>
          </a:prstGeom>
        </p:spPr>
        <p:txBody>
          <a:bodyPr wrap="square">
            <a:spAutoFit/>
          </a:bodyPr>
          <a:lstStyle/>
          <a:p>
            <a:r>
              <a:rPr lang="en-US" sz="2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a:t>
            </a:r>
            <a:r>
              <a:rPr lang="en-US" sz="28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CoinRow</a:t>
            </a:r>
            <a:r>
              <a:rPr lang="en-US" sz="28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 n]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 the formula (8.3) bottom up to find the maximum amount      //of value that can be picked up from a coin row without        </a:t>
            </a:r>
          </a:p>
          <a:p>
            <a:pPr marL="457200" marR="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//picking two adjacent coins.</a:t>
            </a:r>
          </a:p>
          <a:p>
            <a:pPr marL="457200" marR="0">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Array C[1 .. n]  of n coins with positive integers coin-values</a:t>
            </a:r>
          </a:p>
          <a:p>
            <a:pPr marL="457200" marR="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maximum amount of money that can be picked up</a:t>
            </a:r>
          </a:p>
          <a:p>
            <a:pPr marL="457200" marR="0">
              <a:spcBef>
                <a:spcPts val="0"/>
              </a:spcBef>
              <a:spcAft>
                <a:spcPts val="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marR="0">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F[0]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F[1]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a:t>
            </a:r>
          </a:p>
          <a:p>
            <a:pPr marL="457200" marR="0">
              <a:spcBef>
                <a:spcPts val="600"/>
              </a:spcBef>
              <a:spcAft>
                <a:spcPts val="600"/>
              </a:spcAft>
            </a:pPr>
            <a:r>
              <a:rPr lang="en-US" sz="24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2   </a:t>
            </a:r>
            <a:r>
              <a:rPr lang="en-US" sz="24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a:t>
            </a:r>
            <a:r>
              <a:rPr lang="en-US" sz="24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do</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57200" marR="0">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zh-CN" alt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 { C[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 F[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2 ],  F[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1 ] };</a:t>
            </a:r>
          </a:p>
          <a:p>
            <a:pPr marL="457200" marR="0">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 n ]</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extBox 2"/>
          <p:cNvSpPr txBox="1"/>
          <p:nvPr/>
        </p:nvSpPr>
        <p:spPr>
          <a:xfrm>
            <a:off x="7044094" y="5514495"/>
            <a:ext cx="2274077" cy="830997"/>
          </a:xfrm>
          <a:prstGeom prst="rect">
            <a:avLst/>
          </a:prstGeom>
          <a:noFill/>
        </p:spPr>
        <p:txBody>
          <a:bodyPr wrap="square" rtlCol="0">
            <a:spAutoFit/>
          </a:bodyPr>
          <a:lstStyle/>
          <a:p>
            <a:r>
              <a:rPr lang="en-US" sz="2400" dirty="0"/>
              <a:t>Time efficiency: T(n) = </a:t>
            </a:r>
            <a:r>
              <a:rPr lang="el-GR" sz="2400" dirty="0"/>
              <a:t>θ</a:t>
            </a:r>
            <a:r>
              <a:rPr lang="en-US" sz="2400" dirty="0"/>
              <a:t>(n)</a:t>
            </a:r>
          </a:p>
        </p:txBody>
      </p:sp>
      <p:pic>
        <p:nvPicPr>
          <p:cNvPr id="5" name="Picture 4" descr="Image result for smiley face images">
            <a:extLst>
              <a:ext uri="{FF2B5EF4-FFF2-40B4-BE49-F238E27FC236}">
                <a16:creationId xmlns:a16="http://schemas.microsoft.com/office/drawing/2014/main" id="{4049EB96-07C7-4DF3-9D4D-833F2BC2D79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63" y="1561647"/>
            <a:ext cx="586105" cy="425450"/>
          </a:xfrm>
          <a:prstGeom prst="rect">
            <a:avLst/>
          </a:prstGeom>
          <a:noFill/>
        </p:spPr>
      </p:pic>
    </p:spTree>
    <p:extLst>
      <p:ext uri="{BB962C8B-B14F-4D97-AF65-F5344CB8AC3E}">
        <p14:creationId xmlns:p14="http://schemas.microsoft.com/office/powerpoint/2010/main" val="4054796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3AE827-37EA-4C20-AAA6-DEF38EB87B8A}"/>
              </a:ext>
            </a:extLst>
          </p:cNvPr>
          <p:cNvSpPr txBox="1"/>
          <p:nvPr/>
        </p:nvSpPr>
        <p:spPr>
          <a:xfrm>
            <a:off x="1237620" y="3071654"/>
            <a:ext cx="10141579" cy="2340855"/>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2040078" y="1206496"/>
            <a:ext cx="8712804" cy="3730317"/>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application of the algorithm to the coin row of denominations     	5, 1, 2, 10, 6, 2</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yields the maximum amount of 17.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               </a:t>
            </a:r>
          </a:p>
          <a:p>
            <a:pPr>
              <a:lnSpc>
                <a:spcPct val="150000"/>
              </a:lnSpc>
            </a:pPr>
            <a:r>
              <a:rPr lang="en-US" sz="20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11E3A3C-39AE-4C31-847D-57935355A5C4}"/>
              </a:ext>
            </a:extLst>
          </p:cNvPr>
          <p:cNvGraphicFramePr>
            <a:graphicFrameLocks noGrp="1"/>
          </p:cNvGraphicFramePr>
          <p:nvPr/>
        </p:nvGraphicFramePr>
        <p:xfrm>
          <a:off x="2040078" y="3306802"/>
          <a:ext cx="8305704" cy="1097280"/>
        </p:xfrm>
        <a:graphic>
          <a:graphicData uri="http://schemas.openxmlformats.org/drawingml/2006/table">
            <a:tbl>
              <a:tblPr firstRow="1" firstCol="1" bandRow="1">
                <a:tableStyleId>{5C22544A-7EE6-4342-B048-85BDC9FD1C3A}</a:tableStyleId>
              </a:tblPr>
              <a:tblGrid>
                <a:gridCol w="955671">
                  <a:extLst>
                    <a:ext uri="{9D8B030D-6E8A-4147-A177-3AD203B41FA5}">
                      <a16:colId xmlns:a16="http://schemas.microsoft.com/office/drawing/2014/main" val="20000"/>
                    </a:ext>
                  </a:extLst>
                </a:gridCol>
                <a:gridCol w="1001485">
                  <a:extLst>
                    <a:ext uri="{9D8B030D-6E8A-4147-A177-3AD203B41FA5}">
                      <a16:colId xmlns:a16="http://schemas.microsoft.com/office/drawing/2014/main" val="20001"/>
                    </a:ext>
                  </a:extLst>
                </a:gridCol>
                <a:gridCol w="1045029">
                  <a:extLst>
                    <a:ext uri="{9D8B030D-6E8A-4147-A177-3AD203B41FA5}">
                      <a16:colId xmlns:a16="http://schemas.microsoft.com/office/drawing/2014/main" val="20002"/>
                    </a:ext>
                  </a:extLst>
                </a:gridCol>
                <a:gridCol w="1062446">
                  <a:extLst>
                    <a:ext uri="{9D8B030D-6E8A-4147-A177-3AD203B41FA5}">
                      <a16:colId xmlns:a16="http://schemas.microsoft.com/office/drawing/2014/main" val="20003"/>
                    </a:ext>
                  </a:extLst>
                </a:gridCol>
                <a:gridCol w="1010194">
                  <a:extLst>
                    <a:ext uri="{9D8B030D-6E8A-4147-A177-3AD203B41FA5}">
                      <a16:colId xmlns:a16="http://schemas.microsoft.com/office/drawing/2014/main" val="20004"/>
                    </a:ext>
                  </a:extLst>
                </a:gridCol>
                <a:gridCol w="1045028">
                  <a:extLst>
                    <a:ext uri="{9D8B030D-6E8A-4147-A177-3AD203B41FA5}">
                      <a16:colId xmlns:a16="http://schemas.microsoft.com/office/drawing/2014/main" val="20005"/>
                    </a:ext>
                  </a:extLst>
                </a:gridCol>
                <a:gridCol w="1147638">
                  <a:extLst>
                    <a:ext uri="{9D8B030D-6E8A-4147-A177-3AD203B41FA5}">
                      <a16:colId xmlns:a16="http://schemas.microsoft.com/office/drawing/2014/main" val="20006"/>
                    </a:ext>
                  </a:extLst>
                </a:gridCol>
                <a:gridCol w="1038213">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400" b="0" dirty="0">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ndex</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3</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4</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6</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F[</a:t>
                      </a:r>
                      <a:r>
                        <a:rPr lang="en-US" sz="2400" b="0" dirty="0" err="1">
                          <a:solidFill>
                            <a:sysClr val="windowText" lastClr="0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latin typeface="Times New Roman" panose="02020603050405020304" pitchFamily="18" charset="0"/>
                          <a:cs typeface="Times New Roman" panose="02020603050405020304" pitchFamily="18" charset="0"/>
                        </a:rPr>
                        <a:t>F[0] = </a:t>
                      </a:r>
                      <a:r>
                        <a:rPr lang="en-US" sz="2000" b="0" dirty="0">
                          <a:solidFill>
                            <a:sysClr val="windowText" lastClr="000000"/>
                          </a:solidFill>
                          <a:effectLst/>
                          <a:latin typeface="Times New Roman" panose="02020603050405020304" pitchFamily="18" charset="0"/>
                          <a:cs typeface="Times New Roman" panose="02020603050405020304" pitchFamily="18" charset="0"/>
                        </a:rPr>
                        <a:t>0</a:t>
                      </a:r>
                      <a:endParaRPr lang="en-US" sz="20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latin typeface="Times New Roman" panose="02020603050405020304" pitchFamily="18" charset="0"/>
                          <a:cs typeface="Times New Roman" panose="02020603050405020304" pitchFamily="18" charset="0"/>
                        </a:rPr>
                        <a:t>F[1] = </a:t>
                      </a:r>
                      <a:r>
                        <a:rPr lang="en-US" sz="2000" b="0" dirty="0">
                          <a:solidFill>
                            <a:srgbClr val="0000FF"/>
                          </a:solidFill>
                          <a:effectLst/>
                          <a:latin typeface="Times New Roman" panose="02020603050405020304" pitchFamily="18" charset="0"/>
                          <a:cs typeface="Times New Roman" panose="02020603050405020304" pitchFamily="18" charset="0"/>
                        </a:rPr>
                        <a:t>5</a:t>
                      </a:r>
                      <a:endParaRPr lang="en-US" sz="20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latin typeface="Times New Roman" panose="02020603050405020304" pitchFamily="18" charset="0"/>
                          <a:cs typeface="Times New Roman" panose="02020603050405020304" pitchFamily="18" charset="0"/>
                        </a:rPr>
                        <a:t>F[2] = </a:t>
                      </a:r>
                      <a:r>
                        <a:rPr lang="en-US" sz="2000" b="0" dirty="0">
                          <a:solidFill>
                            <a:srgbClr val="0000FF"/>
                          </a:solidFill>
                          <a:effectLst/>
                          <a:latin typeface="Times New Roman" panose="02020603050405020304" pitchFamily="18" charset="0"/>
                          <a:cs typeface="Times New Roman" panose="02020603050405020304" pitchFamily="18" charset="0"/>
                        </a:rPr>
                        <a:t>5</a:t>
                      </a:r>
                      <a:endParaRPr lang="en-US" sz="20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latin typeface="Times New Roman" panose="02020603050405020304" pitchFamily="18" charset="0"/>
                          <a:cs typeface="Times New Roman" panose="02020603050405020304" pitchFamily="18" charset="0"/>
                        </a:rPr>
                        <a:t>F[3] = </a:t>
                      </a:r>
                      <a:r>
                        <a:rPr lang="en-US" sz="2000" b="0" dirty="0">
                          <a:solidFill>
                            <a:sysClr val="windowText" lastClr="000000"/>
                          </a:solidFill>
                          <a:effectLst/>
                          <a:latin typeface="Times New Roman" panose="02020603050405020304" pitchFamily="18" charset="0"/>
                          <a:cs typeface="Times New Roman" panose="02020603050405020304" pitchFamily="18" charset="0"/>
                        </a:rPr>
                        <a:t>7</a:t>
                      </a:r>
                      <a:endParaRPr lang="en-US" sz="20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latin typeface="Times New Roman" panose="02020603050405020304" pitchFamily="18" charset="0"/>
                          <a:cs typeface="Times New Roman" panose="02020603050405020304" pitchFamily="18" charset="0"/>
                        </a:rPr>
                        <a:t>F[4] =</a:t>
                      </a:r>
                      <a:r>
                        <a:rPr lang="en-US" sz="2000" b="0" dirty="0">
                          <a:solidFill>
                            <a:srgbClr val="0000FF"/>
                          </a:solidFill>
                          <a:effectLst/>
                          <a:latin typeface="Times New Roman" panose="02020603050405020304" pitchFamily="18" charset="0"/>
                          <a:cs typeface="Times New Roman" panose="02020603050405020304" pitchFamily="18" charset="0"/>
                        </a:rPr>
                        <a:t>15</a:t>
                      </a:r>
                      <a:endParaRPr lang="en-US" sz="20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latin typeface="Times New Roman" panose="02020603050405020304" pitchFamily="18" charset="0"/>
                          <a:cs typeface="Times New Roman" panose="02020603050405020304" pitchFamily="18" charset="0"/>
                        </a:rPr>
                        <a:t>F[5] = </a:t>
                      </a:r>
                      <a:r>
                        <a:rPr lang="en-US" sz="2000" b="0" dirty="0">
                          <a:solidFill>
                            <a:srgbClr val="0000FF"/>
                          </a:solidFill>
                          <a:effectLst/>
                          <a:latin typeface="Times New Roman" panose="02020603050405020304" pitchFamily="18" charset="0"/>
                          <a:cs typeface="Times New Roman" panose="02020603050405020304" pitchFamily="18" charset="0"/>
                        </a:rPr>
                        <a:t>15</a:t>
                      </a:r>
                      <a:endParaRPr lang="en-US" sz="20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dirty="0">
                          <a:latin typeface="Times New Roman" panose="02020603050405020304" pitchFamily="18" charset="0"/>
                          <a:cs typeface="Times New Roman" panose="02020603050405020304" pitchFamily="18" charset="0"/>
                        </a:rPr>
                        <a:t>F[6] =</a:t>
                      </a:r>
                      <a:r>
                        <a:rPr lang="en-US" sz="2000" b="0" dirty="0">
                          <a:solidFill>
                            <a:srgbClr val="0000FF"/>
                          </a:solidFill>
                          <a:effectLst/>
                          <a:latin typeface="Times New Roman" panose="02020603050405020304" pitchFamily="18" charset="0"/>
                          <a:cs typeface="Times New Roman" panose="02020603050405020304" pitchFamily="18" charset="0"/>
                        </a:rPr>
                        <a:t>17</a:t>
                      </a:r>
                      <a:endParaRPr lang="en-US" sz="20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744383"/>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C[</a:t>
                      </a:r>
                      <a:r>
                        <a:rPr lang="en-US" sz="2400" b="0" dirty="0" err="1">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5</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0000FF"/>
                          </a:solidFill>
                          <a:effectLst/>
                          <a:latin typeface="Times New Roman" panose="02020603050405020304" pitchFamily="18" charset="0"/>
                          <a:cs typeface="Times New Roman" panose="02020603050405020304" pitchFamily="18" charset="0"/>
                        </a:rPr>
                        <a:t>2</a:t>
                      </a:r>
                      <a:endParaRPr lang="en-US" sz="24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10</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2</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4" name="Picture 3" descr="Image result for smiley face images">
            <a:extLst>
              <a:ext uri="{FF2B5EF4-FFF2-40B4-BE49-F238E27FC236}">
                <a16:creationId xmlns:a16="http://schemas.microsoft.com/office/drawing/2014/main" id="{57127A6A-AE74-46FF-95D2-82D4A3D2D5D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63" y="1561647"/>
            <a:ext cx="586105" cy="425450"/>
          </a:xfrm>
          <a:prstGeom prst="rect">
            <a:avLst/>
          </a:prstGeom>
          <a:noFill/>
        </p:spPr>
      </p:pic>
      <p:sp>
        <p:nvSpPr>
          <p:cNvPr id="5" name="Rectangle 4">
            <a:extLst>
              <a:ext uri="{FF2B5EF4-FFF2-40B4-BE49-F238E27FC236}">
                <a16:creationId xmlns:a16="http://schemas.microsoft.com/office/drawing/2014/main" id="{B8B19211-B152-44BD-BDA9-29D5592AC09C}"/>
              </a:ext>
            </a:extLst>
          </p:cNvPr>
          <p:cNvSpPr/>
          <p:nvPr/>
        </p:nvSpPr>
        <p:spPr>
          <a:xfrm>
            <a:off x="3099877" y="4864129"/>
            <a:ext cx="5817699" cy="461665"/>
          </a:xfrm>
          <a:prstGeom prst="rect">
            <a:avLst/>
          </a:prstGeom>
        </p:spPr>
        <p:txBody>
          <a:bodyPr wrap="square">
            <a:spAutoFit/>
          </a:bodyPr>
          <a:lstStyle/>
          <a:p>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zh-CN" alt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 { C[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 F[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2 ],  F[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1 ] };</a:t>
            </a:r>
            <a:endParaRPr lang="en-US" sz="2400" dirty="0"/>
          </a:p>
        </p:txBody>
      </p:sp>
    </p:spTree>
    <p:extLst>
      <p:ext uri="{BB962C8B-B14F-4D97-AF65-F5344CB8AC3E}">
        <p14:creationId xmlns:p14="http://schemas.microsoft.com/office/powerpoint/2010/main" val="684255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891244" y="1475808"/>
          <a:ext cx="6853648" cy="1097280"/>
        </p:xfrm>
        <a:graphic>
          <a:graphicData uri="http://schemas.openxmlformats.org/drawingml/2006/table">
            <a:tbl>
              <a:tblPr firstRow="1" firstCol="1" bandRow="1">
                <a:tableStyleId>{5C22544A-7EE6-4342-B048-85BDC9FD1C3A}</a:tableStyleId>
              </a:tblPr>
              <a:tblGrid>
                <a:gridCol w="856706">
                  <a:extLst>
                    <a:ext uri="{9D8B030D-6E8A-4147-A177-3AD203B41FA5}">
                      <a16:colId xmlns:a16="http://schemas.microsoft.com/office/drawing/2014/main" val="20000"/>
                    </a:ext>
                  </a:extLst>
                </a:gridCol>
                <a:gridCol w="856706">
                  <a:extLst>
                    <a:ext uri="{9D8B030D-6E8A-4147-A177-3AD203B41FA5}">
                      <a16:colId xmlns:a16="http://schemas.microsoft.com/office/drawing/2014/main" val="20001"/>
                    </a:ext>
                  </a:extLst>
                </a:gridCol>
                <a:gridCol w="856706">
                  <a:extLst>
                    <a:ext uri="{9D8B030D-6E8A-4147-A177-3AD203B41FA5}">
                      <a16:colId xmlns:a16="http://schemas.microsoft.com/office/drawing/2014/main" val="20002"/>
                    </a:ext>
                  </a:extLst>
                </a:gridCol>
                <a:gridCol w="856706">
                  <a:extLst>
                    <a:ext uri="{9D8B030D-6E8A-4147-A177-3AD203B41FA5}">
                      <a16:colId xmlns:a16="http://schemas.microsoft.com/office/drawing/2014/main" val="20003"/>
                    </a:ext>
                  </a:extLst>
                </a:gridCol>
                <a:gridCol w="856706">
                  <a:extLst>
                    <a:ext uri="{9D8B030D-6E8A-4147-A177-3AD203B41FA5}">
                      <a16:colId xmlns:a16="http://schemas.microsoft.com/office/drawing/2014/main" val="20004"/>
                    </a:ext>
                  </a:extLst>
                </a:gridCol>
                <a:gridCol w="856706">
                  <a:extLst>
                    <a:ext uri="{9D8B030D-6E8A-4147-A177-3AD203B41FA5}">
                      <a16:colId xmlns:a16="http://schemas.microsoft.com/office/drawing/2014/main" val="20005"/>
                    </a:ext>
                  </a:extLst>
                </a:gridCol>
                <a:gridCol w="856706">
                  <a:extLst>
                    <a:ext uri="{9D8B030D-6E8A-4147-A177-3AD203B41FA5}">
                      <a16:colId xmlns:a16="http://schemas.microsoft.com/office/drawing/2014/main" val="20006"/>
                    </a:ext>
                  </a:extLst>
                </a:gridCol>
                <a:gridCol w="856706">
                  <a:extLst>
                    <a:ext uri="{9D8B030D-6E8A-4147-A177-3AD203B41FA5}">
                      <a16:colId xmlns:a16="http://schemas.microsoft.com/office/drawing/2014/main" val="20007"/>
                    </a:ext>
                  </a:extLst>
                </a:gridCol>
              </a:tblGrid>
              <a:tr h="213360">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index</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0</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1</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2</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3</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4</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5</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6</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336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C[</a:t>
                      </a:r>
                      <a:r>
                        <a:rPr lang="en-US" sz="2400" b="0" dirty="0" err="1">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5</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1</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2</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10</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6</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2</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3360">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F[</a:t>
                      </a:r>
                      <a:r>
                        <a:rPr lang="en-US" sz="2400" b="0" dirty="0" err="1">
                          <a:solidFill>
                            <a:schemeClr val="tx1"/>
                          </a:solidFill>
                          <a:effectLst/>
                          <a:latin typeface="Times New Roman" panose="02020603050405020304" pitchFamily="18" charset="0"/>
                          <a:cs typeface="Times New Roman" panose="02020603050405020304" pitchFamily="18" charset="0"/>
                        </a:rPr>
                        <a:t>i</a:t>
                      </a:r>
                      <a:r>
                        <a:rPr lang="en-US" sz="2400" b="0" dirty="0">
                          <a:solidFill>
                            <a:schemeClr val="tx1"/>
                          </a:solidFill>
                          <a:effectLst/>
                          <a:latin typeface="Times New Roman" panose="02020603050405020304" pitchFamily="18" charset="0"/>
                          <a:cs typeface="Times New Roman" panose="02020603050405020304" pitchFamily="18" charset="0"/>
                        </a:rPr>
                        <a:t>]</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0</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5</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2891236" y="3313317"/>
          <a:ext cx="6853656" cy="1097280"/>
        </p:xfrm>
        <a:graphic>
          <a:graphicData uri="http://schemas.openxmlformats.org/drawingml/2006/table">
            <a:tbl>
              <a:tblPr firstRow="1" firstCol="1" bandRow="1">
                <a:tableStyleId>{5C22544A-7EE6-4342-B048-85BDC9FD1C3A}</a:tableStyleId>
              </a:tblPr>
              <a:tblGrid>
                <a:gridCol w="856707">
                  <a:extLst>
                    <a:ext uri="{9D8B030D-6E8A-4147-A177-3AD203B41FA5}">
                      <a16:colId xmlns:a16="http://schemas.microsoft.com/office/drawing/2014/main" val="20000"/>
                    </a:ext>
                  </a:extLst>
                </a:gridCol>
                <a:gridCol w="856707">
                  <a:extLst>
                    <a:ext uri="{9D8B030D-6E8A-4147-A177-3AD203B41FA5}">
                      <a16:colId xmlns:a16="http://schemas.microsoft.com/office/drawing/2014/main" val="20001"/>
                    </a:ext>
                  </a:extLst>
                </a:gridCol>
                <a:gridCol w="856707">
                  <a:extLst>
                    <a:ext uri="{9D8B030D-6E8A-4147-A177-3AD203B41FA5}">
                      <a16:colId xmlns:a16="http://schemas.microsoft.com/office/drawing/2014/main" val="20002"/>
                    </a:ext>
                  </a:extLst>
                </a:gridCol>
                <a:gridCol w="856707">
                  <a:extLst>
                    <a:ext uri="{9D8B030D-6E8A-4147-A177-3AD203B41FA5}">
                      <a16:colId xmlns:a16="http://schemas.microsoft.com/office/drawing/2014/main" val="20003"/>
                    </a:ext>
                  </a:extLst>
                </a:gridCol>
                <a:gridCol w="856707">
                  <a:extLst>
                    <a:ext uri="{9D8B030D-6E8A-4147-A177-3AD203B41FA5}">
                      <a16:colId xmlns:a16="http://schemas.microsoft.com/office/drawing/2014/main" val="20004"/>
                    </a:ext>
                  </a:extLst>
                </a:gridCol>
                <a:gridCol w="856707">
                  <a:extLst>
                    <a:ext uri="{9D8B030D-6E8A-4147-A177-3AD203B41FA5}">
                      <a16:colId xmlns:a16="http://schemas.microsoft.com/office/drawing/2014/main" val="20005"/>
                    </a:ext>
                  </a:extLst>
                </a:gridCol>
                <a:gridCol w="856707">
                  <a:extLst>
                    <a:ext uri="{9D8B030D-6E8A-4147-A177-3AD203B41FA5}">
                      <a16:colId xmlns:a16="http://schemas.microsoft.com/office/drawing/2014/main" val="20006"/>
                    </a:ext>
                  </a:extLst>
                </a:gridCol>
                <a:gridCol w="856707">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index</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3</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4</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C[</a:t>
                      </a:r>
                      <a:r>
                        <a:rPr lang="en-US" sz="2400" b="0" dirty="0" err="1">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F[</a:t>
                      </a:r>
                      <a:r>
                        <a:rPr lang="en-US" sz="2400" b="0" dirty="0" err="1">
                          <a:solidFill>
                            <a:sysClr val="windowText" lastClr="0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5</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5</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 </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7" name="Rectangle 6"/>
          <p:cNvSpPr/>
          <p:nvPr/>
        </p:nvSpPr>
        <p:spPr>
          <a:xfrm>
            <a:off x="2806410" y="2597223"/>
            <a:ext cx="3895618" cy="461665"/>
          </a:xfrm>
          <a:prstGeom prst="rect">
            <a:avLst/>
          </a:prstGeom>
        </p:spPr>
        <p:txBody>
          <a:bodyPr wrap="none">
            <a:spAutoFit/>
          </a:bodyPr>
          <a:lstStyle/>
          <a:p>
            <a:r>
              <a:rPr lang="en-US" sz="2400" dirty="0">
                <a:latin typeface="Times New Roman" panose="02020603050405020304" pitchFamily="18" charset="0"/>
                <a:ea typeface="SimSun" panose="02010600030101010101" pitchFamily="2" charset="-122"/>
                <a:cs typeface="Times New Roman" panose="02020603050405020304" pitchFamily="18" charset="0"/>
              </a:rPr>
              <a:t>F[0] = 0, F[1] = C[1] = </a:t>
            </a:r>
            <a:r>
              <a:rPr lang="en-US" sz="24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c</a:t>
            </a:r>
            <a:r>
              <a:rPr lang="en-US" sz="2400" baseline="-250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lang="en-US" sz="2400" dirty="0">
                <a:latin typeface="Times New Roman" panose="02020603050405020304" pitchFamily="18" charset="0"/>
                <a:ea typeface="SimSun" panose="02010600030101010101" pitchFamily="2" charset="-122"/>
                <a:cs typeface="Times New Roman" panose="02020603050405020304" pitchFamily="18" charset="0"/>
              </a:rPr>
              <a:t>  = 5</a:t>
            </a:r>
            <a:endParaRPr lang="en-US" sz="2400" dirty="0">
              <a:latin typeface="Times New Roman" panose="02020603050405020304" pitchFamily="18" charset="0"/>
              <a:cs typeface="Times New Roman" panose="02020603050405020304" pitchFamily="18" charset="0"/>
            </a:endParaRPr>
          </a:p>
        </p:txBody>
      </p:sp>
      <p:sp>
        <p:nvSpPr>
          <p:cNvPr id="8" name="Rectangle 7"/>
          <p:cNvSpPr/>
          <p:nvPr/>
        </p:nvSpPr>
        <p:spPr>
          <a:xfrm>
            <a:off x="2891236" y="4504760"/>
            <a:ext cx="7132440" cy="1569660"/>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F[2] = max{ C(2) + F[0], F[1] } : take next one with one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before the current.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F[2] = max{ 1 + 0,  5 } = 5 </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(C(2) + F(0), F(1)) = (C(2) + C(0), </a:t>
            </a: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 name="Cloud Callout 42">
            <a:extLst>
              <a:ext uri="{FF2B5EF4-FFF2-40B4-BE49-F238E27FC236}">
                <a16:creationId xmlns:a16="http://schemas.microsoft.com/office/drawing/2014/main" id="{BD3D578D-2690-456F-95E4-436A137DAE96}"/>
              </a:ext>
            </a:extLst>
          </p:cNvPr>
          <p:cNvSpPr/>
          <p:nvPr/>
        </p:nvSpPr>
        <p:spPr>
          <a:xfrm>
            <a:off x="1111560" y="1714998"/>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9C1C82F-D4DF-4E0F-A1C9-00396AA9B421}"/>
              </a:ext>
            </a:extLst>
          </p:cNvPr>
          <p:cNvSpPr/>
          <p:nvPr/>
        </p:nvSpPr>
        <p:spPr>
          <a:xfrm>
            <a:off x="2072579" y="214628"/>
            <a:ext cx="8769753" cy="1133965"/>
          </a:xfrm>
          <a:prstGeom prst="rect">
            <a:avLst/>
          </a:prstGeom>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Figure 8.1  Solving the coin-row problem by dynamic programming for the coin row 5, 1, 2, 10, 6, 2.</a:t>
            </a:r>
          </a:p>
        </p:txBody>
      </p:sp>
    </p:spTree>
    <p:extLst>
      <p:ext uri="{BB962C8B-B14F-4D97-AF65-F5344CB8AC3E}">
        <p14:creationId xmlns:p14="http://schemas.microsoft.com/office/powerpoint/2010/main" val="1050838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804158" y="1188425"/>
          <a:ext cx="6836232" cy="1097280"/>
        </p:xfrm>
        <a:graphic>
          <a:graphicData uri="http://schemas.openxmlformats.org/drawingml/2006/table">
            <a:tbl>
              <a:tblPr firstRow="1" firstCol="1" bandRow="1">
                <a:tableStyleId>{5C22544A-7EE6-4342-B048-85BDC9FD1C3A}</a:tableStyleId>
              </a:tblPr>
              <a:tblGrid>
                <a:gridCol w="854529">
                  <a:extLst>
                    <a:ext uri="{9D8B030D-6E8A-4147-A177-3AD203B41FA5}">
                      <a16:colId xmlns:a16="http://schemas.microsoft.com/office/drawing/2014/main" val="20000"/>
                    </a:ext>
                  </a:extLst>
                </a:gridCol>
                <a:gridCol w="854529">
                  <a:extLst>
                    <a:ext uri="{9D8B030D-6E8A-4147-A177-3AD203B41FA5}">
                      <a16:colId xmlns:a16="http://schemas.microsoft.com/office/drawing/2014/main" val="20001"/>
                    </a:ext>
                  </a:extLst>
                </a:gridCol>
                <a:gridCol w="854529">
                  <a:extLst>
                    <a:ext uri="{9D8B030D-6E8A-4147-A177-3AD203B41FA5}">
                      <a16:colId xmlns:a16="http://schemas.microsoft.com/office/drawing/2014/main" val="20002"/>
                    </a:ext>
                  </a:extLst>
                </a:gridCol>
                <a:gridCol w="854529">
                  <a:extLst>
                    <a:ext uri="{9D8B030D-6E8A-4147-A177-3AD203B41FA5}">
                      <a16:colId xmlns:a16="http://schemas.microsoft.com/office/drawing/2014/main" val="20003"/>
                    </a:ext>
                  </a:extLst>
                </a:gridCol>
                <a:gridCol w="854529">
                  <a:extLst>
                    <a:ext uri="{9D8B030D-6E8A-4147-A177-3AD203B41FA5}">
                      <a16:colId xmlns:a16="http://schemas.microsoft.com/office/drawing/2014/main" val="20004"/>
                    </a:ext>
                  </a:extLst>
                </a:gridCol>
                <a:gridCol w="854529">
                  <a:extLst>
                    <a:ext uri="{9D8B030D-6E8A-4147-A177-3AD203B41FA5}">
                      <a16:colId xmlns:a16="http://schemas.microsoft.com/office/drawing/2014/main" val="20005"/>
                    </a:ext>
                  </a:extLst>
                </a:gridCol>
                <a:gridCol w="854529">
                  <a:extLst>
                    <a:ext uri="{9D8B030D-6E8A-4147-A177-3AD203B41FA5}">
                      <a16:colId xmlns:a16="http://schemas.microsoft.com/office/drawing/2014/main" val="20006"/>
                    </a:ext>
                  </a:extLst>
                </a:gridCol>
                <a:gridCol w="854529">
                  <a:extLst>
                    <a:ext uri="{9D8B030D-6E8A-4147-A177-3AD203B41FA5}">
                      <a16:colId xmlns:a16="http://schemas.microsoft.com/office/drawing/2014/main" val="20007"/>
                    </a:ext>
                  </a:extLst>
                </a:gridCol>
              </a:tblGrid>
              <a:tr h="0">
                <a:tc>
                  <a:txBody>
                    <a:bodyPr/>
                    <a:lstStyle/>
                    <a:p>
                      <a:pPr marL="0" marR="0" algn="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index</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3</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4</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C[</a:t>
                      </a:r>
                      <a:r>
                        <a:rPr lang="en-US" sz="2400" b="0" dirty="0" err="1">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rgbClr val="0000FF"/>
                          </a:solidFill>
                          <a:effectLst/>
                          <a:latin typeface="Times New Roman" panose="02020603050405020304" pitchFamily="18" charset="0"/>
                          <a:cs typeface="Times New Roman" panose="02020603050405020304" pitchFamily="18" charset="0"/>
                        </a:rPr>
                        <a:t>5</a:t>
                      </a:r>
                      <a:endParaRPr lang="en-US" sz="24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2</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F[</a:t>
                      </a:r>
                      <a:r>
                        <a:rPr lang="en-US" sz="2400" b="0" dirty="0" err="1">
                          <a:solidFill>
                            <a:sysClr val="windowText" lastClr="0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5</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5</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7</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 </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3" name="Rectangle 2"/>
          <p:cNvSpPr/>
          <p:nvPr/>
        </p:nvSpPr>
        <p:spPr>
          <a:xfrm>
            <a:off x="2804157" y="2359410"/>
            <a:ext cx="7451013" cy="1569660"/>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F[3] = max{ C(3) + F[1], F[2]}: take next one with one 					before the current.</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F[3] = max{ 2 + 5,  5 } = 7 </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(C(3)+F(1), F(2)) = (</a:t>
            </a: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C(3) + C(1),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 )</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4" name="Table 3"/>
          <p:cNvGraphicFramePr>
            <a:graphicFrameLocks noGrp="1"/>
          </p:cNvGraphicFramePr>
          <p:nvPr/>
        </p:nvGraphicFramePr>
        <p:xfrm>
          <a:off x="2804157" y="4002775"/>
          <a:ext cx="6836232" cy="1005840"/>
        </p:xfrm>
        <a:graphic>
          <a:graphicData uri="http://schemas.openxmlformats.org/drawingml/2006/table">
            <a:tbl>
              <a:tblPr firstRow="1" firstCol="1" bandRow="1">
                <a:tableStyleId>{5C22544A-7EE6-4342-B048-85BDC9FD1C3A}</a:tableStyleId>
              </a:tblPr>
              <a:tblGrid>
                <a:gridCol w="854529">
                  <a:extLst>
                    <a:ext uri="{9D8B030D-6E8A-4147-A177-3AD203B41FA5}">
                      <a16:colId xmlns:a16="http://schemas.microsoft.com/office/drawing/2014/main" val="20000"/>
                    </a:ext>
                  </a:extLst>
                </a:gridCol>
                <a:gridCol w="854529">
                  <a:extLst>
                    <a:ext uri="{9D8B030D-6E8A-4147-A177-3AD203B41FA5}">
                      <a16:colId xmlns:a16="http://schemas.microsoft.com/office/drawing/2014/main" val="20001"/>
                    </a:ext>
                  </a:extLst>
                </a:gridCol>
                <a:gridCol w="854529">
                  <a:extLst>
                    <a:ext uri="{9D8B030D-6E8A-4147-A177-3AD203B41FA5}">
                      <a16:colId xmlns:a16="http://schemas.microsoft.com/office/drawing/2014/main" val="20002"/>
                    </a:ext>
                  </a:extLst>
                </a:gridCol>
                <a:gridCol w="854529">
                  <a:extLst>
                    <a:ext uri="{9D8B030D-6E8A-4147-A177-3AD203B41FA5}">
                      <a16:colId xmlns:a16="http://schemas.microsoft.com/office/drawing/2014/main" val="20003"/>
                    </a:ext>
                  </a:extLst>
                </a:gridCol>
                <a:gridCol w="854529">
                  <a:extLst>
                    <a:ext uri="{9D8B030D-6E8A-4147-A177-3AD203B41FA5}">
                      <a16:colId xmlns:a16="http://schemas.microsoft.com/office/drawing/2014/main" val="20004"/>
                    </a:ext>
                  </a:extLst>
                </a:gridCol>
                <a:gridCol w="854529">
                  <a:extLst>
                    <a:ext uri="{9D8B030D-6E8A-4147-A177-3AD203B41FA5}">
                      <a16:colId xmlns:a16="http://schemas.microsoft.com/office/drawing/2014/main" val="20005"/>
                    </a:ext>
                  </a:extLst>
                </a:gridCol>
                <a:gridCol w="854529">
                  <a:extLst>
                    <a:ext uri="{9D8B030D-6E8A-4147-A177-3AD203B41FA5}">
                      <a16:colId xmlns:a16="http://schemas.microsoft.com/office/drawing/2014/main" val="20006"/>
                    </a:ext>
                  </a:extLst>
                </a:gridCol>
                <a:gridCol w="854529">
                  <a:extLst>
                    <a:ext uri="{9D8B030D-6E8A-4147-A177-3AD203B41FA5}">
                      <a16:colId xmlns:a16="http://schemas.microsoft.com/office/drawing/2014/main" val="20007"/>
                    </a:ext>
                  </a:extLst>
                </a:gridCol>
              </a:tblGrid>
              <a:tr h="0">
                <a:tc>
                  <a:txBody>
                    <a:bodyPr/>
                    <a:lstStyle/>
                    <a:p>
                      <a:pPr marL="0" marR="0" algn="r">
                        <a:spcBef>
                          <a:spcPts val="0"/>
                        </a:spcBef>
                        <a:spcAft>
                          <a:spcPts val="0"/>
                        </a:spcAft>
                      </a:pPr>
                      <a:r>
                        <a:rPr lang="en-US" sz="2200" b="0" dirty="0">
                          <a:solidFill>
                            <a:sysClr val="windowText" lastClr="000000"/>
                          </a:solidFill>
                          <a:effectLst/>
                          <a:latin typeface="Times New Roman" panose="02020603050405020304" pitchFamily="18" charset="0"/>
                          <a:cs typeface="Times New Roman" panose="02020603050405020304" pitchFamily="18" charset="0"/>
                        </a:rPr>
                        <a:t>index</a:t>
                      </a:r>
                      <a:endParaRPr lang="en-US" sz="22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0</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1</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2</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3</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4</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5</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6</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000" b="0" dirty="0">
                          <a:solidFill>
                            <a:sysClr val="windowText" lastClr="000000"/>
                          </a:solidFill>
                          <a:effectLst/>
                          <a:latin typeface="Times New Roman" panose="02020603050405020304" pitchFamily="18" charset="0"/>
                          <a:cs typeface="Times New Roman" panose="02020603050405020304" pitchFamily="18" charset="0"/>
                        </a:rPr>
                        <a:t>C[</a:t>
                      </a:r>
                      <a:r>
                        <a:rPr lang="en-US" sz="2000" b="0" dirty="0" err="1">
                          <a:solidFill>
                            <a:srgbClr val="C00000"/>
                          </a:solidFill>
                          <a:effectLst/>
                          <a:latin typeface="Times New Roman" panose="02020603050405020304" pitchFamily="18" charset="0"/>
                          <a:cs typeface="Times New Roman" panose="02020603050405020304" pitchFamily="18" charset="0"/>
                        </a:rPr>
                        <a:t>i</a:t>
                      </a:r>
                      <a:r>
                        <a:rPr lang="en-US" sz="2000" b="0" dirty="0">
                          <a:solidFill>
                            <a:sysClr val="windowText" lastClr="000000"/>
                          </a:solidFill>
                          <a:effectLst/>
                          <a:latin typeface="Times New Roman" panose="02020603050405020304" pitchFamily="18" charset="0"/>
                          <a:cs typeface="Times New Roman" panose="02020603050405020304" pitchFamily="18" charset="0"/>
                        </a:rPr>
                        <a:t>]</a:t>
                      </a:r>
                      <a:endParaRPr lang="en-US" sz="20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dirty="0">
                          <a:solidFill>
                            <a:sysClr val="windowText" lastClr="000000"/>
                          </a:solidFill>
                          <a:effectLst/>
                          <a:latin typeface="Times New Roman" panose="02020603050405020304" pitchFamily="18" charset="0"/>
                          <a:cs typeface="Times New Roman" panose="02020603050405020304" pitchFamily="18" charset="0"/>
                        </a:rPr>
                        <a:t> </a:t>
                      </a:r>
                      <a:endParaRPr lang="en-US" sz="22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5</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1</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2</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dirty="0">
                          <a:solidFill>
                            <a:srgbClr val="FF0000"/>
                          </a:solidFill>
                          <a:effectLst/>
                          <a:latin typeface="Times New Roman" panose="02020603050405020304" pitchFamily="18" charset="0"/>
                          <a:cs typeface="Times New Roman" panose="02020603050405020304" pitchFamily="18" charset="0"/>
                        </a:rPr>
                        <a:t>10</a:t>
                      </a:r>
                      <a:endParaRPr lang="en-US" sz="22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6</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2</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2502">
                <a:tc>
                  <a:txBody>
                    <a:bodyPr/>
                    <a:lstStyle/>
                    <a:p>
                      <a:pPr marL="0" marR="0" algn="ctr">
                        <a:spcBef>
                          <a:spcPts val="0"/>
                        </a:spcBef>
                        <a:spcAft>
                          <a:spcPts val="0"/>
                        </a:spcAft>
                      </a:pPr>
                      <a:r>
                        <a:rPr lang="en-US" sz="2200" b="0" dirty="0">
                          <a:solidFill>
                            <a:sysClr val="windowText" lastClr="000000"/>
                          </a:solidFill>
                          <a:effectLst/>
                          <a:latin typeface="Times New Roman" panose="02020603050405020304" pitchFamily="18" charset="0"/>
                          <a:cs typeface="Times New Roman" panose="02020603050405020304" pitchFamily="18" charset="0"/>
                        </a:rPr>
                        <a:t>F[</a:t>
                      </a:r>
                      <a:r>
                        <a:rPr lang="en-US" sz="2200" b="0" dirty="0" err="1">
                          <a:solidFill>
                            <a:sysClr val="windowText" lastClr="000000"/>
                          </a:solidFill>
                          <a:effectLst/>
                          <a:latin typeface="Times New Roman" panose="02020603050405020304" pitchFamily="18" charset="0"/>
                          <a:cs typeface="Times New Roman" panose="02020603050405020304" pitchFamily="18" charset="0"/>
                        </a:rPr>
                        <a:t>i</a:t>
                      </a:r>
                      <a:r>
                        <a:rPr lang="en-US" sz="2200" b="0" dirty="0">
                          <a:solidFill>
                            <a:sysClr val="windowText" lastClr="000000"/>
                          </a:solidFill>
                          <a:effectLst/>
                          <a:latin typeface="Times New Roman" panose="02020603050405020304" pitchFamily="18" charset="0"/>
                          <a:cs typeface="Times New Roman" panose="02020603050405020304" pitchFamily="18" charset="0"/>
                        </a:rPr>
                        <a:t>]</a:t>
                      </a:r>
                      <a:endParaRPr lang="en-US" sz="22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0</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5</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dirty="0">
                          <a:solidFill>
                            <a:srgbClr val="FF0000"/>
                          </a:solidFill>
                          <a:effectLst/>
                          <a:latin typeface="Times New Roman" panose="02020603050405020304" pitchFamily="18" charset="0"/>
                          <a:cs typeface="Times New Roman" panose="02020603050405020304" pitchFamily="18" charset="0"/>
                        </a:rPr>
                        <a:t>5</a:t>
                      </a:r>
                      <a:endParaRPr lang="en-US" sz="22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7</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15</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 </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dirty="0">
                          <a:solidFill>
                            <a:sysClr val="windowText" lastClr="000000"/>
                          </a:solidFill>
                          <a:effectLst/>
                          <a:latin typeface="Times New Roman" panose="02020603050405020304" pitchFamily="18" charset="0"/>
                          <a:cs typeface="Times New Roman" panose="02020603050405020304" pitchFamily="18" charset="0"/>
                        </a:rPr>
                        <a:t> </a:t>
                      </a:r>
                      <a:endParaRPr lang="en-US" sz="22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 name="Rectangle 4"/>
          <p:cNvSpPr/>
          <p:nvPr/>
        </p:nvSpPr>
        <p:spPr>
          <a:xfrm>
            <a:off x="2804157" y="5115577"/>
            <a:ext cx="7369990" cy="1200329"/>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F[4] = max{ C(4) + F[2],  F[3]}</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F[4] = max{ 10 + 5,  7 } = 15 </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(C(4)+F(2), F(3))=(</a:t>
            </a: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C(4)+C(1)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C(3)+C(1)))</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66276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891242" y="1143360"/>
          <a:ext cx="6844944" cy="1097280"/>
        </p:xfrm>
        <a:graphic>
          <a:graphicData uri="http://schemas.openxmlformats.org/drawingml/2006/table">
            <a:tbl>
              <a:tblPr firstRow="1" firstCol="1" bandRow="1">
                <a:tableStyleId>{5C22544A-7EE6-4342-B048-85BDC9FD1C3A}</a:tableStyleId>
              </a:tblPr>
              <a:tblGrid>
                <a:gridCol w="855618">
                  <a:extLst>
                    <a:ext uri="{9D8B030D-6E8A-4147-A177-3AD203B41FA5}">
                      <a16:colId xmlns:a16="http://schemas.microsoft.com/office/drawing/2014/main" val="20000"/>
                    </a:ext>
                  </a:extLst>
                </a:gridCol>
                <a:gridCol w="855618">
                  <a:extLst>
                    <a:ext uri="{9D8B030D-6E8A-4147-A177-3AD203B41FA5}">
                      <a16:colId xmlns:a16="http://schemas.microsoft.com/office/drawing/2014/main" val="20001"/>
                    </a:ext>
                  </a:extLst>
                </a:gridCol>
                <a:gridCol w="855618">
                  <a:extLst>
                    <a:ext uri="{9D8B030D-6E8A-4147-A177-3AD203B41FA5}">
                      <a16:colId xmlns:a16="http://schemas.microsoft.com/office/drawing/2014/main" val="20002"/>
                    </a:ext>
                  </a:extLst>
                </a:gridCol>
                <a:gridCol w="855618">
                  <a:extLst>
                    <a:ext uri="{9D8B030D-6E8A-4147-A177-3AD203B41FA5}">
                      <a16:colId xmlns:a16="http://schemas.microsoft.com/office/drawing/2014/main" val="20003"/>
                    </a:ext>
                  </a:extLst>
                </a:gridCol>
                <a:gridCol w="855618">
                  <a:extLst>
                    <a:ext uri="{9D8B030D-6E8A-4147-A177-3AD203B41FA5}">
                      <a16:colId xmlns:a16="http://schemas.microsoft.com/office/drawing/2014/main" val="20004"/>
                    </a:ext>
                  </a:extLst>
                </a:gridCol>
                <a:gridCol w="855618">
                  <a:extLst>
                    <a:ext uri="{9D8B030D-6E8A-4147-A177-3AD203B41FA5}">
                      <a16:colId xmlns:a16="http://schemas.microsoft.com/office/drawing/2014/main" val="20005"/>
                    </a:ext>
                  </a:extLst>
                </a:gridCol>
                <a:gridCol w="855618">
                  <a:extLst>
                    <a:ext uri="{9D8B030D-6E8A-4147-A177-3AD203B41FA5}">
                      <a16:colId xmlns:a16="http://schemas.microsoft.com/office/drawing/2014/main" val="20006"/>
                    </a:ext>
                  </a:extLst>
                </a:gridCol>
                <a:gridCol w="855618">
                  <a:extLst>
                    <a:ext uri="{9D8B030D-6E8A-4147-A177-3AD203B41FA5}">
                      <a16:colId xmlns:a16="http://schemas.microsoft.com/office/drawing/2014/main" val="20007"/>
                    </a:ext>
                  </a:extLst>
                </a:gridCol>
              </a:tblGrid>
              <a:tr h="0">
                <a:tc>
                  <a:txBody>
                    <a:bodyPr/>
                    <a:lstStyle/>
                    <a:p>
                      <a:pPr marL="0" marR="0" algn="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index</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3</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4</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C[</a:t>
                      </a:r>
                      <a:r>
                        <a:rPr lang="en-US" sz="2400" b="0" dirty="0" err="1">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 </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10</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F[</a:t>
                      </a:r>
                      <a:r>
                        <a:rPr lang="en-US" sz="2400" b="0" dirty="0" err="1">
                          <a:solidFill>
                            <a:sysClr val="windowText" lastClr="0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7</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15</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 </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3" name="Rectangle 2"/>
          <p:cNvSpPr/>
          <p:nvPr/>
        </p:nvSpPr>
        <p:spPr>
          <a:xfrm>
            <a:off x="2891242" y="2389085"/>
            <a:ext cx="7479674" cy="1200329"/>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F[5] = max{C(5) + F[3], F[4]}</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F[5] = max{ 6+7,  15 } = 15 </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(i.e.,(C(5)+F(3),F(4))=(C(5)+C(3)+C(1), </a:t>
            </a: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C(4)+C(1)))</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4" name="Table 3"/>
          <p:cNvGraphicFramePr>
            <a:graphicFrameLocks noGrp="1"/>
          </p:cNvGraphicFramePr>
          <p:nvPr/>
        </p:nvGraphicFramePr>
        <p:xfrm>
          <a:off x="2891242" y="3737860"/>
          <a:ext cx="6923320" cy="1097280"/>
        </p:xfrm>
        <a:graphic>
          <a:graphicData uri="http://schemas.openxmlformats.org/drawingml/2006/table">
            <a:tbl>
              <a:tblPr firstRow="1" firstCol="1" bandRow="1">
                <a:tableStyleId>{5C22544A-7EE6-4342-B048-85BDC9FD1C3A}</a:tableStyleId>
              </a:tblPr>
              <a:tblGrid>
                <a:gridCol w="865415">
                  <a:extLst>
                    <a:ext uri="{9D8B030D-6E8A-4147-A177-3AD203B41FA5}">
                      <a16:colId xmlns:a16="http://schemas.microsoft.com/office/drawing/2014/main" val="20000"/>
                    </a:ext>
                  </a:extLst>
                </a:gridCol>
                <a:gridCol w="865415">
                  <a:extLst>
                    <a:ext uri="{9D8B030D-6E8A-4147-A177-3AD203B41FA5}">
                      <a16:colId xmlns:a16="http://schemas.microsoft.com/office/drawing/2014/main" val="20001"/>
                    </a:ext>
                  </a:extLst>
                </a:gridCol>
                <a:gridCol w="865415">
                  <a:extLst>
                    <a:ext uri="{9D8B030D-6E8A-4147-A177-3AD203B41FA5}">
                      <a16:colId xmlns:a16="http://schemas.microsoft.com/office/drawing/2014/main" val="20002"/>
                    </a:ext>
                  </a:extLst>
                </a:gridCol>
                <a:gridCol w="865415">
                  <a:extLst>
                    <a:ext uri="{9D8B030D-6E8A-4147-A177-3AD203B41FA5}">
                      <a16:colId xmlns:a16="http://schemas.microsoft.com/office/drawing/2014/main" val="20003"/>
                    </a:ext>
                  </a:extLst>
                </a:gridCol>
                <a:gridCol w="865415">
                  <a:extLst>
                    <a:ext uri="{9D8B030D-6E8A-4147-A177-3AD203B41FA5}">
                      <a16:colId xmlns:a16="http://schemas.microsoft.com/office/drawing/2014/main" val="20004"/>
                    </a:ext>
                  </a:extLst>
                </a:gridCol>
                <a:gridCol w="865415">
                  <a:extLst>
                    <a:ext uri="{9D8B030D-6E8A-4147-A177-3AD203B41FA5}">
                      <a16:colId xmlns:a16="http://schemas.microsoft.com/office/drawing/2014/main" val="20005"/>
                    </a:ext>
                  </a:extLst>
                </a:gridCol>
                <a:gridCol w="865415">
                  <a:extLst>
                    <a:ext uri="{9D8B030D-6E8A-4147-A177-3AD203B41FA5}">
                      <a16:colId xmlns:a16="http://schemas.microsoft.com/office/drawing/2014/main" val="20006"/>
                    </a:ext>
                  </a:extLst>
                </a:gridCol>
                <a:gridCol w="865415">
                  <a:extLst>
                    <a:ext uri="{9D8B030D-6E8A-4147-A177-3AD203B41FA5}">
                      <a16:colId xmlns:a16="http://schemas.microsoft.com/office/drawing/2014/main" val="20007"/>
                    </a:ext>
                  </a:extLst>
                </a:gridCol>
              </a:tblGrid>
              <a:tr h="0">
                <a:tc>
                  <a:txBody>
                    <a:bodyPr/>
                    <a:lstStyle/>
                    <a:p>
                      <a:pPr marL="0" marR="0" algn="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index</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3</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4</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C[</a:t>
                      </a:r>
                      <a:r>
                        <a:rPr lang="en-US" sz="2400" b="0" dirty="0" err="1">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 </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2</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F[</a:t>
                      </a:r>
                      <a:r>
                        <a:rPr lang="en-US" sz="2400" b="0" dirty="0" err="1">
                          <a:solidFill>
                            <a:sysClr val="windowText" lastClr="0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7</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rgbClr val="FF0000"/>
                          </a:solidFill>
                          <a:effectLst/>
                          <a:latin typeface="Times New Roman" panose="02020603050405020304" pitchFamily="18" charset="0"/>
                          <a:cs typeface="Times New Roman" panose="02020603050405020304" pitchFamily="18" charset="0"/>
                        </a:rPr>
                        <a:t>15</a:t>
                      </a:r>
                      <a:endParaRPr lang="en-US" sz="2400" b="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17</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 name="Rectangle 4"/>
          <p:cNvSpPr/>
          <p:nvPr/>
        </p:nvSpPr>
        <p:spPr>
          <a:xfrm>
            <a:off x="2377438" y="4865895"/>
            <a:ext cx="8204577" cy="1200329"/>
          </a:xfrm>
          <a:prstGeom prst="rect">
            <a:avLst/>
          </a:prstGeom>
        </p:spPr>
        <p:txBody>
          <a:bodyPr wrap="square">
            <a:spAutoFit/>
          </a:bodyPr>
          <a:lstStyle/>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F[6] = max{C(6) + F[4], F[5]}</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F[6] = max{ 2 + 15,  15 } = 17</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C(6)+F(4)</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F(5))=(</a:t>
            </a: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C(6)+C(4)+C(1),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C(4)+C(1)))</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6" name="Straight Arrow Connector 5"/>
          <p:cNvCxnSpPr/>
          <p:nvPr/>
        </p:nvCxnSpPr>
        <p:spPr>
          <a:xfrm flipH="1" flipV="1">
            <a:off x="5397470" y="6039973"/>
            <a:ext cx="443049" cy="349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021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4CB895-2396-4F05-B8C7-21A2AA079BAE}"/>
              </a:ext>
            </a:extLst>
          </p:cNvPr>
          <p:cNvSpPr txBox="1"/>
          <p:nvPr/>
        </p:nvSpPr>
        <p:spPr>
          <a:xfrm>
            <a:off x="1219200" y="668555"/>
            <a:ext cx="9910618" cy="1099127"/>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463040" y="646365"/>
            <a:ext cx="9074331" cy="3016210"/>
          </a:xfrm>
          <a:prstGeom prst="rect">
            <a:avLst/>
          </a:prstGeom>
        </p:spPr>
        <p:txBody>
          <a:bodyPr wrap="square">
            <a:spAutoFit/>
          </a:bodyPr>
          <a:lstStyle/>
          <a:p>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Finding the coins with the maximum total value found requires back-trace the computations to see which of the two possibilities:</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F(n – 2)   or  F(n – 1)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61963" marR="0" lvl="0" indent="-461963">
              <a:spcBef>
                <a:spcPts val="0"/>
              </a:spcBef>
              <a:spcAft>
                <a:spcPts val="0"/>
              </a:spcAft>
              <a:buFont typeface="Symbol" panose="05050102010706020507" pitchFamily="18" charset="2"/>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 </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the last application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of the formula, it </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was the sum  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6</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F(4),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which means that the coin  </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6</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2   is a part of an optimal solution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F(n) = max{</a:t>
            </a:r>
            <a:r>
              <a:rPr lang="en-US" sz="24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 F(n – 2),  F(n-1)} for  n &gt; 1      	… (8.3)</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F(0) = 0,   F(1) = c</a:t>
            </a:r>
            <a:r>
              <a:rPr lang="en-US" sz="2400" baseline="-250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Table 2"/>
          <p:cNvGraphicFramePr>
            <a:graphicFrameLocks noGrp="1"/>
          </p:cNvGraphicFramePr>
          <p:nvPr/>
        </p:nvGraphicFramePr>
        <p:xfrm>
          <a:off x="2355672" y="3686565"/>
          <a:ext cx="6932016" cy="1097280"/>
        </p:xfrm>
        <a:graphic>
          <a:graphicData uri="http://schemas.openxmlformats.org/drawingml/2006/table">
            <a:tbl>
              <a:tblPr firstRow="1" firstCol="1" bandRow="1">
                <a:tableStyleId>{5C22544A-7EE6-4342-B048-85BDC9FD1C3A}</a:tableStyleId>
              </a:tblPr>
              <a:tblGrid>
                <a:gridCol w="866502">
                  <a:extLst>
                    <a:ext uri="{9D8B030D-6E8A-4147-A177-3AD203B41FA5}">
                      <a16:colId xmlns:a16="http://schemas.microsoft.com/office/drawing/2014/main" val="20000"/>
                    </a:ext>
                  </a:extLst>
                </a:gridCol>
                <a:gridCol w="866502">
                  <a:extLst>
                    <a:ext uri="{9D8B030D-6E8A-4147-A177-3AD203B41FA5}">
                      <a16:colId xmlns:a16="http://schemas.microsoft.com/office/drawing/2014/main" val="20001"/>
                    </a:ext>
                  </a:extLst>
                </a:gridCol>
                <a:gridCol w="866502">
                  <a:extLst>
                    <a:ext uri="{9D8B030D-6E8A-4147-A177-3AD203B41FA5}">
                      <a16:colId xmlns:a16="http://schemas.microsoft.com/office/drawing/2014/main" val="20002"/>
                    </a:ext>
                  </a:extLst>
                </a:gridCol>
                <a:gridCol w="866502">
                  <a:extLst>
                    <a:ext uri="{9D8B030D-6E8A-4147-A177-3AD203B41FA5}">
                      <a16:colId xmlns:a16="http://schemas.microsoft.com/office/drawing/2014/main" val="20003"/>
                    </a:ext>
                  </a:extLst>
                </a:gridCol>
                <a:gridCol w="866502">
                  <a:extLst>
                    <a:ext uri="{9D8B030D-6E8A-4147-A177-3AD203B41FA5}">
                      <a16:colId xmlns:a16="http://schemas.microsoft.com/office/drawing/2014/main" val="20004"/>
                    </a:ext>
                  </a:extLst>
                </a:gridCol>
                <a:gridCol w="866502">
                  <a:extLst>
                    <a:ext uri="{9D8B030D-6E8A-4147-A177-3AD203B41FA5}">
                      <a16:colId xmlns:a16="http://schemas.microsoft.com/office/drawing/2014/main" val="20005"/>
                    </a:ext>
                  </a:extLst>
                </a:gridCol>
                <a:gridCol w="866502">
                  <a:extLst>
                    <a:ext uri="{9D8B030D-6E8A-4147-A177-3AD203B41FA5}">
                      <a16:colId xmlns:a16="http://schemas.microsoft.com/office/drawing/2014/main" val="20006"/>
                    </a:ext>
                  </a:extLst>
                </a:gridCol>
                <a:gridCol w="866502">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index</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3</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4</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C[</a:t>
                      </a:r>
                      <a:r>
                        <a:rPr lang="en-US" sz="2400" b="0" dirty="0" err="1">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C00000"/>
                          </a:solidFill>
                          <a:effectLst/>
                          <a:latin typeface="Times New Roman" panose="02020603050405020304" pitchFamily="18" charset="0"/>
                          <a:cs typeface="Times New Roman" panose="02020603050405020304" pitchFamily="18" charset="0"/>
                        </a:rPr>
                        <a:t>5</a:t>
                      </a:r>
                      <a:endParaRPr lang="en-US" sz="2400" b="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C00000"/>
                          </a:solidFill>
                          <a:effectLst/>
                          <a:latin typeface="Times New Roman" panose="02020603050405020304" pitchFamily="18" charset="0"/>
                          <a:cs typeface="Times New Roman" panose="02020603050405020304" pitchFamily="18" charset="0"/>
                        </a:rPr>
                        <a:t>10</a:t>
                      </a:r>
                      <a:endParaRPr lang="en-US" sz="2400" b="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rgbClr val="C00000"/>
                          </a:solidFill>
                          <a:effectLst/>
                          <a:latin typeface="Times New Roman" panose="02020603050405020304" pitchFamily="18" charset="0"/>
                          <a:cs typeface="Times New Roman" panose="02020603050405020304" pitchFamily="18" charset="0"/>
                        </a:rPr>
                        <a:t>2</a:t>
                      </a:r>
                      <a:endParaRPr lang="en-US" sz="2400" b="1"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F[</a:t>
                      </a:r>
                      <a:r>
                        <a:rPr lang="en-US" sz="2400" b="0" dirty="0" err="1">
                          <a:solidFill>
                            <a:sysClr val="windowText" lastClr="0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7</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rgbClr val="0000FF"/>
                          </a:solidFill>
                          <a:effectLst/>
                          <a:latin typeface="Times New Roman" panose="02020603050405020304" pitchFamily="18" charset="0"/>
                          <a:cs typeface="Times New Roman" panose="02020603050405020304" pitchFamily="18" charset="0"/>
                        </a:rPr>
                        <a:t>15</a:t>
                      </a:r>
                      <a:endParaRPr lang="en-US" sz="24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15</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0000FF"/>
                          </a:solidFill>
                          <a:effectLst/>
                          <a:latin typeface="Times New Roman" panose="02020603050405020304" pitchFamily="18" charset="0"/>
                          <a:cs typeface="Times New Roman" panose="02020603050405020304" pitchFamily="18" charset="0"/>
                        </a:rPr>
                        <a:t>17</a:t>
                      </a:r>
                      <a:endParaRPr lang="en-US" sz="24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1988585" y="5011306"/>
            <a:ext cx="8214829" cy="1200329"/>
          </a:xfrm>
          <a:prstGeom prst="rect">
            <a:avLst/>
          </a:prstGeom>
        </p:spPr>
        <p:txBody>
          <a:bodyPr wrap="square">
            <a:spAutoFit/>
          </a:bodyPr>
          <a:lstStyle/>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F[6] = max{C(6) + F[4], F[5]}</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F[6] = max{ 2 + 15,  15 } = 17</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C(6)+F(4)</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F(5))=(</a:t>
            </a: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C(6)+C(4)+C(1),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C(4)+C(1)))</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5" name="Straight Arrow Connector 4"/>
          <p:cNvCxnSpPr/>
          <p:nvPr/>
        </p:nvCxnSpPr>
        <p:spPr>
          <a:xfrm flipH="1" flipV="1">
            <a:off x="4984706" y="6224909"/>
            <a:ext cx="443049" cy="349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8" name="Picture 7" descr="Image result for smiley face images">
            <a:extLst>
              <a:ext uri="{FF2B5EF4-FFF2-40B4-BE49-F238E27FC236}">
                <a16:creationId xmlns:a16="http://schemas.microsoft.com/office/drawing/2014/main" id="{66AA9721-B0FF-46C0-BCCC-556AE35323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63" y="1561647"/>
            <a:ext cx="586105" cy="425450"/>
          </a:xfrm>
          <a:prstGeom prst="rect">
            <a:avLst/>
          </a:prstGeom>
          <a:noFill/>
        </p:spPr>
      </p:pic>
    </p:spTree>
    <p:extLst>
      <p:ext uri="{BB962C8B-B14F-4D97-AF65-F5344CB8AC3E}">
        <p14:creationId xmlns:p14="http://schemas.microsoft.com/office/powerpoint/2010/main" val="198763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289DED1-8FB1-453D-B374-49C432FAB359}"/>
              </a:ext>
            </a:extLst>
          </p:cNvPr>
          <p:cNvSpPr txBox="1"/>
          <p:nvPr/>
        </p:nvSpPr>
        <p:spPr>
          <a:xfrm>
            <a:off x="1140691" y="912751"/>
            <a:ext cx="9910618" cy="1099127"/>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440001" y="862151"/>
            <a:ext cx="8682445" cy="1200329"/>
          </a:xfrm>
          <a:prstGeom prst="rect">
            <a:avLst/>
          </a:prstGeom>
        </p:spPr>
        <p:txBody>
          <a:bodyPr wrap="square">
            <a:spAutoFit/>
          </a:bodyPr>
          <a:lstStyle/>
          <a:p>
            <a:pPr marL="514350" marR="0" lvl="0" indent="-514350">
              <a:spcBef>
                <a:spcPts val="0"/>
              </a:spcBef>
              <a:spcAft>
                <a:spcPts val="0"/>
              </a:spcAft>
              <a:buFont typeface="Symbol" panose="05050102010706020507" pitchFamily="18" charset="2"/>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Moving to </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compute  F(4),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maximum was produced by </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the sum   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F(2),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which means that the coin  </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10  is also a part of an </a:t>
            </a:r>
            <a:r>
              <a:rPr lang="en-US" sz="2400" b="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optimal solution</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Table 2"/>
          <p:cNvGraphicFramePr>
            <a:graphicFrameLocks noGrp="1"/>
          </p:cNvGraphicFramePr>
          <p:nvPr/>
        </p:nvGraphicFramePr>
        <p:xfrm>
          <a:off x="2081350" y="2174746"/>
          <a:ext cx="7611296" cy="1097280"/>
        </p:xfrm>
        <a:graphic>
          <a:graphicData uri="http://schemas.openxmlformats.org/drawingml/2006/table">
            <a:tbl>
              <a:tblPr firstRow="1" firstCol="1" bandRow="1">
                <a:tableStyleId>{5C22544A-7EE6-4342-B048-85BDC9FD1C3A}</a:tableStyleId>
              </a:tblPr>
              <a:tblGrid>
                <a:gridCol w="1055389">
                  <a:extLst>
                    <a:ext uri="{9D8B030D-6E8A-4147-A177-3AD203B41FA5}">
                      <a16:colId xmlns:a16="http://schemas.microsoft.com/office/drawing/2014/main" val="20000"/>
                    </a:ext>
                  </a:extLst>
                </a:gridCol>
                <a:gridCol w="847435">
                  <a:extLst>
                    <a:ext uri="{9D8B030D-6E8A-4147-A177-3AD203B41FA5}">
                      <a16:colId xmlns:a16="http://schemas.microsoft.com/office/drawing/2014/main" val="20001"/>
                    </a:ext>
                  </a:extLst>
                </a:gridCol>
                <a:gridCol w="951412">
                  <a:extLst>
                    <a:ext uri="{9D8B030D-6E8A-4147-A177-3AD203B41FA5}">
                      <a16:colId xmlns:a16="http://schemas.microsoft.com/office/drawing/2014/main" val="20002"/>
                    </a:ext>
                  </a:extLst>
                </a:gridCol>
                <a:gridCol w="951412">
                  <a:extLst>
                    <a:ext uri="{9D8B030D-6E8A-4147-A177-3AD203B41FA5}">
                      <a16:colId xmlns:a16="http://schemas.microsoft.com/office/drawing/2014/main" val="20003"/>
                    </a:ext>
                  </a:extLst>
                </a:gridCol>
                <a:gridCol w="951412">
                  <a:extLst>
                    <a:ext uri="{9D8B030D-6E8A-4147-A177-3AD203B41FA5}">
                      <a16:colId xmlns:a16="http://schemas.microsoft.com/office/drawing/2014/main" val="20004"/>
                    </a:ext>
                  </a:extLst>
                </a:gridCol>
                <a:gridCol w="951412">
                  <a:extLst>
                    <a:ext uri="{9D8B030D-6E8A-4147-A177-3AD203B41FA5}">
                      <a16:colId xmlns:a16="http://schemas.microsoft.com/office/drawing/2014/main" val="20005"/>
                    </a:ext>
                  </a:extLst>
                </a:gridCol>
                <a:gridCol w="951412">
                  <a:extLst>
                    <a:ext uri="{9D8B030D-6E8A-4147-A177-3AD203B41FA5}">
                      <a16:colId xmlns:a16="http://schemas.microsoft.com/office/drawing/2014/main" val="20006"/>
                    </a:ext>
                  </a:extLst>
                </a:gridCol>
                <a:gridCol w="951412">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index</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3</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4</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C[</a:t>
                      </a:r>
                      <a:r>
                        <a:rPr lang="en-US" sz="2400" b="0" dirty="0" err="1">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chemeClr val="accent6"/>
                          </a:solidFill>
                          <a:effectLst/>
                          <a:latin typeface="Times New Roman" panose="02020603050405020304" pitchFamily="18" charset="0"/>
                          <a:cs typeface="Times New Roman" panose="02020603050405020304" pitchFamily="18" charset="0"/>
                        </a:rPr>
                        <a:t>5</a:t>
                      </a:r>
                      <a:endParaRPr lang="en-US" sz="2400" b="1" dirty="0">
                        <a:solidFill>
                          <a:schemeClr val="accent6"/>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rgbClr val="0000FF"/>
                          </a:solidFill>
                          <a:effectLst/>
                          <a:latin typeface="Times New Roman" panose="02020603050405020304" pitchFamily="18" charset="0"/>
                          <a:cs typeface="Times New Roman" panose="02020603050405020304" pitchFamily="18" charset="0"/>
                        </a:rPr>
                        <a:t>10</a:t>
                      </a:r>
                      <a:endParaRPr lang="en-US" sz="24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6</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rgbClr val="00B050"/>
                          </a:solidFill>
                          <a:effectLst/>
                          <a:latin typeface="Times New Roman" panose="02020603050405020304" pitchFamily="18" charset="0"/>
                          <a:cs typeface="Times New Roman" panose="02020603050405020304" pitchFamily="18" charset="0"/>
                        </a:rPr>
                        <a:t>2</a:t>
                      </a:r>
                      <a:endParaRPr lang="en-US" sz="2400" b="1" dirty="0">
                        <a:solidFill>
                          <a:srgbClr val="00B05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F[</a:t>
                      </a:r>
                      <a:r>
                        <a:rPr lang="en-US" sz="2400" b="0" dirty="0" err="1">
                          <a:solidFill>
                            <a:sysClr val="windowText" lastClr="0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5</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rgbClr val="0000FF"/>
                          </a:solidFill>
                          <a:effectLst/>
                          <a:latin typeface="Times New Roman" panose="02020603050405020304" pitchFamily="18" charset="0"/>
                          <a:cs typeface="Times New Roman" panose="02020603050405020304" pitchFamily="18" charset="0"/>
                        </a:rPr>
                        <a:t>5</a:t>
                      </a:r>
                      <a:endParaRPr lang="en-US" sz="24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rgbClr val="C00000"/>
                          </a:solidFill>
                          <a:effectLst/>
                          <a:latin typeface="Times New Roman" panose="02020603050405020304" pitchFamily="18" charset="0"/>
                          <a:cs typeface="Times New Roman" panose="02020603050405020304" pitchFamily="18" charset="0"/>
                        </a:rPr>
                        <a:t>7</a:t>
                      </a:r>
                      <a:endParaRPr lang="en-US" sz="2400" b="1"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rgbClr val="0000FF"/>
                          </a:solidFill>
                          <a:effectLst/>
                          <a:latin typeface="Times New Roman" panose="02020603050405020304" pitchFamily="18" charset="0"/>
                          <a:cs typeface="Times New Roman" panose="02020603050405020304" pitchFamily="18" charset="0"/>
                        </a:rPr>
                        <a:t>15</a:t>
                      </a:r>
                      <a:endParaRPr lang="en-US" sz="24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 </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 </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011683" y="3595191"/>
            <a:ext cx="7750630" cy="1200329"/>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F[4] = max{ C(4) + F[2],  F[3]}</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F[4] = max{ 10 + 5,  7 } = 15 </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C(4)+F(2)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F(3))=(</a:t>
            </a: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C(4)+C(1)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C(3)+C(1)))</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5" name="Straight Arrow Connector 4"/>
          <p:cNvCxnSpPr/>
          <p:nvPr/>
        </p:nvCxnSpPr>
        <p:spPr>
          <a:xfrm flipH="1" flipV="1">
            <a:off x="4584408" y="4795520"/>
            <a:ext cx="236220" cy="26289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66501EA-6442-4475-BD96-4B00305AADE0}"/>
              </a:ext>
            </a:extLst>
          </p:cNvPr>
          <p:cNvSpPr/>
          <p:nvPr/>
        </p:nvSpPr>
        <p:spPr>
          <a:xfrm>
            <a:off x="2098974" y="5427742"/>
            <a:ext cx="7875634"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F(n) = max{</a:t>
            </a:r>
            <a:r>
              <a:rPr lang="en-US" sz="24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 F(n – 2),  F(n-1)} for  n &gt; 1      	… (8.3)</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F(0) = 0,   F(1) = c</a:t>
            </a:r>
            <a:r>
              <a:rPr lang="en-US" sz="2400" baseline="-250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602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010" y="1092994"/>
            <a:ext cx="8229979" cy="4642618"/>
          </a:xfrm>
          <a:prstGeom prst="rect">
            <a:avLst/>
          </a:prstGeom>
        </p:spPr>
        <p:txBody>
          <a:bodyPr wrap="square">
            <a:spAutoFit/>
          </a:bodyPr>
          <a:lstStyle/>
          <a:p>
            <a:pPr>
              <a:lnSpc>
                <a:spcPct val="150000"/>
              </a:lnSpc>
            </a:pP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3200" dirty="0">
                <a:solidFill>
                  <a:srgbClr val="000000"/>
                </a:solidFill>
                <a:ea typeface="Microsoft YaHei" panose="020B0503020204020204" pitchFamily="34" charset="-122"/>
                <a:cs typeface="Times New Roman" panose="02020603050405020304" pitchFamily="18" charset="0"/>
              </a:rPr>
              <a:t>Dynamic Programming (i.e., Dynamic Planning)</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Steps in developing a dynamic programming algorithm:</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Establish a recursive property that gives the solution to an instance of the problem.</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Solve an instance of the problem in a bottom-up fashion by solving smaller instances first.</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Another example is using dynamic programming compute the binomial coefficient.</a:t>
            </a:r>
          </a:p>
        </p:txBody>
      </p:sp>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895" y="1271292"/>
            <a:ext cx="586105" cy="425450"/>
          </a:xfrm>
          <a:prstGeom prst="rect">
            <a:avLst/>
          </a:prstGeom>
          <a:noFill/>
        </p:spPr>
      </p:pic>
    </p:spTree>
    <p:extLst>
      <p:ext uri="{BB962C8B-B14F-4D97-AF65-F5344CB8AC3E}">
        <p14:creationId xmlns:p14="http://schemas.microsoft.com/office/powerpoint/2010/main" val="4082722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8613" y="1011091"/>
            <a:ext cx="8765454" cy="1200329"/>
          </a:xfrm>
          <a:prstGeom prst="rect">
            <a:avLst/>
          </a:prstGeom>
        </p:spPr>
        <p:txBody>
          <a:bodyPr wrap="square">
            <a:spAutoFit/>
          </a:bodyPr>
          <a:lstStyle/>
          <a:p>
            <a:pPr marL="461963" marR="0" lvl="0" indent="-461963">
              <a:spcBef>
                <a:spcPts val="0"/>
              </a:spcBef>
              <a:spcAft>
                <a:spcPts val="0"/>
              </a:spcAft>
              <a:buFont typeface="Symbol" panose="05050102010706020507" pitchFamily="18" charset="2"/>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Finally, the maximum in computing F(2) was produced by F(1), implying that the coin c</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not the part of an optimal solution and </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the coin 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5  is</a:t>
            </a:r>
            <a:r>
              <a:rPr lang="en-US" sz="22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Table 2"/>
          <p:cNvGraphicFramePr>
            <a:graphicFrameLocks noGrp="1"/>
          </p:cNvGraphicFramePr>
          <p:nvPr/>
        </p:nvGraphicFramePr>
        <p:xfrm>
          <a:off x="2209108" y="2281263"/>
          <a:ext cx="6601096" cy="1097280"/>
        </p:xfrm>
        <a:graphic>
          <a:graphicData uri="http://schemas.openxmlformats.org/drawingml/2006/table">
            <a:tbl>
              <a:tblPr firstRow="1" firstCol="1" bandRow="1">
                <a:tableStyleId>{5C22544A-7EE6-4342-B048-85BDC9FD1C3A}</a:tableStyleId>
              </a:tblPr>
              <a:tblGrid>
                <a:gridCol w="825137">
                  <a:extLst>
                    <a:ext uri="{9D8B030D-6E8A-4147-A177-3AD203B41FA5}">
                      <a16:colId xmlns:a16="http://schemas.microsoft.com/office/drawing/2014/main" val="20000"/>
                    </a:ext>
                  </a:extLst>
                </a:gridCol>
                <a:gridCol w="825137">
                  <a:extLst>
                    <a:ext uri="{9D8B030D-6E8A-4147-A177-3AD203B41FA5}">
                      <a16:colId xmlns:a16="http://schemas.microsoft.com/office/drawing/2014/main" val="20001"/>
                    </a:ext>
                  </a:extLst>
                </a:gridCol>
                <a:gridCol w="825137">
                  <a:extLst>
                    <a:ext uri="{9D8B030D-6E8A-4147-A177-3AD203B41FA5}">
                      <a16:colId xmlns:a16="http://schemas.microsoft.com/office/drawing/2014/main" val="20002"/>
                    </a:ext>
                  </a:extLst>
                </a:gridCol>
                <a:gridCol w="825137">
                  <a:extLst>
                    <a:ext uri="{9D8B030D-6E8A-4147-A177-3AD203B41FA5}">
                      <a16:colId xmlns:a16="http://schemas.microsoft.com/office/drawing/2014/main" val="20003"/>
                    </a:ext>
                  </a:extLst>
                </a:gridCol>
                <a:gridCol w="825137">
                  <a:extLst>
                    <a:ext uri="{9D8B030D-6E8A-4147-A177-3AD203B41FA5}">
                      <a16:colId xmlns:a16="http://schemas.microsoft.com/office/drawing/2014/main" val="20004"/>
                    </a:ext>
                  </a:extLst>
                </a:gridCol>
                <a:gridCol w="825137">
                  <a:extLst>
                    <a:ext uri="{9D8B030D-6E8A-4147-A177-3AD203B41FA5}">
                      <a16:colId xmlns:a16="http://schemas.microsoft.com/office/drawing/2014/main" val="20005"/>
                    </a:ext>
                  </a:extLst>
                </a:gridCol>
                <a:gridCol w="825137">
                  <a:extLst>
                    <a:ext uri="{9D8B030D-6E8A-4147-A177-3AD203B41FA5}">
                      <a16:colId xmlns:a16="http://schemas.microsoft.com/office/drawing/2014/main" val="20006"/>
                    </a:ext>
                  </a:extLst>
                </a:gridCol>
                <a:gridCol w="825137">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index</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0</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1</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2</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3</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4</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5</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6</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C[</a:t>
                      </a:r>
                      <a:r>
                        <a:rPr lang="en-US" sz="2400" b="0" dirty="0" err="1">
                          <a:solidFill>
                            <a:srgbClr val="C00000"/>
                          </a:solidFill>
                          <a:effectLst/>
                          <a:latin typeface="Times New Roman" panose="02020603050405020304" pitchFamily="18" charset="0"/>
                          <a:cs typeface="Times New Roman" panose="02020603050405020304" pitchFamily="18" charset="0"/>
                        </a:rPr>
                        <a:t>i</a:t>
                      </a:r>
                      <a:r>
                        <a:rPr lang="en-US" sz="2400" b="0" dirty="0">
                          <a:solidFill>
                            <a:sysClr val="windowText" lastClr="000000"/>
                          </a:solidFill>
                          <a:effectLst/>
                          <a:latin typeface="Times New Roman" panose="02020603050405020304" pitchFamily="18" charset="0"/>
                          <a:cs typeface="Times New Roman" panose="02020603050405020304" pitchFamily="18" charset="0"/>
                        </a:rPr>
                        <a:t>]</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 </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chemeClr val="accent6"/>
                          </a:solidFill>
                          <a:effectLst/>
                          <a:latin typeface="Times New Roman" panose="02020603050405020304" pitchFamily="18" charset="0"/>
                          <a:cs typeface="Times New Roman" panose="02020603050405020304" pitchFamily="18" charset="0"/>
                        </a:rPr>
                        <a:t>5</a:t>
                      </a:r>
                      <a:endParaRPr lang="en-US" sz="2400" b="1" dirty="0">
                        <a:solidFill>
                          <a:schemeClr val="accent6"/>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0000FF"/>
                          </a:solidFill>
                          <a:effectLst/>
                          <a:latin typeface="Times New Roman" panose="02020603050405020304" pitchFamily="18" charset="0"/>
                          <a:cs typeface="Times New Roman" panose="02020603050405020304" pitchFamily="18" charset="0"/>
                        </a:rPr>
                        <a:t>1</a:t>
                      </a:r>
                      <a:endParaRPr lang="en-US" sz="24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2</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chemeClr val="accent6"/>
                          </a:solidFill>
                          <a:effectLst/>
                          <a:latin typeface="Times New Roman" panose="02020603050405020304" pitchFamily="18" charset="0"/>
                          <a:cs typeface="Times New Roman" panose="02020603050405020304" pitchFamily="18" charset="0"/>
                        </a:rPr>
                        <a:t>10</a:t>
                      </a:r>
                      <a:endParaRPr lang="en-US" sz="2400" b="1" dirty="0">
                        <a:solidFill>
                          <a:schemeClr val="accent6"/>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6</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chemeClr val="accent6"/>
                          </a:solidFill>
                          <a:effectLst/>
                          <a:latin typeface="Times New Roman" panose="02020603050405020304" pitchFamily="18" charset="0"/>
                          <a:cs typeface="Times New Roman" panose="02020603050405020304" pitchFamily="18" charset="0"/>
                        </a:rPr>
                        <a:t>2</a:t>
                      </a:r>
                      <a:endParaRPr lang="en-US" sz="2400" b="1" dirty="0">
                        <a:solidFill>
                          <a:schemeClr val="accent6"/>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F[ ]</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0000FF"/>
                          </a:solidFill>
                          <a:effectLst/>
                          <a:latin typeface="Times New Roman" panose="02020603050405020304" pitchFamily="18" charset="0"/>
                          <a:cs typeface="Times New Roman" panose="02020603050405020304" pitchFamily="18" charset="0"/>
                        </a:rPr>
                        <a:t>0</a:t>
                      </a:r>
                      <a:endParaRPr lang="en-US" sz="24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rgbClr val="C00000"/>
                          </a:solidFill>
                          <a:effectLst/>
                          <a:latin typeface="Times New Roman" panose="02020603050405020304" pitchFamily="18" charset="0"/>
                          <a:cs typeface="Times New Roman" panose="02020603050405020304" pitchFamily="18" charset="0"/>
                        </a:rPr>
                        <a:t>5</a:t>
                      </a:r>
                      <a:endParaRPr lang="en-US" sz="2400" b="1"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1" dirty="0">
                          <a:solidFill>
                            <a:srgbClr val="0000FF"/>
                          </a:solidFill>
                          <a:effectLst/>
                          <a:latin typeface="Times New Roman" panose="02020603050405020304" pitchFamily="18" charset="0"/>
                          <a:cs typeface="Times New Roman" panose="02020603050405020304" pitchFamily="18" charset="0"/>
                        </a:rPr>
                        <a:t>5</a:t>
                      </a:r>
                      <a:endParaRPr lang="en-US" sz="2400" b="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 </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 </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 </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 </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116182" y="3596028"/>
            <a:ext cx="8127413" cy="1569660"/>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F[2] = max{ C(2) + F[0], F[1] } : take next one with one before 					  the current.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F[2] = max{ 1 + 0,  5 } = 5 </a:t>
            </a:r>
          </a:p>
          <a:p>
            <a:pPr indent="457200"/>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(i.e., (C(2) + F(0), </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F(1))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(C(2) + C(0), </a:t>
            </a: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5" name="Straight Arrow Connector 4"/>
          <p:cNvCxnSpPr/>
          <p:nvPr/>
        </p:nvCxnSpPr>
        <p:spPr>
          <a:xfrm flipH="1" flipV="1">
            <a:off x="5593529" y="5165688"/>
            <a:ext cx="443049" cy="3493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9D7B580-CCDA-4C29-871A-F0A75AC7F112}"/>
              </a:ext>
            </a:extLst>
          </p:cNvPr>
          <p:cNvSpPr/>
          <p:nvPr/>
        </p:nvSpPr>
        <p:spPr>
          <a:xfrm>
            <a:off x="2087784" y="5701536"/>
            <a:ext cx="8040064"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F(n) = max{</a:t>
            </a:r>
            <a:r>
              <a:rPr lang="en-US" sz="24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 F(n – 2),  F(n-1)} for  n &gt; 1             … (8.3)</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F(0) = 0,   F(1) = c</a:t>
            </a:r>
            <a:r>
              <a:rPr lang="en-US" sz="2400" baseline="-250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31319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3E1A73-3F71-4852-9A0F-AF2C89BB9892}"/>
              </a:ext>
            </a:extLst>
          </p:cNvPr>
          <p:cNvSpPr txBox="1"/>
          <p:nvPr/>
        </p:nvSpPr>
        <p:spPr>
          <a:xfrm>
            <a:off x="1439120" y="1774372"/>
            <a:ext cx="9910618" cy="1099127"/>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743478" y="1729738"/>
            <a:ext cx="9009402" cy="3785652"/>
          </a:xfrm>
          <a:prstGeom prst="rect">
            <a:avLst/>
          </a:prstGeom>
        </p:spPr>
        <p:txBody>
          <a:bodyPr wrap="square">
            <a:spAutoFit/>
          </a:bodyPr>
          <a:lstStyle/>
          <a:p>
            <a:pPr marL="461963" marR="0" lvl="0" indent="-461963">
              <a:lnSpc>
                <a:spcPct val="150000"/>
              </a:lnSpc>
              <a:spcBef>
                <a:spcPts val="0"/>
              </a:spcBef>
              <a:spcAft>
                <a:spcPts val="0"/>
              </a:spcAft>
              <a:buFont typeface="Symbol" panose="05050102010706020507" pitchFamily="18" charset="2"/>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he optimal solution is   {c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6</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61963" marR="0" lvl="0" indent="-461963">
              <a:lnSpc>
                <a:spcPct val="150000"/>
              </a:lnSpc>
              <a:spcBef>
                <a:spcPts val="0"/>
              </a:spcBef>
              <a:spcAft>
                <a:spcPts val="0"/>
              </a:spcAft>
              <a:buFont typeface="Symbol" panose="05050102010706020507" pitchFamily="18" charset="2"/>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avoid repeating the same computations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during the backtracking, use an extra array to record which of the two terms in (8.3) was larger selected for computing the values of F.     </a:t>
            </a:r>
          </a:p>
          <a:p>
            <a:pPr marL="461963" indent="-461963"/>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F(n) = max{</a:t>
            </a:r>
            <a:r>
              <a:rPr lang="en-US" sz="2400" dirty="0" err="1">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err="1">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 F(n – 2),  F(n-1)} for  n &gt; 1       … (8.3)</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F(0) = 0,   F(1) = c</a:t>
            </a:r>
            <a:r>
              <a:rPr lang="en-US" sz="2400" baseline="-250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3CB4"/>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461963" indent="-461963"/>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4" name="Picture 3" descr="Image result for smiley face images">
            <a:extLst>
              <a:ext uri="{FF2B5EF4-FFF2-40B4-BE49-F238E27FC236}">
                <a16:creationId xmlns:a16="http://schemas.microsoft.com/office/drawing/2014/main" id="{F64D794A-AB8F-4B56-86E6-C377ECFF649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63" y="1561647"/>
            <a:ext cx="586105" cy="425450"/>
          </a:xfrm>
          <a:prstGeom prst="rect">
            <a:avLst/>
          </a:prstGeom>
          <a:noFill/>
        </p:spPr>
      </p:pic>
    </p:spTree>
    <p:extLst>
      <p:ext uri="{BB962C8B-B14F-4D97-AF65-F5344CB8AC3E}">
        <p14:creationId xmlns:p14="http://schemas.microsoft.com/office/powerpoint/2010/main" val="2867455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578BC9-FF78-4DFB-9A87-7444C05129AB}"/>
              </a:ext>
            </a:extLst>
          </p:cNvPr>
          <p:cNvSpPr txBox="1"/>
          <p:nvPr/>
        </p:nvSpPr>
        <p:spPr>
          <a:xfrm>
            <a:off x="1665376" y="1104036"/>
            <a:ext cx="9896596" cy="1795194"/>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682055" y="582067"/>
            <a:ext cx="8437306" cy="5909310"/>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t>
            </a:r>
            <a:r>
              <a:rPr lang="en-US" sz="24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a:t>
            </a:r>
            <a:r>
              <a:rPr lang="en-US" sz="24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CoinRow</a:t>
            </a:r>
            <a:r>
              <a:rPr lang="en-US" sz="24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 n] )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finds</a:t>
            </a: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F(n),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largest amount of money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can be picked up, </a:t>
            </a:r>
          </a:p>
          <a:p>
            <a:pPr marL="800100" lvl="1" indent="-3429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coins composing an optimal set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800100" lvl="1" indent="-3429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iterative algorithm (also </a:t>
            </a:r>
            <a:r>
              <a:rPr lang="en-US" sz="2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bottom-up approach</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1371600" lvl="2"/>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F[1]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a:t>
            </a:r>
          </a:p>
          <a:p>
            <a:pPr marL="1371600" lvl="2"/>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2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do</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1371600" lvl="2"/>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a:t>
            </a:r>
            <a:r>
              <a:rPr lang="zh-CN" alt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max { C[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 F[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2 ],  F[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1 ] };</a:t>
            </a:r>
          </a:p>
          <a:p>
            <a:pPr marL="1371600" lvl="2"/>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  F[ n ]</a:t>
            </a:r>
          </a:p>
          <a:p>
            <a:pPr lvl="1">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takes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ϴ(n) time and ϴ(n) space.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is by far superior to the alternatives, such as, </a:t>
            </a:r>
          </a:p>
          <a:p>
            <a:pPr marL="800100" lvl="1" indent="-342900">
              <a:spcAft>
                <a:spcPts val="6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top-down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application of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recurrence</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(8.3)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(which is exponential) </a:t>
            </a:r>
          </a:p>
          <a:p>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F(n) = max{</a:t>
            </a:r>
            <a:r>
              <a:rPr lang="en-US" sz="24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400" baseline="-250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 F(n – 2),  F(n-1)} for  n &gt; 1      … (8.3)</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F(0) = 0,   F(1) = c</a:t>
            </a:r>
            <a:r>
              <a:rPr lang="en-US" sz="2400" baseline="-250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4" name="TextBox 3">
            <a:extLst>
              <a:ext uri="{FF2B5EF4-FFF2-40B4-BE49-F238E27FC236}">
                <a16:creationId xmlns:a16="http://schemas.microsoft.com/office/drawing/2014/main" id="{B46DDF96-C6B5-4F92-B841-DF99756AE2B3}"/>
              </a:ext>
            </a:extLst>
          </p:cNvPr>
          <p:cNvSpPr txBox="1"/>
          <p:nvPr/>
        </p:nvSpPr>
        <p:spPr>
          <a:xfrm>
            <a:off x="9783694" y="4672704"/>
            <a:ext cx="192139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No space is allocated. </a:t>
            </a:r>
          </a:p>
          <a:p>
            <a:pPr marL="285750" indent="-285750">
              <a:buFont typeface="Arial" panose="020B0604020202020204" pitchFamily="34" charset="0"/>
              <a:buChar char="•"/>
            </a:pPr>
            <a:r>
              <a:rPr lang="en-US" dirty="0"/>
              <a:t>Using recursive call F(n).</a:t>
            </a:r>
          </a:p>
        </p:txBody>
      </p:sp>
      <p:pic>
        <p:nvPicPr>
          <p:cNvPr id="5" name="Picture 4" descr="Image result for smiley face images">
            <a:extLst>
              <a:ext uri="{FF2B5EF4-FFF2-40B4-BE49-F238E27FC236}">
                <a16:creationId xmlns:a16="http://schemas.microsoft.com/office/drawing/2014/main" id="{C26D76F5-150B-4DE0-AD42-BE9758A0013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663" y="1561647"/>
            <a:ext cx="586105" cy="425450"/>
          </a:xfrm>
          <a:prstGeom prst="rect">
            <a:avLst/>
          </a:prstGeom>
          <a:noFill/>
        </p:spPr>
      </p:pic>
    </p:spTree>
    <p:extLst>
      <p:ext uri="{BB962C8B-B14F-4D97-AF65-F5344CB8AC3E}">
        <p14:creationId xmlns:p14="http://schemas.microsoft.com/office/powerpoint/2010/main" val="2196217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03654-D9EA-4A24-8279-25296DC03892}"/>
              </a:ext>
            </a:extLst>
          </p:cNvPr>
          <p:cNvSpPr txBox="1"/>
          <p:nvPr/>
        </p:nvSpPr>
        <p:spPr>
          <a:xfrm>
            <a:off x="992777" y="775063"/>
            <a:ext cx="9649097" cy="83407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Draft of Time efficiency for this recursive algorithm</a:t>
            </a:r>
          </a:p>
          <a:p>
            <a:r>
              <a:rPr lang="en-US" sz="2000" dirty="0">
                <a:latin typeface="Times New Roman" panose="02020603050405020304" pitchFamily="18" charset="0"/>
                <a:cs typeface="Times New Roman" panose="02020603050405020304" pitchFamily="18" charset="0"/>
              </a:rPr>
              <a:t>T(n) = T(n-2) + T(n-1) + f(n) where f(n) = c</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n.</a:t>
            </a:r>
          </a:p>
          <a:p>
            <a:r>
              <a:rPr lang="en-US" sz="2000" dirty="0">
                <a:latin typeface="Times New Roman" panose="02020603050405020304" pitchFamily="18" charset="0"/>
                <a:cs typeface="Times New Roman" panose="02020603050405020304" pitchFamily="18" charset="0"/>
              </a:rPr>
              <a:t>T(0) = 1, T(1) = 1</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T(n) = T(n-2) + T(n-1)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a:t>
            </a:r>
          </a:p>
          <a:p>
            <a:r>
              <a:rPr lang="en-US" sz="2000" dirty="0">
                <a:latin typeface="Times New Roman" panose="02020603050405020304" pitchFamily="18" charset="0"/>
                <a:cs typeface="Times New Roman" panose="02020603050405020304" pitchFamily="18" charset="0"/>
              </a:rPr>
              <a:t>        = T(n-4) + T(n-3)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 T(n-3) + T(n-2)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a:t>
            </a:r>
          </a:p>
          <a:p>
            <a:r>
              <a:rPr lang="en-US" sz="2000" dirty="0">
                <a:latin typeface="Times New Roman" panose="02020603050405020304" pitchFamily="18" charset="0"/>
                <a:cs typeface="Times New Roman" panose="02020603050405020304" pitchFamily="18" charset="0"/>
              </a:rPr>
              <a:t>        = </a:t>
            </a:r>
            <a:r>
              <a:rPr lang="en-US" sz="2000" dirty="0">
                <a:solidFill>
                  <a:srgbClr val="0000FF"/>
                </a:solidFill>
                <a:latin typeface="Times New Roman" panose="02020603050405020304" pitchFamily="18" charset="0"/>
                <a:cs typeface="Times New Roman" panose="02020603050405020304" pitchFamily="18" charset="0"/>
              </a:rPr>
              <a:t>T(n-4) + 2T(n-3) + T(n-2) + 3c</a:t>
            </a:r>
            <a:r>
              <a:rPr lang="en-US" sz="2000" baseline="-25000" dirty="0">
                <a:solidFill>
                  <a:srgbClr val="0000FF"/>
                </a:solidFill>
                <a:latin typeface="Times New Roman" panose="02020603050405020304" pitchFamily="18" charset="0"/>
                <a:cs typeface="Times New Roman" panose="02020603050405020304" pitchFamily="18" charset="0"/>
              </a:rPr>
              <a:t>0 </a:t>
            </a:r>
            <a:r>
              <a:rPr lang="en-US" sz="2000" dirty="0">
                <a:solidFill>
                  <a:srgbClr val="0000FF"/>
                </a:solidFill>
                <a:latin typeface="Times New Roman" panose="02020603050405020304" pitchFamily="18" charset="0"/>
                <a:cs typeface="Times New Roman" panose="02020603050405020304" pitchFamily="18" charset="0"/>
              </a:rPr>
              <a:t>n</a:t>
            </a:r>
          </a:p>
          <a:p>
            <a:r>
              <a:rPr lang="en-US" sz="2000" dirty="0">
                <a:latin typeface="Times New Roman" panose="02020603050405020304" pitchFamily="18" charset="0"/>
                <a:cs typeface="Times New Roman" panose="02020603050405020304" pitchFamily="18" charset="0"/>
              </a:rPr>
              <a:t>        = T(n-6) + T(n-5)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+ 2[T(n-5) + T(n-4)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 [T(n-4) + T(n-3)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a:t>
            </a:r>
            <a:r>
              <a:rPr lang="en-US" sz="2000" dirty="0">
                <a:solidFill>
                  <a:srgbClr val="0000FF"/>
                </a:solidFill>
                <a:latin typeface="Times New Roman" panose="02020603050405020304" pitchFamily="18" charset="0"/>
                <a:cs typeface="Times New Roman" panose="02020603050405020304" pitchFamily="18" charset="0"/>
              </a:rPr>
              <a:t>3c</a:t>
            </a:r>
            <a:r>
              <a:rPr lang="en-US" sz="2000" baseline="-25000" dirty="0">
                <a:solidFill>
                  <a:srgbClr val="0000FF"/>
                </a:solidFill>
                <a:latin typeface="Times New Roman" panose="02020603050405020304" pitchFamily="18" charset="0"/>
                <a:cs typeface="Times New Roman" panose="02020603050405020304" pitchFamily="18" charset="0"/>
              </a:rPr>
              <a:t>0 </a:t>
            </a:r>
            <a:r>
              <a:rPr lang="en-US" sz="2000" dirty="0">
                <a:solidFill>
                  <a:srgbClr val="0000FF"/>
                </a:solidFill>
                <a:latin typeface="Times New Roman" panose="02020603050405020304" pitchFamily="18" charset="0"/>
                <a:cs typeface="Times New Roman" panose="02020603050405020304" pitchFamily="18" charset="0"/>
              </a:rPr>
              <a:t>n</a:t>
            </a:r>
          </a:p>
          <a:p>
            <a:r>
              <a:rPr lang="en-US" sz="2000" dirty="0">
                <a:solidFill>
                  <a:srgbClr val="0000FF"/>
                </a:solidFill>
                <a:latin typeface="Times New Roman" panose="02020603050405020304" pitchFamily="18" charset="0"/>
                <a:cs typeface="Times New Roman" panose="02020603050405020304" pitchFamily="18" charset="0"/>
              </a:rPr>
              <a:t>        = T(n-6) + 3T(n-5) + 3T(n-4) + T(n-3) + 7 c</a:t>
            </a:r>
            <a:r>
              <a:rPr lang="en-US" sz="2000" baseline="-25000" dirty="0">
                <a:solidFill>
                  <a:srgbClr val="0000FF"/>
                </a:solidFill>
                <a:latin typeface="Times New Roman" panose="02020603050405020304" pitchFamily="18" charset="0"/>
                <a:cs typeface="Times New Roman" panose="02020603050405020304" pitchFamily="18" charset="0"/>
              </a:rPr>
              <a:t>0 </a:t>
            </a:r>
            <a:r>
              <a:rPr lang="en-US" sz="2000" dirty="0">
                <a:solidFill>
                  <a:srgbClr val="0000FF"/>
                </a:solidFill>
                <a:latin typeface="Times New Roman" panose="02020603050405020304" pitchFamily="18" charset="0"/>
                <a:cs typeface="Times New Roman" panose="02020603050405020304" pitchFamily="18" charset="0"/>
              </a:rPr>
              <a:t>n</a:t>
            </a:r>
          </a:p>
          <a:p>
            <a:r>
              <a:rPr lang="en-US" sz="2000" dirty="0">
                <a:solidFill>
                  <a:srgbClr val="0000FF"/>
                </a:solidFill>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T(n-8) + T(n-7)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+ 3[T(n-7) + T(n-6)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 + 3[T(n-6) + T(n-5)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 </a:t>
            </a:r>
          </a:p>
          <a:p>
            <a:r>
              <a:rPr lang="en-US" sz="2000" dirty="0">
                <a:latin typeface="Times New Roman" panose="02020603050405020304" pitchFamily="18" charset="0"/>
                <a:cs typeface="Times New Roman" panose="02020603050405020304" pitchFamily="18" charset="0"/>
              </a:rPr>
              <a:t>	+ [T(n-5) + T(n-4)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a:t>
            </a:r>
            <a:r>
              <a:rPr lang="en-US" sz="2000" dirty="0">
                <a:solidFill>
                  <a:srgbClr val="0000FF"/>
                </a:solidFill>
                <a:latin typeface="Times New Roman" panose="02020603050405020304" pitchFamily="18" charset="0"/>
                <a:cs typeface="Times New Roman" panose="02020603050405020304" pitchFamily="18" charset="0"/>
              </a:rPr>
              <a:t> + 7 c</a:t>
            </a:r>
            <a:r>
              <a:rPr lang="en-US" sz="2000" baseline="-25000" dirty="0">
                <a:solidFill>
                  <a:srgbClr val="0000FF"/>
                </a:solidFill>
                <a:latin typeface="Times New Roman" panose="02020603050405020304" pitchFamily="18" charset="0"/>
                <a:cs typeface="Times New Roman" panose="02020603050405020304" pitchFamily="18" charset="0"/>
              </a:rPr>
              <a:t>0 </a:t>
            </a:r>
            <a:r>
              <a:rPr lang="en-US" sz="2000" dirty="0">
                <a:solidFill>
                  <a:srgbClr val="0000FF"/>
                </a:solidFill>
                <a:latin typeface="Times New Roman" panose="02020603050405020304" pitchFamily="18" charset="0"/>
                <a:cs typeface="Times New Roman" panose="02020603050405020304" pitchFamily="18" charset="0"/>
              </a:rPr>
              <a:t>n</a:t>
            </a:r>
          </a:p>
          <a:p>
            <a:r>
              <a:rPr lang="en-US" sz="2000" dirty="0">
                <a:solidFill>
                  <a:srgbClr val="0000FF"/>
                </a:solidFill>
                <a:latin typeface="Times New Roman" panose="02020603050405020304" pitchFamily="18" charset="0"/>
                <a:cs typeface="Times New Roman" panose="02020603050405020304" pitchFamily="18" charset="0"/>
              </a:rPr>
              <a:t>        = T(n-8) + 4T(n-7) + 6T(n-6) + 4T(n-5) + T(n-4) + 15 c</a:t>
            </a:r>
            <a:r>
              <a:rPr lang="en-US" sz="2000" baseline="-25000" dirty="0">
                <a:solidFill>
                  <a:srgbClr val="0000FF"/>
                </a:solidFill>
                <a:latin typeface="Times New Roman" panose="02020603050405020304" pitchFamily="18" charset="0"/>
                <a:cs typeface="Times New Roman" panose="02020603050405020304" pitchFamily="18" charset="0"/>
              </a:rPr>
              <a:t>0 </a:t>
            </a:r>
            <a:r>
              <a:rPr lang="en-US" sz="2000" dirty="0">
                <a:solidFill>
                  <a:srgbClr val="0000FF"/>
                </a:solidFill>
                <a:latin typeface="Times New Roman" panose="02020603050405020304" pitchFamily="18" charset="0"/>
                <a:cs typeface="Times New Roman" panose="02020603050405020304" pitchFamily="18" charset="0"/>
              </a:rPr>
              <a:t>n</a:t>
            </a:r>
          </a:p>
          <a:p>
            <a:r>
              <a:rPr lang="en-US" sz="2000" dirty="0">
                <a:solidFill>
                  <a:srgbClr val="0000FF"/>
                </a:solidFill>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T(n-10) + T(n-9)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a:t>
            </a:r>
            <a:r>
              <a:rPr lang="en-US" sz="2000" dirty="0">
                <a:solidFill>
                  <a:srgbClr val="0000FF"/>
                </a:solidFill>
                <a:latin typeface="Times New Roman" panose="02020603050405020304" pitchFamily="18" charset="0"/>
                <a:cs typeface="Times New Roman" panose="02020603050405020304" pitchFamily="18" charset="0"/>
              </a:rPr>
              <a:t>  + 4[</a:t>
            </a:r>
            <a:r>
              <a:rPr lang="en-US" sz="2000" dirty="0">
                <a:latin typeface="Times New Roman" panose="02020603050405020304" pitchFamily="18" charset="0"/>
                <a:cs typeface="Times New Roman" panose="02020603050405020304" pitchFamily="18" charset="0"/>
              </a:rPr>
              <a:t>T(n-9) + T(n-8)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a:t>
            </a:r>
            <a:r>
              <a:rPr lang="en-US" sz="2000" dirty="0">
                <a:solidFill>
                  <a:srgbClr val="0000FF"/>
                </a:solidFill>
                <a:latin typeface="Times New Roman" panose="02020603050405020304" pitchFamily="18" charset="0"/>
                <a:cs typeface="Times New Roman" panose="02020603050405020304" pitchFamily="18" charset="0"/>
              </a:rPr>
              <a:t> ] + 6[</a:t>
            </a:r>
            <a:r>
              <a:rPr lang="en-US" sz="2000" dirty="0">
                <a:latin typeface="Times New Roman" panose="02020603050405020304" pitchFamily="18" charset="0"/>
                <a:cs typeface="Times New Roman" panose="02020603050405020304" pitchFamily="18" charset="0"/>
              </a:rPr>
              <a:t>T(n-8) + T(n-7)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a:t>
            </a:r>
            <a:r>
              <a:rPr lang="en-US" sz="2000" dirty="0">
                <a:solidFill>
                  <a:srgbClr val="0000FF"/>
                </a:solidFill>
                <a:latin typeface="Times New Roman" panose="02020603050405020304" pitchFamily="18" charset="0"/>
                <a:cs typeface="Times New Roman" panose="02020603050405020304" pitchFamily="18" charset="0"/>
              </a:rPr>
              <a:t> ] + 	4[</a:t>
            </a:r>
            <a:r>
              <a:rPr lang="en-US" sz="2000" dirty="0">
                <a:latin typeface="Times New Roman" panose="02020603050405020304" pitchFamily="18" charset="0"/>
                <a:cs typeface="Times New Roman" panose="02020603050405020304" pitchFamily="18" charset="0"/>
              </a:rPr>
              <a:t>T(n-7) + T(n-6)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a:t>
            </a:r>
            <a:r>
              <a:rPr lang="en-US" sz="2000" dirty="0">
                <a:solidFill>
                  <a:srgbClr val="0000FF"/>
                </a:solidFill>
                <a:latin typeface="Times New Roman" panose="02020603050405020304" pitchFamily="18" charset="0"/>
                <a:cs typeface="Times New Roman" panose="02020603050405020304" pitchFamily="18" charset="0"/>
              </a:rPr>
              <a:t> ]  + [</a:t>
            </a:r>
            <a:r>
              <a:rPr lang="en-US" sz="2000" dirty="0">
                <a:latin typeface="Times New Roman" panose="02020603050405020304" pitchFamily="18" charset="0"/>
                <a:cs typeface="Times New Roman" panose="02020603050405020304" pitchFamily="18" charset="0"/>
              </a:rPr>
              <a:t>T(n-6) + T(n-5) +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a:t>
            </a:r>
            <a:r>
              <a:rPr lang="en-US" sz="2000" dirty="0">
                <a:solidFill>
                  <a:srgbClr val="0000FF"/>
                </a:solidFill>
                <a:latin typeface="Times New Roman" panose="02020603050405020304" pitchFamily="18" charset="0"/>
                <a:cs typeface="Times New Roman" panose="02020603050405020304" pitchFamily="18" charset="0"/>
              </a:rPr>
              <a:t>] + 15 c</a:t>
            </a:r>
            <a:r>
              <a:rPr lang="en-US" sz="2000" baseline="-25000" dirty="0">
                <a:solidFill>
                  <a:srgbClr val="0000FF"/>
                </a:solidFill>
                <a:latin typeface="Times New Roman" panose="02020603050405020304" pitchFamily="18" charset="0"/>
                <a:cs typeface="Times New Roman" panose="02020603050405020304" pitchFamily="18" charset="0"/>
              </a:rPr>
              <a:t>0 </a:t>
            </a:r>
            <a:r>
              <a:rPr lang="en-US" sz="2000" dirty="0">
                <a:solidFill>
                  <a:srgbClr val="0000FF"/>
                </a:solidFill>
                <a:latin typeface="Times New Roman" panose="02020603050405020304" pitchFamily="18" charset="0"/>
                <a:cs typeface="Times New Roman" panose="02020603050405020304" pitchFamily="18" charset="0"/>
              </a:rPr>
              <a:t>n</a:t>
            </a:r>
          </a:p>
          <a:p>
            <a:r>
              <a:rPr lang="en-US" sz="2000" dirty="0">
                <a:solidFill>
                  <a:srgbClr val="0000FF"/>
                </a:solidFill>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T(n-10) + 5T(n-9) + 10 T(n-8) + 10T(n-7) + 5T(n-6) + T(n-5) + 21</a:t>
            </a:r>
            <a:r>
              <a:rPr lang="en-US" sz="2000" dirty="0">
                <a:solidFill>
                  <a:srgbClr val="0000FF"/>
                </a:solidFill>
                <a:latin typeface="Times New Roman" panose="02020603050405020304" pitchFamily="18" charset="0"/>
                <a:cs typeface="Times New Roman" panose="02020603050405020304" pitchFamily="18" charset="0"/>
              </a:rPr>
              <a:t>c</a:t>
            </a:r>
            <a:r>
              <a:rPr lang="en-US" sz="2000" baseline="-25000" dirty="0">
                <a:solidFill>
                  <a:srgbClr val="0000FF"/>
                </a:solidFill>
                <a:latin typeface="Times New Roman" panose="02020603050405020304" pitchFamily="18" charset="0"/>
                <a:cs typeface="Times New Roman" panose="02020603050405020304" pitchFamily="18" charset="0"/>
              </a:rPr>
              <a:t>0 </a:t>
            </a:r>
            <a:r>
              <a:rPr lang="en-US" sz="2000" dirty="0">
                <a:solidFill>
                  <a:srgbClr val="0000FF"/>
                </a:solidFill>
                <a:latin typeface="Times New Roman" panose="02020603050405020304" pitchFamily="18" charset="0"/>
                <a:cs typeface="Times New Roman" panose="02020603050405020304" pitchFamily="18" charset="0"/>
              </a:rPr>
              <a:t>n</a:t>
            </a:r>
          </a:p>
          <a:p>
            <a:r>
              <a:rPr lang="en-US" sz="2000" dirty="0">
                <a:solidFill>
                  <a:srgbClr val="0000FF"/>
                </a:solidFill>
                <a:latin typeface="Times New Roman" panose="02020603050405020304" pitchFamily="18" charset="0"/>
                <a:cs typeface="Times New Roman" panose="02020603050405020304" pitchFamily="18" charset="0"/>
              </a:rPr>
              <a:t>    …</a:t>
            </a:r>
          </a:p>
          <a:p>
            <a:r>
              <a:rPr lang="en-US" sz="2000" dirty="0">
                <a:solidFill>
                  <a:srgbClr val="0000FF"/>
                </a:solidFill>
                <a:latin typeface="Times New Roman" panose="02020603050405020304" pitchFamily="18" charset="0"/>
                <a:cs typeface="Times New Roman" panose="02020603050405020304" pitchFamily="18" charset="0"/>
              </a:rPr>
              <a:t>        = T(n-n) + </a:t>
            </a:r>
            <a:r>
              <a:rPr lang="en-US" sz="2000" dirty="0" err="1">
                <a:solidFill>
                  <a:srgbClr val="0000FF"/>
                </a:solidFill>
                <a:latin typeface="Times New Roman" panose="02020603050405020304" pitchFamily="18" charset="0"/>
                <a:cs typeface="Times New Roman" panose="02020603050405020304" pitchFamily="18" charset="0"/>
              </a:rPr>
              <a:t>aT</a:t>
            </a:r>
            <a:r>
              <a:rPr lang="en-US" sz="2000" dirty="0">
                <a:solidFill>
                  <a:srgbClr val="0000FF"/>
                </a:solidFill>
                <a:latin typeface="Times New Roman" panose="02020603050405020304" pitchFamily="18" charset="0"/>
                <a:cs typeface="Times New Roman" panose="02020603050405020304" pitchFamily="18" charset="0"/>
              </a:rPr>
              <a:t>(1) + … </a:t>
            </a:r>
            <a:r>
              <a:rPr lang="en-US" sz="2000" dirty="0">
                <a:latin typeface="Times New Roman" panose="02020603050405020304" pitchFamily="18" charset="0"/>
                <a:cs typeface="Times New Roman" panose="02020603050405020304" pitchFamily="18" charset="0"/>
              </a:rPr>
              <a:t>+ 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+ 3c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+ 7c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n </a:t>
            </a:r>
            <a:r>
              <a:rPr lang="en-US" sz="2000" dirty="0">
                <a:solidFill>
                  <a:srgbClr val="0000FF"/>
                </a:solidFill>
                <a:latin typeface="Times New Roman" panose="02020603050405020304" pitchFamily="18" charset="0"/>
                <a:cs typeface="Times New Roman" panose="02020603050405020304" pitchFamily="18" charset="0"/>
              </a:rPr>
              <a:t>+ 15 c</a:t>
            </a:r>
            <a:r>
              <a:rPr lang="en-US" sz="2000" baseline="-25000" dirty="0">
                <a:solidFill>
                  <a:srgbClr val="0000FF"/>
                </a:solidFill>
                <a:latin typeface="Times New Roman" panose="02020603050405020304" pitchFamily="18" charset="0"/>
                <a:cs typeface="Times New Roman" panose="02020603050405020304" pitchFamily="18" charset="0"/>
              </a:rPr>
              <a:t>0 </a:t>
            </a:r>
            <a:r>
              <a:rPr lang="en-US" sz="2000" dirty="0">
                <a:solidFill>
                  <a:srgbClr val="0000FF"/>
                </a:solidFill>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+ 31</a:t>
            </a:r>
            <a:r>
              <a:rPr lang="en-US" sz="2000" dirty="0">
                <a:solidFill>
                  <a:srgbClr val="0000FF"/>
                </a:solidFill>
                <a:latin typeface="Times New Roman" panose="02020603050405020304" pitchFamily="18" charset="0"/>
                <a:cs typeface="Times New Roman" panose="02020603050405020304" pitchFamily="18" charset="0"/>
              </a:rPr>
              <a:t>c</a:t>
            </a:r>
            <a:r>
              <a:rPr lang="en-US" sz="2000" baseline="-25000" dirty="0">
                <a:solidFill>
                  <a:srgbClr val="0000FF"/>
                </a:solidFill>
                <a:latin typeface="Times New Roman" panose="02020603050405020304" pitchFamily="18" charset="0"/>
                <a:cs typeface="Times New Roman" panose="02020603050405020304" pitchFamily="18" charset="0"/>
              </a:rPr>
              <a:t>0 </a:t>
            </a:r>
            <a:r>
              <a:rPr lang="en-US" sz="2000" dirty="0">
                <a:solidFill>
                  <a:srgbClr val="0000FF"/>
                </a:solidFill>
                <a:latin typeface="Times New Roman" panose="02020603050405020304" pitchFamily="18" charset="0"/>
                <a:cs typeface="Times New Roman" panose="02020603050405020304" pitchFamily="18" charset="0"/>
              </a:rPr>
              <a:t>n + …</a:t>
            </a:r>
          </a:p>
          <a:p>
            <a:r>
              <a:rPr lang="en-US" sz="2000" dirty="0">
                <a:solidFill>
                  <a:srgbClr val="0000FF"/>
                </a:solidFill>
                <a:latin typeface="Times New Roman" panose="02020603050405020304" pitchFamily="18" charset="0"/>
                <a:cs typeface="Times New Roman" panose="02020603050405020304" pitchFamily="18" charset="0"/>
              </a:rPr>
              <a:t>        = … </a:t>
            </a:r>
            <a:r>
              <a:rPr lang="en-US" sz="2000" dirty="0">
                <a:latin typeface="Times New Roman" panose="02020603050405020304" pitchFamily="18" charset="0"/>
                <a:cs typeface="Times New Roman" panose="02020603050405020304" pitchFamily="18" charset="0"/>
              </a:rPr>
              <a:t>c</a:t>
            </a:r>
            <a:r>
              <a:rPr lang="en-US" sz="2000" baseline="-25000" dirty="0">
                <a:latin typeface="Times New Roman" panose="02020603050405020304" pitchFamily="18" charset="0"/>
                <a:cs typeface="Times New Roman" panose="02020603050405020304" pitchFamily="18" charset="0"/>
              </a:rPr>
              <a:t>0 </a:t>
            </a:r>
            <a:r>
              <a:rPr lang="en-US" sz="2000" dirty="0">
                <a:latin typeface="Times New Roman" panose="02020603050405020304" pitchFamily="18" charset="0"/>
                <a:cs typeface="Times New Roman" panose="02020603050405020304" pitchFamily="18" charset="0"/>
              </a:rPr>
              <a:t> [n + (1 + 2)n + (3 + 2</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)n + (7 + 2</a:t>
            </a:r>
            <a:r>
              <a:rPr lang="en-US" sz="2000" baseline="30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)n +  (15 + 2</a:t>
            </a:r>
            <a:r>
              <a:rPr lang="en-US" sz="2000" baseline="30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)n + (31 + 2</a:t>
            </a:r>
            <a:r>
              <a:rPr lang="en-US" sz="2000" baseline="30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)n + …</a:t>
            </a:r>
            <a:endParaRPr lang="en-US" sz="2000" dirty="0">
              <a:solidFill>
                <a:srgbClr val="0000FF"/>
              </a:solidFill>
              <a:latin typeface="Times New Roman" panose="02020603050405020304" pitchFamily="18" charset="0"/>
              <a:cs typeface="Times New Roman" panose="02020603050405020304" pitchFamily="18" charset="0"/>
            </a:endParaRPr>
          </a:p>
          <a:p>
            <a:r>
              <a:rPr lang="en-US" sz="2000" dirty="0">
                <a:solidFill>
                  <a:srgbClr val="0000FF"/>
                </a:solidFill>
                <a:latin typeface="Times New Roman" panose="02020603050405020304" pitchFamily="18" charset="0"/>
                <a:cs typeface="Times New Roman" panose="02020603050405020304" pitchFamily="18" charset="0"/>
              </a:rPr>
              <a:t>        = O(2</a:t>
            </a:r>
            <a:r>
              <a:rPr lang="en-US" sz="2000" baseline="30000" dirty="0">
                <a:solidFill>
                  <a:srgbClr val="0000FF"/>
                </a:solidFill>
                <a:latin typeface="Times New Roman" panose="02020603050405020304" pitchFamily="18" charset="0"/>
                <a:cs typeface="Times New Roman" panose="02020603050405020304" pitchFamily="18" charset="0"/>
              </a:rPr>
              <a:t>n</a:t>
            </a:r>
            <a:r>
              <a:rPr lang="en-US" sz="2000" dirty="0">
                <a:solidFill>
                  <a:srgbClr val="0000FF"/>
                </a:solidFill>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1237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0086" y="520928"/>
            <a:ext cx="8986866" cy="1318181"/>
          </a:xfrm>
          <a:prstGeom prst="rect">
            <a:avLst/>
          </a:prstGeom>
        </p:spPr>
        <p:txBody>
          <a:bodyPr wrap="square">
            <a:spAutoFit/>
          </a:bodyPr>
          <a:lstStyle/>
          <a:p>
            <a:pPr>
              <a:lnSpc>
                <a:spcPct val="150000"/>
              </a:lnSpc>
            </a:pPr>
            <a:r>
              <a:rPr lang="en-US" sz="2800" dirty="0">
                <a:solidFill>
                  <a:srgbClr val="000000"/>
                </a:solidFill>
                <a:ea typeface="Microsoft YaHei" panose="020B0503020204020204" pitchFamily="34" charset="-122"/>
                <a:cs typeface="Times New Roman" panose="02020603050405020304" pitchFamily="18" charset="0"/>
              </a:rPr>
              <a:t>The straightforward </a:t>
            </a:r>
            <a:r>
              <a:rPr lang="en-US" sz="2800" dirty="0">
                <a:solidFill>
                  <a:srgbClr val="0000FF"/>
                </a:solidFill>
                <a:ea typeface="Microsoft YaHei" panose="020B0503020204020204" pitchFamily="34" charset="-122"/>
                <a:cs typeface="Times New Roman" panose="02020603050405020304" pitchFamily="18" charset="0"/>
              </a:rPr>
              <a:t>top-down application of recurrence (8.3) </a:t>
            </a:r>
            <a:r>
              <a:rPr lang="en-US" sz="2800" dirty="0">
                <a:solidFill>
                  <a:srgbClr val="000000"/>
                </a:solidFill>
                <a:ea typeface="Microsoft YaHei" panose="020B0503020204020204" pitchFamily="34" charset="-122"/>
                <a:cs typeface="Times New Roman" panose="02020603050405020304" pitchFamily="18" charset="0"/>
              </a:rPr>
              <a:t>(</a:t>
            </a:r>
            <a:r>
              <a:rPr lang="en-US" sz="2800" dirty="0">
                <a:solidFill>
                  <a:srgbClr val="C00000"/>
                </a:solidFill>
                <a:ea typeface="Microsoft YaHei" panose="020B0503020204020204" pitchFamily="34" charset="-122"/>
                <a:cs typeface="Times New Roman" panose="02020603050405020304" pitchFamily="18" charset="0"/>
              </a:rPr>
              <a:t>which is exponential</a:t>
            </a:r>
            <a:r>
              <a:rPr lang="en-US" sz="2800" dirty="0">
                <a:solidFill>
                  <a:srgbClr val="000000"/>
                </a:solidFill>
                <a:ea typeface="Microsoft YaHei" panose="020B0503020204020204" pitchFamily="34" charset="-122"/>
                <a:cs typeface="Times New Roman" panose="02020603050405020304" pitchFamily="18" charset="0"/>
              </a:rPr>
              <a:t>)</a:t>
            </a:r>
            <a:endParaRPr lang="en-US" sz="2800" dirty="0">
              <a:solidFill>
                <a:srgbClr val="000000"/>
              </a:solidFill>
              <a:effectLst/>
              <a:ea typeface="Microsoft YaHei" panose="020B0503020204020204" pitchFamily="34" charset="-122"/>
              <a:cs typeface="Times New Roman" panose="02020603050405020304" pitchFamily="18" charset="0"/>
            </a:endParaRPr>
          </a:p>
        </p:txBody>
      </p:sp>
      <p:sp>
        <p:nvSpPr>
          <p:cNvPr id="3" name="TextBox 2"/>
          <p:cNvSpPr txBox="1"/>
          <p:nvPr/>
        </p:nvSpPr>
        <p:spPr>
          <a:xfrm>
            <a:off x="1469984" y="1789043"/>
            <a:ext cx="10666735" cy="4801314"/>
          </a:xfrm>
          <a:prstGeom prst="rect">
            <a:avLst/>
          </a:prstGeom>
          <a:noFill/>
        </p:spPr>
        <p:txBody>
          <a:bodyPr wrap="square" rtlCol="0">
            <a:spAutoFit/>
          </a:bodyPr>
          <a:lstStyle/>
          <a:p>
            <a:r>
              <a:rPr lang="en-US" dirty="0"/>
              <a:t>					          F[6]</a:t>
            </a:r>
          </a:p>
          <a:p>
            <a:endParaRPr lang="en-US" dirty="0"/>
          </a:p>
          <a:p>
            <a:endParaRPr lang="en-US" dirty="0"/>
          </a:p>
          <a:p>
            <a:r>
              <a:rPr lang="en-US" dirty="0"/>
              <a:t>			c[6] + F[4]                                                                          F[5]</a:t>
            </a:r>
          </a:p>
          <a:p>
            <a:endParaRPr lang="en-US" dirty="0"/>
          </a:p>
          <a:p>
            <a:endParaRPr lang="en-US" dirty="0"/>
          </a:p>
          <a:p>
            <a:r>
              <a:rPr lang="en-US" dirty="0"/>
              <a:t>		 c[4] + F[2]                            F[3]                             c[5] + F[3]                            F[4]</a:t>
            </a:r>
          </a:p>
          <a:p>
            <a:endParaRPr lang="en-US" dirty="0"/>
          </a:p>
          <a:p>
            <a:endParaRPr lang="en-US" dirty="0"/>
          </a:p>
          <a:p>
            <a:r>
              <a:rPr lang="en-US" dirty="0"/>
              <a:t>                             c[2] + F[0]      F[1]          c[3] + F[1]         F[2]       c[3] + F[1]         F[2]  c[4] + F[2]                 F[3] </a:t>
            </a:r>
          </a:p>
          <a:p>
            <a:endParaRPr lang="en-US" dirty="0"/>
          </a:p>
          <a:p>
            <a:endParaRPr lang="en-US" dirty="0"/>
          </a:p>
          <a:p>
            <a:r>
              <a:rPr lang="en-US" dirty="0"/>
              <a:t>		     c[0]	 c[1]	           c[1] c[2] + F[0]      F[1]  c[1]  </a:t>
            </a:r>
            <a:r>
              <a:rPr lang="en-US" dirty="0">
                <a:solidFill>
                  <a:srgbClr val="0000FF"/>
                </a:solidFill>
              </a:rPr>
              <a:t>c[2] + F[0]      F[1] </a:t>
            </a:r>
            <a:r>
              <a:rPr lang="en-US" dirty="0"/>
              <a:t>  c[3] + F[1]       F[2]</a:t>
            </a:r>
          </a:p>
          <a:p>
            <a:endParaRPr lang="en-US" dirty="0"/>
          </a:p>
          <a:p>
            <a:endParaRPr lang="en-US" dirty="0"/>
          </a:p>
          <a:p>
            <a:r>
              <a:rPr lang="en-US" dirty="0"/>
              <a:t>						        c[1] 			 c[1]  </a:t>
            </a:r>
            <a:r>
              <a:rPr lang="en-US" dirty="0">
                <a:solidFill>
                  <a:srgbClr val="0000FF"/>
                </a:solidFill>
              </a:rPr>
              <a:t>c[2] + F[0]    F[1] </a:t>
            </a:r>
            <a:endParaRPr lang="en-US" dirty="0"/>
          </a:p>
          <a:p>
            <a:r>
              <a:rPr lang="en-US" dirty="0"/>
              <a:t>					</a:t>
            </a:r>
          </a:p>
        </p:txBody>
      </p:sp>
      <p:cxnSp>
        <p:nvCxnSpPr>
          <p:cNvPr id="7" name="Straight Arrow Connector 6"/>
          <p:cNvCxnSpPr/>
          <p:nvPr/>
        </p:nvCxnSpPr>
        <p:spPr>
          <a:xfrm flipH="1">
            <a:off x="5224007" y="2130950"/>
            <a:ext cx="1478943" cy="64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830170" y="2130950"/>
            <a:ext cx="2202512" cy="572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007457" y="2989690"/>
            <a:ext cx="723569" cy="44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54880" y="2997642"/>
            <a:ext cx="1009816" cy="44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8325016" y="2989690"/>
            <a:ext cx="842838" cy="44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183757" y="2989690"/>
            <a:ext cx="930302" cy="45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586038" y="3753016"/>
            <a:ext cx="421419" cy="52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007457" y="3737113"/>
            <a:ext cx="445273" cy="56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597718" y="3753016"/>
            <a:ext cx="357809" cy="52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971430" y="3753016"/>
            <a:ext cx="636104" cy="52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879743" y="3753016"/>
            <a:ext cx="445273" cy="52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325016" y="3737113"/>
            <a:ext cx="580445" cy="56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9740348" y="3753016"/>
            <a:ext cx="461175" cy="5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201523" y="3737113"/>
            <a:ext cx="842839" cy="485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753016" y="4675367"/>
            <a:ext cx="0" cy="4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452730" y="4643562"/>
            <a:ext cx="0" cy="49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883965" y="4619708"/>
            <a:ext cx="7952"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607534" y="4619708"/>
            <a:ext cx="159026"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774511" y="4619708"/>
            <a:ext cx="628153"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8674873" y="4619707"/>
            <a:ext cx="159026"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893533" y="4633591"/>
            <a:ext cx="628153"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8905461" y="4611757"/>
            <a:ext cx="834887" cy="524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9581322" y="4619707"/>
            <a:ext cx="159026"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979134" y="4609737"/>
            <a:ext cx="7952"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10636952" y="4661421"/>
            <a:ext cx="357809" cy="52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1031489" y="4661421"/>
            <a:ext cx="636104" cy="52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p:cNvCxnSpPr>
          <p:nvPr/>
        </p:nvCxnSpPr>
        <p:spPr>
          <a:xfrm flipH="1">
            <a:off x="9970935" y="5440017"/>
            <a:ext cx="836969" cy="51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p:cNvCxnSpPr>
          <p:nvPr/>
        </p:nvCxnSpPr>
        <p:spPr>
          <a:xfrm flipH="1">
            <a:off x="10728960" y="5440018"/>
            <a:ext cx="779607"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11508567" y="5440018"/>
            <a:ext cx="57362"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566992" y="5445950"/>
            <a:ext cx="7952" cy="51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823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10BC4F-7E4A-40C7-9145-7CABF16AA625}"/>
              </a:ext>
            </a:extLst>
          </p:cNvPr>
          <p:cNvSpPr/>
          <p:nvPr/>
        </p:nvSpPr>
        <p:spPr>
          <a:xfrm>
            <a:off x="3582971" y="3136612"/>
            <a:ext cx="4346062" cy="584775"/>
          </a:xfrm>
          <a:prstGeom prst="rect">
            <a:avLst/>
          </a:prstGeom>
        </p:spPr>
        <p:txBody>
          <a:bodyPr wrap="none">
            <a:spAutoFit/>
          </a:bodyPr>
          <a:lstStyle/>
          <a:p>
            <a:pPr marR="0" lvl="0">
              <a:spcBef>
                <a:spcPts val="0"/>
              </a:spcBef>
              <a:spcAft>
                <a:spcPts val="0"/>
              </a:spcAft>
            </a:pPr>
            <a:r>
              <a:rPr lang="en-US" sz="3200" dirty="0">
                <a:solidFill>
                  <a:srgbClr val="000000"/>
                </a:solidFill>
                <a:ea typeface="Microsoft YaHei" panose="020B0503020204020204" pitchFamily="34" charset="-122"/>
                <a:cs typeface="Times New Roman" panose="02020603050405020304" pitchFamily="18" charset="0"/>
              </a:rPr>
              <a:t>Change-Making Problem</a:t>
            </a:r>
          </a:p>
        </p:txBody>
      </p:sp>
    </p:spTree>
    <p:extLst>
      <p:ext uri="{BB962C8B-B14F-4D97-AF65-F5344CB8AC3E}">
        <p14:creationId xmlns:p14="http://schemas.microsoft.com/office/powerpoint/2010/main" val="11020877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47C26-9A63-4142-B786-C210AE24AD47}"/>
              </a:ext>
            </a:extLst>
          </p:cNvPr>
          <p:cNvSpPr txBox="1"/>
          <p:nvPr/>
        </p:nvSpPr>
        <p:spPr>
          <a:xfrm>
            <a:off x="691988" y="4716858"/>
            <a:ext cx="10187810" cy="1795194"/>
          </a:xfrm>
          <a:prstGeom prst="rect">
            <a:avLst/>
          </a:prstGeom>
          <a:solidFill>
            <a:srgbClr val="FFFF00"/>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EBDA768E-A3BE-40B5-9AFD-634A39AA38BE}"/>
              </a:ext>
            </a:extLst>
          </p:cNvPr>
          <p:cNvSpPr txBox="1"/>
          <p:nvPr/>
        </p:nvSpPr>
        <p:spPr>
          <a:xfrm>
            <a:off x="691988" y="1539708"/>
            <a:ext cx="10187810" cy="1795194"/>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672046" y="402972"/>
            <a:ext cx="9535886" cy="6047809"/>
          </a:xfrm>
          <a:prstGeom prst="rect">
            <a:avLst/>
          </a:prstGeom>
        </p:spPr>
        <p:txBody>
          <a:bodyPr wrap="square">
            <a:spAutoFit/>
          </a:bodyPr>
          <a:lstStyle/>
          <a:p>
            <a:pPr>
              <a:spcBef>
                <a:spcPts val="600"/>
              </a:spcBef>
              <a:spcAft>
                <a:spcPts val="600"/>
              </a:spcAft>
            </a:pPr>
            <a:r>
              <a:rPr lang="en-US" sz="3200" dirty="0">
                <a:solidFill>
                  <a:srgbClr val="000000"/>
                </a:solidFill>
                <a:ea typeface="Microsoft YaHei" panose="020B0503020204020204" pitchFamily="34" charset="-122"/>
                <a:cs typeface="Times New Roman" panose="02020603050405020304" pitchFamily="18" charset="0"/>
              </a:rPr>
              <a:t>Example 2:   Change-making problem.</a:t>
            </a:r>
          </a:p>
          <a:p>
            <a:pPr>
              <a:spcBef>
                <a:spcPts val="600"/>
              </a:spcBef>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Consider the general instance of a well-known problem.</a:t>
            </a:r>
            <a:endPar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spcBef>
                <a:spcPts val="600"/>
              </a:spcBef>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There are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 denominations 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&lt; 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&lt; … &lt; 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where  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a:t>
            </a:r>
          </a:p>
          <a:p>
            <a:pPr marL="800100" lvl="1" indent="-342900">
              <a:spcBef>
                <a:spcPts val="600"/>
              </a:spcBef>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Each </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of the m denominations is of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unlimited quantities of coins.  </a:t>
            </a:r>
          </a:p>
          <a:p>
            <a:pPr marL="800100" lvl="1" indent="-342900">
              <a:spcBef>
                <a:spcPts val="600"/>
              </a:spcBef>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Give change for amount  n  using the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minimum number of coins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denominations  {d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a:spcBef>
                <a:spcPts val="600"/>
              </a:spcBef>
            </a:pPr>
            <a:r>
              <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spcBef>
                <a:spcPts val="600"/>
              </a:spcBef>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Consider a dynamic programming algorithm for the general case:</a:t>
            </a:r>
          </a:p>
          <a:p>
            <a:pPr marL="800100" lvl="1" indent="-342900">
              <a:spcBef>
                <a:spcPts val="600"/>
              </a:spcBef>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Let F(n) be the minimum number of coins whose values add up to n. </a:t>
            </a:r>
          </a:p>
          <a:p>
            <a:pPr marL="800100" lvl="1" indent="-342900">
              <a:spcBef>
                <a:spcPts val="600"/>
              </a:spcBef>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Let F(0) = 0. </a:t>
            </a:r>
          </a:p>
          <a:p>
            <a:pPr marL="800100" lvl="1" indent="-342900">
              <a:spcBef>
                <a:spcPts val="600"/>
              </a:spcBef>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Obtain the amount n  by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adding one coin of denomination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4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to the amount n –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4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j = 1, 2, …, m such that n </a:t>
            </a:r>
            <a:r>
              <a:rPr lang="zh-CN" alt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1257300" lvl="2" indent="-342900">
              <a:spcBef>
                <a:spcPts val="600"/>
              </a:spcBef>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(i.e.,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4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must be less than or equal to n, for adding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4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the previous total amount.)</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42">
            <a:extLst>
              <a:ext uri="{FF2B5EF4-FFF2-40B4-BE49-F238E27FC236}">
                <a16:creationId xmlns:a16="http://schemas.microsoft.com/office/drawing/2014/main" id="{B50B457D-0BBF-48F2-AB37-74C05F46383E}"/>
              </a:ext>
            </a:extLst>
          </p:cNvPr>
          <p:cNvSpPr/>
          <p:nvPr/>
        </p:nvSpPr>
        <p:spPr>
          <a:xfrm>
            <a:off x="793507" y="2898404"/>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oticon making a point Stock Vector - 14709057">
            <a:extLst>
              <a:ext uri="{FF2B5EF4-FFF2-40B4-BE49-F238E27FC236}">
                <a16:creationId xmlns:a16="http://schemas.microsoft.com/office/drawing/2014/main" id="{BE7E94D5-B7A2-41E1-9835-1DE16C07426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729083" y="2828203"/>
            <a:ext cx="656296" cy="426649"/>
          </a:xfrm>
          <a:prstGeom prst="rect">
            <a:avLst/>
          </a:prstGeom>
          <a:noFill/>
          <a:ln>
            <a:noFill/>
          </a:ln>
        </p:spPr>
      </p:pic>
    </p:spTree>
    <p:extLst>
      <p:ext uri="{BB962C8B-B14F-4D97-AF65-F5344CB8AC3E}">
        <p14:creationId xmlns:p14="http://schemas.microsoft.com/office/powerpoint/2010/main" val="1817030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FCB7A1-215C-4DD3-A17D-2CCDF979F062}"/>
              </a:ext>
            </a:extLst>
          </p:cNvPr>
          <p:cNvSpPr txBox="1"/>
          <p:nvPr/>
        </p:nvSpPr>
        <p:spPr>
          <a:xfrm>
            <a:off x="691988" y="2764811"/>
            <a:ext cx="9873172" cy="1384892"/>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776549" y="1213009"/>
            <a:ext cx="8403772"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Consider all such denominations and select the one minimizing F(n –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+ 1. </a:t>
            </a:r>
          </a:p>
          <a:p>
            <a:pPr marL="800100" lvl="1"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Find the smallest  F(n –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first and then add 1 to it. </a:t>
            </a:r>
          </a:p>
          <a:p>
            <a:pPr marL="800100" lvl="1"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Hence, the following recurrence for F(n):</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F(n) =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min</a:t>
            </a:r>
            <a:r>
              <a:rPr lang="en-US" sz="24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n </a:t>
            </a:r>
            <a:r>
              <a:rPr lang="zh-CN" alt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dj</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F(n –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4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 + 1 for n &gt; 0      ……… 8.4</a:t>
            </a:r>
          </a:p>
          <a:p>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F(0) = 0.</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Compute F(n) by filling a one-row table left to right in the manner similar to the way it was done for the coin-row problem. </a:t>
            </a:r>
          </a:p>
          <a:p>
            <a:pPr marL="800100" lvl="1" indent="-342900">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Computing a table entry here requires finding the minimum of up to  m  numbers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&lt; 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&lt; … &lt; d</a:t>
            </a:r>
            <a:r>
              <a:rPr lang="en-US" sz="24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42">
            <a:extLst>
              <a:ext uri="{FF2B5EF4-FFF2-40B4-BE49-F238E27FC236}">
                <a16:creationId xmlns:a16="http://schemas.microsoft.com/office/drawing/2014/main" id="{2FE312F9-A8C6-4F10-AF09-45254791D6EA}"/>
              </a:ext>
            </a:extLst>
          </p:cNvPr>
          <p:cNvSpPr/>
          <p:nvPr/>
        </p:nvSpPr>
        <p:spPr>
          <a:xfrm>
            <a:off x="793507" y="2898404"/>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B019D6F5-99AE-4FBA-A984-CC5D66E23D6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729083" y="2828203"/>
            <a:ext cx="656296" cy="426649"/>
          </a:xfrm>
          <a:prstGeom prst="rect">
            <a:avLst/>
          </a:prstGeom>
          <a:noFill/>
          <a:ln>
            <a:noFill/>
          </a:ln>
        </p:spPr>
      </p:pic>
    </p:spTree>
    <p:extLst>
      <p:ext uri="{BB962C8B-B14F-4D97-AF65-F5344CB8AC3E}">
        <p14:creationId xmlns:p14="http://schemas.microsoft.com/office/powerpoint/2010/main" val="2378709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B8A7F7-A485-4AC9-A2F0-55403AAF58B1}"/>
              </a:ext>
            </a:extLst>
          </p:cNvPr>
          <p:cNvSpPr txBox="1"/>
          <p:nvPr/>
        </p:nvSpPr>
        <p:spPr>
          <a:xfrm>
            <a:off x="1017643" y="3911898"/>
            <a:ext cx="9705775" cy="1839345"/>
          </a:xfrm>
          <a:prstGeom prst="rect">
            <a:avLst/>
          </a:prstGeom>
          <a:solidFill>
            <a:srgbClr val="FFFF00"/>
          </a:solidFill>
        </p:spPr>
        <p:txBody>
          <a:bodyPr wrap="square" rtlCol="0">
            <a:spAutoFit/>
          </a:bodyPr>
          <a:lstStyle/>
          <a:p>
            <a:endParaRPr lang="en-US" dirty="0"/>
          </a:p>
        </p:txBody>
      </p:sp>
      <p:graphicFrame>
        <p:nvGraphicFramePr>
          <p:cNvPr id="2" name="Table 1">
            <a:extLst>
              <a:ext uri="{FF2B5EF4-FFF2-40B4-BE49-F238E27FC236}">
                <a16:creationId xmlns:a16="http://schemas.microsoft.com/office/drawing/2014/main" id="{FAF16955-00C3-447B-8198-AB00E84D9FC8}"/>
              </a:ext>
            </a:extLst>
          </p:cNvPr>
          <p:cNvGraphicFramePr>
            <a:graphicFrameLocks noGrp="1"/>
          </p:cNvGraphicFramePr>
          <p:nvPr/>
        </p:nvGraphicFramePr>
        <p:xfrm>
          <a:off x="3066557" y="4234978"/>
          <a:ext cx="5798768" cy="731520"/>
        </p:xfrm>
        <a:graphic>
          <a:graphicData uri="http://schemas.openxmlformats.org/drawingml/2006/table">
            <a:tbl>
              <a:tblPr firstRow="1" firstCol="1" bandRow="1">
                <a:tableStyleId>{5C22544A-7EE6-4342-B048-85BDC9FD1C3A}</a:tableStyleId>
              </a:tblPr>
              <a:tblGrid>
                <a:gridCol w="724846">
                  <a:extLst>
                    <a:ext uri="{9D8B030D-6E8A-4147-A177-3AD203B41FA5}">
                      <a16:colId xmlns:a16="http://schemas.microsoft.com/office/drawing/2014/main" val="20000"/>
                    </a:ext>
                  </a:extLst>
                </a:gridCol>
                <a:gridCol w="724846">
                  <a:extLst>
                    <a:ext uri="{9D8B030D-6E8A-4147-A177-3AD203B41FA5}">
                      <a16:colId xmlns:a16="http://schemas.microsoft.com/office/drawing/2014/main" val="20001"/>
                    </a:ext>
                  </a:extLst>
                </a:gridCol>
                <a:gridCol w="724846">
                  <a:extLst>
                    <a:ext uri="{9D8B030D-6E8A-4147-A177-3AD203B41FA5}">
                      <a16:colId xmlns:a16="http://schemas.microsoft.com/office/drawing/2014/main" val="20002"/>
                    </a:ext>
                  </a:extLst>
                </a:gridCol>
                <a:gridCol w="724846">
                  <a:extLst>
                    <a:ext uri="{9D8B030D-6E8A-4147-A177-3AD203B41FA5}">
                      <a16:colId xmlns:a16="http://schemas.microsoft.com/office/drawing/2014/main" val="20003"/>
                    </a:ext>
                  </a:extLst>
                </a:gridCol>
                <a:gridCol w="724846">
                  <a:extLst>
                    <a:ext uri="{9D8B030D-6E8A-4147-A177-3AD203B41FA5}">
                      <a16:colId xmlns:a16="http://schemas.microsoft.com/office/drawing/2014/main" val="20004"/>
                    </a:ext>
                  </a:extLst>
                </a:gridCol>
                <a:gridCol w="724846">
                  <a:extLst>
                    <a:ext uri="{9D8B030D-6E8A-4147-A177-3AD203B41FA5}">
                      <a16:colId xmlns:a16="http://schemas.microsoft.com/office/drawing/2014/main" val="20005"/>
                    </a:ext>
                  </a:extLst>
                </a:gridCol>
                <a:gridCol w="724846">
                  <a:extLst>
                    <a:ext uri="{9D8B030D-6E8A-4147-A177-3AD203B41FA5}">
                      <a16:colId xmlns:a16="http://schemas.microsoft.com/office/drawing/2014/main" val="20006"/>
                    </a:ext>
                  </a:extLst>
                </a:gridCol>
                <a:gridCol w="724846">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n</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0</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1</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3</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4</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5</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C00000"/>
                          </a:solidFill>
                          <a:effectLst/>
                          <a:latin typeface="Times New Roman" panose="02020603050405020304" pitchFamily="18" charset="0"/>
                          <a:cs typeface="Times New Roman" panose="02020603050405020304" pitchFamily="18" charset="0"/>
                        </a:rPr>
                        <a:t>6</a:t>
                      </a:r>
                      <a:endParaRPr lang="en-US" sz="2400" b="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80565">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F[</a:t>
                      </a:r>
                      <a:r>
                        <a:rPr lang="en-US" sz="2400" b="0" dirty="0" err="1">
                          <a:solidFill>
                            <a:schemeClr val="tx1"/>
                          </a:solidFill>
                          <a:effectLst/>
                          <a:latin typeface="Times New Roman" panose="02020603050405020304" pitchFamily="18" charset="0"/>
                          <a:cs typeface="Times New Roman" panose="02020603050405020304" pitchFamily="18" charset="0"/>
                        </a:rPr>
                        <a:t>i</a:t>
                      </a:r>
                      <a:r>
                        <a:rPr lang="en-US" sz="2400" b="0" dirty="0">
                          <a:solidFill>
                            <a:schemeClr val="tx1"/>
                          </a:solidFill>
                          <a:effectLst/>
                          <a:latin typeface="Times New Roman" panose="02020603050405020304" pitchFamily="18" charset="0"/>
                          <a:cs typeface="Times New Roman" panose="02020603050405020304" pitchFamily="18" charset="0"/>
                        </a:rPr>
                        <a:t>]</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0</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1</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2</a:t>
                      </a:r>
                      <a:endParaRPr lang="en-US" sz="24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1</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1</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a:t>
                      </a:r>
                      <a:endParaRPr lang="en-US" sz="24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rgbClr val="C00000"/>
                          </a:solidFill>
                          <a:effectLst/>
                          <a:latin typeface="Times New Roman" panose="02020603050405020304" pitchFamily="18" charset="0"/>
                          <a:cs typeface="Times New Roman" panose="02020603050405020304" pitchFamily="18" charset="0"/>
                        </a:rPr>
                        <a:t>2</a:t>
                      </a:r>
                      <a:endParaRPr lang="en-US" sz="2400" b="0" dirty="0">
                        <a:solidFill>
                          <a:srgbClr val="C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006A8DF0-9A83-4D89-92C0-4DBFA2832716}"/>
              </a:ext>
            </a:extLst>
          </p:cNvPr>
          <p:cNvSpPr/>
          <p:nvPr/>
        </p:nvSpPr>
        <p:spPr>
          <a:xfrm>
            <a:off x="2868716" y="5289579"/>
            <a:ext cx="6933534" cy="461665"/>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F[6] = min { F[6 -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F[6 – </a:t>
            </a:r>
            <a:r>
              <a:rPr lang="en-US" sz="2400" dirty="0">
                <a:solidFill>
                  <a:srgbClr val="3333FF"/>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F[6 –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+ 1 = 2</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1013A60-BBEC-4A6D-8E43-F910C73EC947}"/>
                  </a:ext>
                </a:extLst>
              </p:cNvPr>
              <p:cNvSpPr/>
              <p:nvPr/>
            </p:nvSpPr>
            <p:spPr>
              <a:xfrm>
                <a:off x="2098765" y="792774"/>
                <a:ext cx="8079707" cy="3119124"/>
              </a:xfrm>
              <a:prstGeom prst="rect">
                <a:avLst/>
              </a:prstGeom>
            </p:spPr>
            <p:txBody>
              <a:bodyPr wrap="square">
                <a:spAutoFit/>
              </a:bodyPr>
              <a:lstStyle/>
              <a:p>
                <a:pPr>
                  <a:lnSpc>
                    <a:spcPct val="150000"/>
                  </a:lnSpc>
                </a:pPr>
                <a:r>
                  <a:rPr lang="en-US" sz="24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example: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3 denominations, D[1] =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D[2] =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3</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D[3] =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4</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of unlimited quantities, and  n = 6, how do make up n, a total of 6, using the least number of denominations?</a:t>
                </a:r>
              </a:p>
              <a:p>
                <a:pPr>
                  <a:lnSpc>
                    <a:spcPct val="150000"/>
                  </a:lnSpc>
                </a:pPr>
                <a:endPar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F[</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be the number of selected denominations to make up 0 </a:t>
                </a:r>
                <a14:m>
                  <m:oMath xmlns:m="http://schemas.openxmlformats.org/officeDocument/2006/math">
                    <m:r>
                      <a:rPr lang="en-US" sz="2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a:t>
                </a:r>
              </a:p>
            </p:txBody>
          </p:sp>
        </mc:Choice>
        <mc:Fallback xmlns="">
          <p:sp>
            <p:nvSpPr>
              <p:cNvPr id="4" name="Rectangle 3">
                <a:extLst>
                  <a:ext uri="{FF2B5EF4-FFF2-40B4-BE49-F238E27FC236}">
                    <a16:creationId xmlns:a16="http://schemas.microsoft.com/office/drawing/2014/main" id="{B1013A60-BBEC-4A6D-8E43-F910C73EC947}"/>
                  </a:ext>
                </a:extLst>
              </p:cNvPr>
              <p:cNvSpPr>
                <a:spLocks noRot="1" noChangeAspect="1" noMove="1" noResize="1" noEditPoints="1" noAdjustHandles="1" noChangeArrowheads="1" noChangeShapeType="1" noTextEdit="1"/>
              </p:cNvSpPr>
              <p:nvPr/>
            </p:nvSpPr>
            <p:spPr>
              <a:xfrm>
                <a:off x="2098765" y="792774"/>
                <a:ext cx="8079707" cy="3119124"/>
              </a:xfrm>
              <a:prstGeom prst="rect">
                <a:avLst/>
              </a:prstGeom>
              <a:blipFill>
                <a:blip r:embed="rId2"/>
                <a:stretch>
                  <a:fillRect l="-1131" r="-1056" b="-3516"/>
                </a:stretch>
              </a:blipFill>
            </p:spPr>
            <p:txBody>
              <a:bodyPr/>
              <a:lstStyle/>
              <a:p>
                <a:r>
                  <a:rPr lang="en-US">
                    <a:noFill/>
                  </a:rPr>
                  <a:t> </a:t>
                </a:r>
              </a:p>
            </p:txBody>
          </p:sp>
        </mc:Fallback>
      </mc:AlternateContent>
      <p:pic>
        <p:nvPicPr>
          <p:cNvPr id="5" name="Picture 4" descr="Emoticon making a point Stock Vector - 14709057">
            <a:extLst>
              <a:ext uri="{FF2B5EF4-FFF2-40B4-BE49-F238E27FC236}">
                <a16:creationId xmlns:a16="http://schemas.microsoft.com/office/drawing/2014/main" id="{E10BABC2-A13D-4E6C-B8C2-8CCE11C0296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082148" flipH="1" flipV="1">
            <a:off x="729083" y="2828203"/>
            <a:ext cx="656296" cy="426649"/>
          </a:xfrm>
          <a:prstGeom prst="rect">
            <a:avLst/>
          </a:prstGeom>
          <a:noFill/>
          <a:ln>
            <a:noFill/>
          </a:ln>
        </p:spPr>
      </p:pic>
      <p:sp>
        <p:nvSpPr>
          <p:cNvPr id="6" name="Rectangle 5">
            <a:extLst>
              <a:ext uri="{FF2B5EF4-FFF2-40B4-BE49-F238E27FC236}">
                <a16:creationId xmlns:a16="http://schemas.microsoft.com/office/drawing/2014/main" id="{0FB244E6-0E80-459E-A855-E1E61FF0BA21}"/>
              </a:ext>
            </a:extLst>
          </p:cNvPr>
          <p:cNvSpPr/>
          <p:nvPr/>
        </p:nvSpPr>
        <p:spPr>
          <a:xfrm>
            <a:off x="2211977" y="5882514"/>
            <a:ext cx="8203474" cy="923330"/>
          </a:xfrm>
          <a:prstGeom prst="rect">
            <a:avLst/>
          </a:prstGeom>
        </p:spPr>
        <p:txBody>
          <a:bodyPr wrap="square">
            <a:spAutoFit/>
          </a:bodyPr>
          <a:lstStyle/>
          <a:p>
            <a:r>
              <a:rPr lang="en-US" dirty="0">
                <a:solidFill>
                  <a:srgbClr val="0000FF"/>
                </a:solidFill>
                <a:latin typeface="Times New Roman" panose="02020603050405020304" pitchFamily="18" charset="0"/>
                <a:cs typeface="Times New Roman" panose="02020603050405020304" pitchFamily="18" charset="0"/>
              </a:rPr>
              <a:t>Finding the coins of an optimal solution needs </a:t>
            </a:r>
          </a:p>
          <a:p>
            <a:pPr marL="342900" indent="-342900">
              <a:buFont typeface="Arial" panose="020B0604020202020204" pitchFamily="34" charset="0"/>
              <a:buChar char="•"/>
            </a:pPr>
            <a:r>
              <a:rPr lang="en-US" dirty="0">
                <a:solidFill>
                  <a:srgbClr val="0000FF"/>
                </a:solidFill>
                <a:latin typeface="Times New Roman" panose="02020603050405020304" pitchFamily="18" charset="0"/>
                <a:cs typeface="Times New Roman" panose="02020603050405020304" pitchFamily="18" charset="0"/>
              </a:rPr>
              <a:t>to </a:t>
            </a:r>
            <a:r>
              <a:rPr lang="en-US" dirty="0" err="1">
                <a:solidFill>
                  <a:srgbClr val="0000FF"/>
                </a:solidFill>
                <a:latin typeface="Times New Roman" panose="02020603050405020304" pitchFamily="18" charset="0"/>
                <a:cs typeface="Times New Roman" panose="02020603050405020304" pitchFamily="18" charset="0"/>
              </a:rPr>
              <a:t>backtrace</a:t>
            </a:r>
            <a:r>
              <a:rPr lang="en-US" dirty="0">
                <a:solidFill>
                  <a:srgbClr val="0000FF"/>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computations to see which of the denominations produced the minima in formula (8.4). </a:t>
            </a:r>
          </a:p>
        </p:txBody>
      </p:sp>
    </p:spTree>
    <p:extLst>
      <p:ext uri="{BB962C8B-B14F-4D97-AF65-F5344CB8AC3E}">
        <p14:creationId xmlns:p14="http://schemas.microsoft.com/office/powerpoint/2010/main" val="3297811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0A3D72-9CA3-4C86-8AD1-BCD0DCAD523E}"/>
              </a:ext>
            </a:extLst>
          </p:cNvPr>
          <p:cNvSpPr txBox="1"/>
          <p:nvPr/>
        </p:nvSpPr>
        <p:spPr>
          <a:xfrm>
            <a:off x="954176" y="4308443"/>
            <a:ext cx="9896596" cy="1795194"/>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1619409" y="754363"/>
            <a:ext cx="8987245" cy="5693866"/>
          </a:xfrm>
          <a:prstGeom prst="rect">
            <a:avLst/>
          </a:prstGeom>
        </p:spPr>
        <p:txBody>
          <a:bodyPr wrap="square">
            <a:spAutoFit/>
          </a:bodyPr>
          <a:lstStyle/>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ChangeMaking</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D[ 1.. m], n)</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//Applies dynamic programming to find the minimum number of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//coins of denominations d</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&lt; d</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&lt; … &lt;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where  d</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that add up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a given amount  n.</a:t>
            </a:r>
          </a:p>
          <a:p>
            <a:r>
              <a:rPr lang="en-US" sz="2200" dirty="0">
                <a:latin typeface="Times New Roman" panose="02020603050405020304" pitchFamily="18" charset="0"/>
                <a:ea typeface="Microsoft YaHei" panose="020B0503020204020204" pitchFamily="34" charset="-122"/>
                <a:cs typeface="Times New Roman" panose="02020603050405020304" pitchFamily="18" charset="0"/>
              </a:rPr>
              <a:t>Input: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Positive integer n and array D[1 .. m] of increase positive 		     integers indicating the coin denominators where D[1] =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The minimum number of coins that add up to n</a:t>
            </a:r>
          </a:p>
          <a:p>
            <a:r>
              <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do  </a:t>
            </a:r>
            <a:r>
              <a:rPr lang="en-US" sz="2200" b="1" dirty="0">
                <a:solidFill>
                  <a:srgbClr val="00206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2060"/>
                </a:solidFill>
                <a:latin typeface="Times New Roman" panose="02020603050405020304" pitchFamily="18" charset="0"/>
                <a:ea typeface="Microsoft YaHei" panose="020B0503020204020204" pitchFamily="34" charset="-122"/>
                <a:cs typeface="Times New Roman" panose="02020603050405020304" pitchFamily="18" charset="0"/>
              </a:rPr>
              <a:t>add up to n.</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temp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a:t>
            </a:r>
            <a:endPar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while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D[j])  </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do </a:t>
            </a:r>
            <a:r>
              <a:rPr lang="en-US" sz="22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//1 ≤ j ≤ m and if the coin D(j) ≤ n=</a:t>
            </a:r>
            <a:r>
              <a:rPr lang="en-US" sz="22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i</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temp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min(F[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D[j]], temp);//</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what will make up F[</a:t>
            </a:r>
            <a:r>
              <a:rPr lang="en-US" sz="22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-D(1)],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+ 1 </a:t>
            </a:r>
            <a:r>
              <a:rPr lang="en-US" sz="22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//end while		//</a:t>
            </a:r>
            <a:r>
              <a:rPr lang="en-US" sz="2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-D(2)], …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-D(k)].</a:t>
            </a:r>
            <a:endParaRPr lang="en-US" sz="22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tempt + 1; </a:t>
            </a:r>
            <a:r>
              <a:rPr lang="en-US" sz="2200" b="1" dirty="0">
                <a:solidFill>
                  <a:srgbClr val="00206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//end for</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F[n]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extBox 2"/>
          <p:cNvSpPr txBox="1"/>
          <p:nvPr/>
        </p:nvSpPr>
        <p:spPr>
          <a:xfrm>
            <a:off x="8745877" y="3417816"/>
            <a:ext cx="2649948"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Times New Roman" panose="02020603050405020304" pitchFamily="18" charset="0"/>
                <a:cs typeface="Times New Roman" panose="02020603050405020304" pitchFamily="18" charset="0"/>
              </a:rPr>
              <a:t>Time efficiency is T(m, n) =</a:t>
            </a:r>
            <a:r>
              <a:rPr lang="en-US" sz="2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O(n m), where m is small</a:t>
            </a:r>
            <a:r>
              <a:rPr lang="en-US" sz="2000" dirty="0">
                <a:latin typeface="Times New Roman" panose="02020603050405020304" pitchFamily="18" charset="0"/>
                <a:cs typeface="Times New Roman" panose="02020603050405020304" pitchFamily="18" charset="0"/>
              </a:rPr>
              <a:t> constant. Thus, T(m, n) = O(n).</a:t>
            </a:r>
          </a:p>
        </p:txBody>
      </p:sp>
      <p:sp>
        <p:nvSpPr>
          <p:cNvPr id="4" name="Cloud Callout 42">
            <a:extLst>
              <a:ext uri="{FF2B5EF4-FFF2-40B4-BE49-F238E27FC236}">
                <a16:creationId xmlns:a16="http://schemas.microsoft.com/office/drawing/2014/main" id="{4F0465DB-1EE7-4E30-9FAB-CB05442CB47D}"/>
              </a:ext>
            </a:extLst>
          </p:cNvPr>
          <p:cNvSpPr/>
          <p:nvPr/>
        </p:nvSpPr>
        <p:spPr>
          <a:xfrm>
            <a:off x="888923" y="4679496"/>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oticon making a point Stock Vector - 14709057">
            <a:extLst>
              <a:ext uri="{FF2B5EF4-FFF2-40B4-BE49-F238E27FC236}">
                <a16:creationId xmlns:a16="http://schemas.microsoft.com/office/drawing/2014/main" id="{14183E29-CA06-4767-9701-D6A3FB7F84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833270" y="4609294"/>
            <a:ext cx="656296" cy="426649"/>
          </a:xfrm>
          <a:prstGeom prst="rect">
            <a:avLst/>
          </a:prstGeom>
          <a:noFill/>
          <a:ln>
            <a:noFill/>
          </a:ln>
        </p:spPr>
      </p:pic>
    </p:spTree>
    <p:extLst>
      <p:ext uri="{BB962C8B-B14F-4D97-AF65-F5344CB8AC3E}">
        <p14:creationId xmlns:p14="http://schemas.microsoft.com/office/powerpoint/2010/main" val="907862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5176" y="1407773"/>
            <a:ext cx="8630574" cy="4596451"/>
          </a:xfrm>
          <a:prstGeom prst="rect">
            <a:avLst/>
          </a:prstGeom>
        </p:spPr>
        <p:txBody>
          <a:bodyPr wrap="square">
            <a:spAutoFit/>
          </a:bodyPr>
          <a:lstStyle/>
          <a:p>
            <a:pPr>
              <a:lnSpc>
                <a:spcPct val="150000"/>
              </a:lnSpc>
            </a:pP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3200" dirty="0">
                <a:solidFill>
                  <a:srgbClr val="000000"/>
                </a:solidFill>
                <a:ea typeface="Microsoft YaHei" panose="020B0503020204020204" pitchFamily="34" charset="-122"/>
                <a:cs typeface="Times New Roman" panose="02020603050405020304" pitchFamily="18" charset="0"/>
              </a:rPr>
              <a:t>Dynamic Programming (i.e., Dynamic Planning)</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Dynamic programming (comes from control theory): </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programming”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refers to</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 tabular method (planning), </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and does not refer to computer programming (not writing computer code).</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 algorithm design technique</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marR="0" lvl="0" indent="-342900">
              <a:lnSpc>
                <a:spcPct val="150000"/>
              </a:lnSpc>
              <a:spcBef>
                <a:spcPts val="0"/>
              </a:spcBef>
              <a:spcAft>
                <a:spcPts val="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Invented by a US Mathematician, Richard Bellman in 1950.</a:t>
            </a:r>
          </a:p>
          <a:p>
            <a:pPr marL="342900" marR="0" lvl="0" indent="-342900">
              <a:lnSpc>
                <a:spcPct val="150000"/>
              </a:lnSpc>
              <a:spcBef>
                <a:spcPts val="0"/>
              </a:spcBef>
              <a:spcAft>
                <a:spcPts val="0"/>
              </a:spcAft>
              <a:buFont typeface="Arial" panose="020B0604020202020204" pitchFamily="34" charset="0"/>
              <a:buChar char="•"/>
            </a:pP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 method for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optimizing multistage decision process.</a:t>
            </a:r>
          </a:p>
        </p:txBody>
      </p:sp>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895" y="1271292"/>
            <a:ext cx="586105" cy="425450"/>
          </a:xfrm>
          <a:prstGeom prst="rect">
            <a:avLst/>
          </a:prstGeom>
          <a:noFill/>
        </p:spPr>
      </p:pic>
    </p:spTree>
    <p:extLst>
      <p:ext uri="{BB962C8B-B14F-4D97-AF65-F5344CB8AC3E}">
        <p14:creationId xmlns:p14="http://schemas.microsoft.com/office/powerpoint/2010/main" val="7879273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FCFE0B-7391-4329-BFC9-DD8F97650A2F}"/>
              </a:ext>
            </a:extLst>
          </p:cNvPr>
          <p:cNvSpPr txBox="1"/>
          <p:nvPr/>
        </p:nvSpPr>
        <p:spPr>
          <a:xfrm>
            <a:off x="1141887" y="3695293"/>
            <a:ext cx="9908226" cy="1071419"/>
          </a:xfrm>
          <a:prstGeom prst="rect">
            <a:avLst/>
          </a:prstGeom>
          <a:solidFill>
            <a:srgbClr val="FFFF00"/>
          </a:solidFill>
        </p:spPr>
        <p:txBody>
          <a:bodyPr wrap="square" rtlCol="0">
            <a:spAutoFit/>
          </a:bodyPr>
          <a:lstStyle/>
          <a:p>
            <a:endParaRPr lang="en-US" dirty="0"/>
          </a:p>
        </p:txBody>
      </p:sp>
      <p:sp>
        <p:nvSpPr>
          <p:cNvPr id="2" name="Rectangle 1"/>
          <p:cNvSpPr/>
          <p:nvPr/>
        </p:nvSpPr>
        <p:spPr>
          <a:xfrm>
            <a:off x="2151017" y="1855559"/>
            <a:ext cx="7053943" cy="2795958"/>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application of the algorithm to amount n = 6 and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denominations 1, 3, 4  is shown in Figure 8.2.  </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answer it yields is two coins</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lnSpc>
                <a:spcPct val="150000"/>
              </a:lnSpc>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time efficiency of this algorithm is O(n*m) and </a:t>
            </a:r>
          </a:p>
          <a:p>
            <a:pPr marL="342900" indent="-342900">
              <a:lnSpc>
                <a:spcPct val="150000"/>
              </a:lnSpc>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space efficiencies of the algorithm is ϴ(n).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42">
            <a:extLst>
              <a:ext uri="{FF2B5EF4-FFF2-40B4-BE49-F238E27FC236}">
                <a16:creationId xmlns:a16="http://schemas.microsoft.com/office/drawing/2014/main" id="{620771FC-1CAB-4BB3-B3C6-E1A78918B185}"/>
              </a:ext>
            </a:extLst>
          </p:cNvPr>
          <p:cNvSpPr/>
          <p:nvPr/>
        </p:nvSpPr>
        <p:spPr>
          <a:xfrm>
            <a:off x="745799" y="3285876"/>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B3B3726E-9757-4F76-909A-A476DFDCF39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607345" y="3150197"/>
            <a:ext cx="656296" cy="426649"/>
          </a:xfrm>
          <a:prstGeom prst="rect">
            <a:avLst/>
          </a:prstGeom>
          <a:noFill/>
          <a:ln>
            <a:noFill/>
          </a:ln>
        </p:spPr>
      </p:pic>
    </p:spTree>
    <p:extLst>
      <p:ext uri="{BB962C8B-B14F-4D97-AF65-F5344CB8AC3E}">
        <p14:creationId xmlns:p14="http://schemas.microsoft.com/office/powerpoint/2010/main" val="1235538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468" y="1308187"/>
            <a:ext cx="8612778" cy="4457952"/>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D[1] = 1, D[2] = 3 and D[3] = 4</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total amount n = 6,</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best solution is 2*D[2] = 2*3 = 6.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i.e., Use minimal number of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two</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3-coins to make up 6. </a:t>
            </a:r>
          </a:p>
          <a:p>
            <a:pPr>
              <a:lnSpc>
                <a:spcPct val="150000"/>
              </a:lnSpc>
            </a:pPr>
            <a:endPar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other possible but non-optimal solutions could be:</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6*D[1] = 6*1 = 6;  		         //use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six</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1-coins to make up 6.</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3*D[1] + 1*D[2] = 3*1 + 1*3 = 6;  //use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four</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coins to make up 6;</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2*D[1] + 1*D[3] = 2*1 + 1*4 = 6.  //use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three</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coins to make up 6.</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42">
            <a:extLst>
              <a:ext uri="{FF2B5EF4-FFF2-40B4-BE49-F238E27FC236}">
                <a16:creationId xmlns:a16="http://schemas.microsoft.com/office/drawing/2014/main" id="{8DDFBC8A-0ADC-41FA-967C-99F21EC22F67}"/>
              </a:ext>
            </a:extLst>
          </p:cNvPr>
          <p:cNvSpPr/>
          <p:nvPr/>
        </p:nvSpPr>
        <p:spPr>
          <a:xfrm>
            <a:off x="825312" y="4043392"/>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37EB624B-E78C-4D0E-8090-DF7D5D787FB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686859" y="3973190"/>
            <a:ext cx="656296" cy="426649"/>
          </a:xfrm>
          <a:prstGeom prst="rect">
            <a:avLst/>
          </a:prstGeom>
          <a:noFill/>
          <a:ln>
            <a:noFill/>
          </a:ln>
        </p:spPr>
      </p:pic>
    </p:spTree>
    <p:extLst>
      <p:ext uri="{BB962C8B-B14F-4D97-AF65-F5344CB8AC3E}">
        <p14:creationId xmlns:p14="http://schemas.microsoft.com/office/powerpoint/2010/main" val="3258541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84960" y="1384888"/>
            <a:ext cx="8769532" cy="2062872"/>
          </a:xfrm>
          <a:prstGeom prst="rect">
            <a:avLst/>
          </a:prstGeom>
        </p:spPr>
        <p:txBody>
          <a:bodyPr wrap="square">
            <a:spAutoFit/>
          </a:bodyPr>
          <a:lstStyle/>
          <a:p>
            <a:pPr>
              <a:lnSpc>
                <a:spcPct val="150000"/>
              </a:lnSpc>
            </a:pP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  </a:t>
            </a:r>
            <a:r>
              <a:rPr lang="en-US" sz="2200" b="1"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ChangeMaking</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D[ 1.. m], n)</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where D[1] = 1, D[2] = 3 and D[3] = 4.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F[0]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0					   F[0] = 0</a:t>
            </a:r>
          </a:p>
          <a:p>
            <a:pPr>
              <a:lnSpc>
                <a:spcPct val="150000"/>
              </a:lnSpc>
            </a:pP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8" name="Table 7"/>
          <p:cNvGraphicFramePr>
            <a:graphicFrameLocks noGrp="1"/>
          </p:cNvGraphicFramePr>
          <p:nvPr/>
        </p:nvGraphicFramePr>
        <p:xfrm>
          <a:off x="1654624" y="3443148"/>
          <a:ext cx="7506792" cy="670560"/>
        </p:xfrm>
        <a:graphic>
          <a:graphicData uri="http://schemas.openxmlformats.org/drawingml/2006/table">
            <a:tbl>
              <a:tblPr firstRow="1" firstCol="1" bandRow="1">
                <a:tableStyleId>{5C22544A-7EE6-4342-B048-85BDC9FD1C3A}</a:tableStyleId>
              </a:tblPr>
              <a:tblGrid>
                <a:gridCol w="938349">
                  <a:extLst>
                    <a:ext uri="{9D8B030D-6E8A-4147-A177-3AD203B41FA5}">
                      <a16:colId xmlns:a16="http://schemas.microsoft.com/office/drawing/2014/main" val="20000"/>
                    </a:ext>
                  </a:extLst>
                </a:gridCol>
                <a:gridCol w="938349">
                  <a:extLst>
                    <a:ext uri="{9D8B030D-6E8A-4147-A177-3AD203B41FA5}">
                      <a16:colId xmlns:a16="http://schemas.microsoft.com/office/drawing/2014/main" val="20001"/>
                    </a:ext>
                  </a:extLst>
                </a:gridCol>
                <a:gridCol w="938349">
                  <a:extLst>
                    <a:ext uri="{9D8B030D-6E8A-4147-A177-3AD203B41FA5}">
                      <a16:colId xmlns:a16="http://schemas.microsoft.com/office/drawing/2014/main" val="20002"/>
                    </a:ext>
                  </a:extLst>
                </a:gridCol>
                <a:gridCol w="938349">
                  <a:extLst>
                    <a:ext uri="{9D8B030D-6E8A-4147-A177-3AD203B41FA5}">
                      <a16:colId xmlns:a16="http://schemas.microsoft.com/office/drawing/2014/main" val="20003"/>
                    </a:ext>
                  </a:extLst>
                </a:gridCol>
                <a:gridCol w="938349">
                  <a:extLst>
                    <a:ext uri="{9D8B030D-6E8A-4147-A177-3AD203B41FA5}">
                      <a16:colId xmlns:a16="http://schemas.microsoft.com/office/drawing/2014/main" val="20004"/>
                    </a:ext>
                  </a:extLst>
                </a:gridCol>
                <a:gridCol w="938349">
                  <a:extLst>
                    <a:ext uri="{9D8B030D-6E8A-4147-A177-3AD203B41FA5}">
                      <a16:colId xmlns:a16="http://schemas.microsoft.com/office/drawing/2014/main" val="20005"/>
                    </a:ext>
                  </a:extLst>
                </a:gridCol>
                <a:gridCol w="938349">
                  <a:extLst>
                    <a:ext uri="{9D8B030D-6E8A-4147-A177-3AD203B41FA5}">
                      <a16:colId xmlns:a16="http://schemas.microsoft.com/office/drawing/2014/main" val="20006"/>
                    </a:ext>
                  </a:extLst>
                </a:gridCol>
                <a:gridCol w="938349">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n</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rgbClr val="0000FF"/>
                          </a:solidFill>
                          <a:effectLst/>
                          <a:latin typeface="Times New Roman" panose="02020603050405020304" pitchFamily="18" charset="0"/>
                          <a:cs typeface="Times New Roman" panose="02020603050405020304" pitchFamily="18" charset="0"/>
                        </a:rPr>
                        <a:t>0</a:t>
                      </a:r>
                      <a:endParaRPr lang="en-US" sz="220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F</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rgbClr val="0000FF"/>
                          </a:solidFill>
                          <a:effectLst/>
                          <a:latin typeface="Times New Roman" panose="02020603050405020304" pitchFamily="18" charset="0"/>
                          <a:cs typeface="Times New Roman" panose="02020603050405020304" pitchFamily="18" charset="0"/>
                        </a:rPr>
                        <a:t>0</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9" name="Rectangle 8"/>
          <p:cNvSpPr/>
          <p:nvPr/>
        </p:nvSpPr>
        <p:spPr>
          <a:xfrm>
            <a:off x="1584960" y="4299910"/>
            <a:ext cx="1306286" cy="430887"/>
          </a:xfrm>
          <a:prstGeom prst="rect">
            <a:avLst/>
          </a:prstGeom>
        </p:spPr>
        <p:txBody>
          <a:bodyPr wrap="squar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F[0] = 0</a:t>
            </a:r>
            <a:endParaRPr lang="en-US" sz="2200" dirty="0">
              <a:latin typeface="Times New Roman" panose="02020603050405020304" pitchFamily="18" charset="0"/>
              <a:cs typeface="Times New Roman" panose="02020603050405020304" pitchFamily="18" charset="0"/>
            </a:endParaRPr>
          </a:p>
        </p:txBody>
      </p:sp>
      <p:sp>
        <p:nvSpPr>
          <p:cNvPr id="3" name="Rectangle 2"/>
          <p:cNvSpPr/>
          <p:nvPr/>
        </p:nvSpPr>
        <p:spPr>
          <a:xfrm>
            <a:off x="1654624" y="5154959"/>
            <a:ext cx="7602588" cy="1133965"/>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D[1] = 1, D[2] = 3 and D[3] = 4, begins with the total amount n = </a:t>
            </a:r>
            <a:r>
              <a:rPr lang="en-US" sz="2400"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0 and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 has to go up to 6.</a:t>
            </a:r>
          </a:p>
        </p:txBody>
      </p:sp>
      <p:sp>
        <p:nvSpPr>
          <p:cNvPr id="10" name="Cloud Callout 42">
            <a:extLst>
              <a:ext uri="{FF2B5EF4-FFF2-40B4-BE49-F238E27FC236}">
                <a16:creationId xmlns:a16="http://schemas.microsoft.com/office/drawing/2014/main" id="{3377F964-CF6F-4AB1-97F0-DAB50817D0EE}"/>
              </a:ext>
            </a:extLst>
          </p:cNvPr>
          <p:cNvSpPr/>
          <p:nvPr/>
        </p:nvSpPr>
        <p:spPr>
          <a:xfrm>
            <a:off x="841215" y="3827461"/>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385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1996713" y="1258095"/>
          <a:ext cx="7051496" cy="670560"/>
        </p:xfrm>
        <a:graphic>
          <a:graphicData uri="http://schemas.openxmlformats.org/drawingml/2006/table">
            <a:tbl>
              <a:tblPr firstRow="1" firstCol="1" bandRow="1">
                <a:tableStyleId>{5C22544A-7EE6-4342-B048-85BDC9FD1C3A}</a:tableStyleId>
              </a:tblPr>
              <a:tblGrid>
                <a:gridCol w="881437">
                  <a:extLst>
                    <a:ext uri="{9D8B030D-6E8A-4147-A177-3AD203B41FA5}">
                      <a16:colId xmlns:a16="http://schemas.microsoft.com/office/drawing/2014/main" val="20000"/>
                    </a:ext>
                  </a:extLst>
                </a:gridCol>
                <a:gridCol w="881437">
                  <a:extLst>
                    <a:ext uri="{9D8B030D-6E8A-4147-A177-3AD203B41FA5}">
                      <a16:colId xmlns:a16="http://schemas.microsoft.com/office/drawing/2014/main" val="20001"/>
                    </a:ext>
                  </a:extLst>
                </a:gridCol>
                <a:gridCol w="881437">
                  <a:extLst>
                    <a:ext uri="{9D8B030D-6E8A-4147-A177-3AD203B41FA5}">
                      <a16:colId xmlns:a16="http://schemas.microsoft.com/office/drawing/2014/main" val="20002"/>
                    </a:ext>
                  </a:extLst>
                </a:gridCol>
                <a:gridCol w="881437">
                  <a:extLst>
                    <a:ext uri="{9D8B030D-6E8A-4147-A177-3AD203B41FA5}">
                      <a16:colId xmlns:a16="http://schemas.microsoft.com/office/drawing/2014/main" val="20003"/>
                    </a:ext>
                  </a:extLst>
                </a:gridCol>
                <a:gridCol w="881437">
                  <a:extLst>
                    <a:ext uri="{9D8B030D-6E8A-4147-A177-3AD203B41FA5}">
                      <a16:colId xmlns:a16="http://schemas.microsoft.com/office/drawing/2014/main" val="20004"/>
                    </a:ext>
                  </a:extLst>
                </a:gridCol>
                <a:gridCol w="881437">
                  <a:extLst>
                    <a:ext uri="{9D8B030D-6E8A-4147-A177-3AD203B41FA5}">
                      <a16:colId xmlns:a16="http://schemas.microsoft.com/office/drawing/2014/main" val="20005"/>
                    </a:ext>
                  </a:extLst>
                </a:gridCol>
                <a:gridCol w="881437">
                  <a:extLst>
                    <a:ext uri="{9D8B030D-6E8A-4147-A177-3AD203B41FA5}">
                      <a16:colId xmlns:a16="http://schemas.microsoft.com/office/drawing/2014/main" val="20006"/>
                    </a:ext>
                  </a:extLst>
                </a:gridCol>
                <a:gridCol w="881437">
                  <a:extLst>
                    <a:ext uri="{9D8B030D-6E8A-4147-A177-3AD203B41FA5}">
                      <a16:colId xmlns:a16="http://schemas.microsoft.com/office/drawing/2014/main" val="20007"/>
                    </a:ext>
                  </a:extLst>
                </a:gridCol>
              </a:tblGrid>
              <a:tr h="0">
                <a:tc>
                  <a:txBody>
                    <a:bodyPr/>
                    <a:lstStyle/>
                    <a:p>
                      <a:pPr marL="0" marR="0" algn="r">
                        <a:spcBef>
                          <a:spcPts val="0"/>
                        </a:spcBef>
                        <a:spcAft>
                          <a:spcPts val="0"/>
                        </a:spcAft>
                      </a:pPr>
                      <a:r>
                        <a:rPr lang="en-US" sz="2200" b="0" dirty="0">
                          <a:solidFill>
                            <a:sysClr val="windowText" lastClr="000000"/>
                          </a:solidFill>
                          <a:effectLst/>
                          <a:latin typeface="Times New Roman" panose="02020603050405020304" pitchFamily="18" charset="0"/>
                          <a:cs typeface="Times New Roman" panose="02020603050405020304" pitchFamily="18" charset="0"/>
                        </a:rPr>
                        <a:t>n</a:t>
                      </a:r>
                      <a:endParaRPr lang="en-US" sz="22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0</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dirty="0">
                          <a:solidFill>
                            <a:srgbClr val="0000FF"/>
                          </a:solidFill>
                          <a:effectLst/>
                          <a:latin typeface="Times New Roman" panose="02020603050405020304" pitchFamily="18" charset="0"/>
                          <a:cs typeface="Times New Roman" panose="02020603050405020304" pitchFamily="18" charset="0"/>
                        </a:rPr>
                        <a:t>1</a:t>
                      </a:r>
                      <a:endParaRPr lang="en-US" sz="22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2</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3</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4</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5</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6</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b="0" dirty="0">
                          <a:solidFill>
                            <a:sysClr val="windowText" lastClr="000000"/>
                          </a:solidFill>
                          <a:effectLst/>
                          <a:latin typeface="Times New Roman" panose="02020603050405020304" pitchFamily="18" charset="0"/>
                          <a:cs typeface="Times New Roman" panose="02020603050405020304" pitchFamily="18" charset="0"/>
                        </a:rPr>
                        <a:t>F</a:t>
                      </a:r>
                      <a:endParaRPr lang="en-US" sz="22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0</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dirty="0">
                          <a:solidFill>
                            <a:srgbClr val="0000FF"/>
                          </a:solidFill>
                          <a:effectLst/>
                          <a:latin typeface="Times New Roman" panose="02020603050405020304" pitchFamily="18" charset="0"/>
                          <a:cs typeface="Times New Roman" panose="02020603050405020304" pitchFamily="18" charset="0"/>
                        </a:rPr>
                        <a:t>1</a:t>
                      </a:r>
                      <a:endParaRPr lang="en-US" sz="2200" b="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 </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 </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 </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ysClr val="windowText" lastClr="000000"/>
                          </a:solidFill>
                          <a:effectLst/>
                          <a:latin typeface="Times New Roman" panose="02020603050405020304" pitchFamily="18" charset="0"/>
                          <a:cs typeface="Times New Roman" panose="02020603050405020304" pitchFamily="18" charset="0"/>
                        </a:rPr>
                        <a:t> </a:t>
                      </a:r>
                      <a:endParaRPr lang="en-US" sz="22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dirty="0">
                          <a:solidFill>
                            <a:sysClr val="windowText" lastClr="000000"/>
                          </a:solidFill>
                          <a:effectLst/>
                          <a:latin typeface="Times New Roman" panose="02020603050405020304" pitchFamily="18" charset="0"/>
                          <a:cs typeface="Times New Roman" panose="02020603050405020304" pitchFamily="18" charset="0"/>
                        </a:rPr>
                        <a:t> </a:t>
                      </a:r>
                      <a:endParaRPr lang="en-US" sz="22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8" name="Rectangle 7"/>
          <p:cNvSpPr/>
          <p:nvPr/>
        </p:nvSpPr>
        <p:spPr>
          <a:xfrm>
            <a:off x="1899547" y="2309735"/>
            <a:ext cx="4309664" cy="461665"/>
          </a:xfrm>
          <a:prstGeom prst="rect">
            <a:avLst/>
          </a:prstGeom>
        </p:spPr>
        <p:txBody>
          <a:bodyPr wrap="square">
            <a:spAutoFit/>
          </a:bodyPr>
          <a:lstStyle/>
          <a:p>
            <a:r>
              <a:rPr lang="en-US" sz="2400" dirty="0">
                <a:latin typeface="Times New Roman" panose="02020603050405020304" pitchFamily="18" charset="0"/>
                <a:ea typeface="SimSun" panose="02010600030101010101" pitchFamily="2" charset="-122"/>
                <a:cs typeface="Times New Roman" panose="02020603050405020304" pitchFamily="18" charset="0"/>
              </a:rPr>
              <a:t>F[1] = min { F[1 - 1]} + 1 = 1</a:t>
            </a:r>
            <a:endParaRPr lang="en-US" sz="2400" dirty="0">
              <a:latin typeface="Times New Roman" panose="02020603050405020304" pitchFamily="18" charset="0"/>
              <a:cs typeface="Times New Roman" panose="02020603050405020304" pitchFamily="18" charset="0"/>
            </a:endParaRPr>
          </a:p>
        </p:txBody>
      </p:sp>
      <p:sp>
        <p:nvSpPr>
          <p:cNvPr id="9" name="Rectangle 8"/>
          <p:cNvSpPr/>
          <p:nvPr/>
        </p:nvSpPr>
        <p:spPr>
          <a:xfrm>
            <a:off x="1899547" y="2886571"/>
            <a:ext cx="8925207" cy="334995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D[1] = 1, D[2] = 3 and D[3] = 4, and  for making up to a total amount n = 1, </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use one 1-coin to yield the balance 0.</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From the table, the number of coins for making up to the balance is F[0] = 0.</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min number of coins for n = 1 is F[0] + 1 = 1, using D[1] = 1.</a:t>
            </a:r>
          </a:p>
        </p:txBody>
      </p:sp>
      <p:sp>
        <p:nvSpPr>
          <p:cNvPr id="10" name="Cloud Callout 42">
            <a:extLst>
              <a:ext uri="{FF2B5EF4-FFF2-40B4-BE49-F238E27FC236}">
                <a16:creationId xmlns:a16="http://schemas.microsoft.com/office/drawing/2014/main" id="{15447769-31C1-475F-8A04-B2CC10456F0A}"/>
              </a:ext>
            </a:extLst>
          </p:cNvPr>
          <p:cNvSpPr/>
          <p:nvPr/>
        </p:nvSpPr>
        <p:spPr>
          <a:xfrm>
            <a:off x="499309" y="4982144"/>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6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770290" y="892333"/>
          <a:ext cx="7173416" cy="670560"/>
        </p:xfrm>
        <a:graphic>
          <a:graphicData uri="http://schemas.openxmlformats.org/drawingml/2006/table">
            <a:tbl>
              <a:tblPr firstRow="1" firstCol="1" bandRow="1">
                <a:tableStyleId>{5C22544A-7EE6-4342-B048-85BDC9FD1C3A}</a:tableStyleId>
              </a:tblPr>
              <a:tblGrid>
                <a:gridCol w="896677">
                  <a:extLst>
                    <a:ext uri="{9D8B030D-6E8A-4147-A177-3AD203B41FA5}">
                      <a16:colId xmlns:a16="http://schemas.microsoft.com/office/drawing/2014/main" val="20000"/>
                    </a:ext>
                  </a:extLst>
                </a:gridCol>
                <a:gridCol w="896677">
                  <a:extLst>
                    <a:ext uri="{9D8B030D-6E8A-4147-A177-3AD203B41FA5}">
                      <a16:colId xmlns:a16="http://schemas.microsoft.com/office/drawing/2014/main" val="20001"/>
                    </a:ext>
                  </a:extLst>
                </a:gridCol>
                <a:gridCol w="896677">
                  <a:extLst>
                    <a:ext uri="{9D8B030D-6E8A-4147-A177-3AD203B41FA5}">
                      <a16:colId xmlns:a16="http://schemas.microsoft.com/office/drawing/2014/main" val="20002"/>
                    </a:ext>
                  </a:extLst>
                </a:gridCol>
                <a:gridCol w="896677">
                  <a:extLst>
                    <a:ext uri="{9D8B030D-6E8A-4147-A177-3AD203B41FA5}">
                      <a16:colId xmlns:a16="http://schemas.microsoft.com/office/drawing/2014/main" val="20003"/>
                    </a:ext>
                  </a:extLst>
                </a:gridCol>
                <a:gridCol w="896677">
                  <a:extLst>
                    <a:ext uri="{9D8B030D-6E8A-4147-A177-3AD203B41FA5}">
                      <a16:colId xmlns:a16="http://schemas.microsoft.com/office/drawing/2014/main" val="20004"/>
                    </a:ext>
                  </a:extLst>
                </a:gridCol>
                <a:gridCol w="896677">
                  <a:extLst>
                    <a:ext uri="{9D8B030D-6E8A-4147-A177-3AD203B41FA5}">
                      <a16:colId xmlns:a16="http://schemas.microsoft.com/office/drawing/2014/main" val="20005"/>
                    </a:ext>
                  </a:extLst>
                </a:gridCol>
                <a:gridCol w="896677">
                  <a:extLst>
                    <a:ext uri="{9D8B030D-6E8A-4147-A177-3AD203B41FA5}">
                      <a16:colId xmlns:a16="http://schemas.microsoft.com/office/drawing/2014/main" val="20006"/>
                    </a:ext>
                  </a:extLst>
                </a:gridCol>
                <a:gridCol w="896677">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n</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0</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1</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2</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3</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4</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5</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6</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F</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0</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1</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2</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 </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 </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ysClr val="windowText" lastClr="000000"/>
                          </a:solidFill>
                          <a:effectLst/>
                          <a:latin typeface="Times New Roman" panose="02020603050405020304" pitchFamily="18" charset="0"/>
                          <a:cs typeface="Times New Roman" panose="02020603050405020304" pitchFamily="18" charset="0"/>
                        </a:rPr>
                        <a:t> </a:t>
                      </a:r>
                      <a:endParaRPr lang="en-US" sz="220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ysClr val="windowText" lastClr="000000"/>
                          </a:solidFill>
                          <a:effectLst/>
                          <a:latin typeface="Times New Roman" panose="02020603050405020304" pitchFamily="18" charset="0"/>
                          <a:cs typeface="Times New Roman" panose="02020603050405020304" pitchFamily="18" charset="0"/>
                        </a:rPr>
                        <a:t> </a:t>
                      </a:r>
                      <a:endParaRPr lang="en-US" sz="220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 name="Rectangle 3"/>
          <p:cNvSpPr/>
          <p:nvPr/>
        </p:nvSpPr>
        <p:spPr>
          <a:xfrm>
            <a:off x="1789996" y="2059969"/>
            <a:ext cx="3871573" cy="461665"/>
          </a:xfrm>
          <a:prstGeom prst="rect">
            <a:avLst/>
          </a:prstGeom>
        </p:spPr>
        <p:txBody>
          <a:bodyPr wrap="none">
            <a:spAutoFit/>
          </a:bodyPr>
          <a:lstStyle/>
          <a:p>
            <a:r>
              <a:rPr lang="en-US" sz="2400" dirty="0">
                <a:latin typeface="Times New Roman" panose="02020603050405020304" pitchFamily="18" charset="0"/>
                <a:ea typeface="SimSun" panose="02010600030101010101" pitchFamily="2" charset="-122"/>
                <a:cs typeface="Times New Roman" panose="02020603050405020304" pitchFamily="18" charset="0"/>
              </a:rPr>
              <a:t>F[2] = min { F[2 - 1]} + 1 = 2</a:t>
            </a:r>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1724268" y="2538137"/>
            <a:ext cx="8743464" cy="2795958"/>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D[1] = 1, D[2] = 3 and D[3] = 4, and for total amount n = 2, </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use one 1-coin to yield the balance 1.</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From the table, the number of coins for making up to the balance 1 is F[1] = 1.</a:t>
            </a:r>
          </a:p>
          <a:p>
            <a:pPr marL="342900" indent="-342900">
              <a:lnSpc>
                <a:spcPct val="150000"/>
              </a:lnSpc>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min number of coins for n = 2 is F[1] + 1 = 2, using D[1] = 1.</a:t>
            </a:r>
          </a:p>
        </p:txBody>
      </p:sp>
    </p:spTree>
    <p:extLst>
      <p:ext uri="{BB962C8B-B14F-4D97-AF65-F5344CB8AC3E}">
        <p14:creationId xmlns:p14="http://schemas.microsoft.com/office/powerpoint/2010/main" val="3481226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361248" y="1066504"/>
          <a:ext cx="7469504" cy="752550"/>
        </p:xfrm>
        <a:graphic>
          <a:graphicData uri="http://schemas.openxmlformats.org/drawingml/2006/table">
            <a:tbl>
              <a:tblPr firstRow="1" firstCol="1" bandRow="1">
                <a:tableStyleId>{5C22544A-7EE6-4342-B048-85BDC9FD1C3A}</a:tableStyleId>
              </a:tblPr>
              <a:tblGrid>
                <a:gridCol w="933688">
                  <a:extLst>
                    <a:ext uri="{9D8B030D-6E8A-4147-A177-3AD203B41FA5}">
                      <a16:colId xmlns:a16="http://schemas.microsoft.com/office/drawing/2014/main" val="20000"/>
                    </a:ext>
                  </a:extLst>
                </a:gridCol>
                <a:gridCol w="933688">
                  <a:extLst>
                    <a:ext uri="{9D8B030D-6E8A-4147-A177-3AD203B41FA5}">
                      <a16:colId xmlns:a16="http://schemas.microsoft.com/office/drawing/2014/main" val="20001"/>
                    </a:ext>
                  </a:extLst>
                </a:gridCol>
                <a:gridCol w="933688">
                  <a:extLst>
                    <a:ext uri="{9D8B030D-6E8A-4147-A177-3AD203B41FA5}">
                      <a16:colId xmlns:a16="http://schemas.microsoft.com/office/drawing/2014/main" val="20002"/>
                    </a:ext>
                  </a:extLst>
                </a:gridCol>
                <a:gridCol w="933688">
                  <a:extLst>
                    <a:ext uri="{9D8B030D-6E8A-4147-A177-3AD203B41FA5}">
                      <a16:colId xmlns:a16="http://schemas.microsoft.com/office/drawing/2014/main" val="20003"/>
                    </a:ext>
                  </a:extLst>
                </a:gridCol>
                <a:gridCol w="933688">
                  <a:extLst>
                    <a:ext uri="{9D8B030D-6E8A-4147-A177-3AD203B41FA5}">
                      <a16:colId xmlns:a16="http://schemas.microsoft.com/office/drawing/2014/main" val="20004"/>
                    </a:ext>
                  </a:extLst>
                </a:gridCol>
                <a:gridCol w="933688">
                  <a:extLst>
                    <a:ext uri="{9D8B030D-6E8A-4147-A177-3AD203B41FA5}">
                      <a16:colId xmlns:a16="http://schemas.microsoft.com/office/drawing/2014/main" val="20005"/>
                    </a:ext>
                  </a:extLst>
                </a:gridCol>
                <a:gridCol w="933688">
                  <a:extLst>
                    <a:ext uri="{9D8B030D-6E8A-4147-A177-3AD203B41FA5}">
                      <a16:colId xmlns:a16="http://schemas.microsoft.com/office/drawing/2014/main" val="20006"/>
                    </a:ext>
                  </a:extLst>
                </a:gridCol>
                <a:gridCol w="933688">
                  <a:extLst>
                    <a:ext uri="{9D8B030D-6E8A-4147-A177-3AD203B41FA5}">
                      <a16:colId xmlns:a16="http://schemas.microsoft.com/office/drawing/2014/main" val="20007"/>
                    </a:ext>
                  </a:extLst>
                </a:gridCol>
              </a:tblGrid>
              <a:tr h="376275">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n</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3</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4</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800" b="0" dirty="0">
                          <a:solidFill>
                            <a:sysClr val="windowText" lastClr="000000"/>
                          </a:solidFill>
                          <a:effectLst/>
                          <a:latin typeface="Times New Roman" panose="02020603050405020304" pitchFamily="18" charset="0"/>
                          <a:cs typeface="Times New Roman" panose="02020603050405020304" pitchFamily="18" charset="0"/>
                        </a:rPr>
                        <a:t>5</a:t>
                      </a:r>
                      <a:endParaRPr lang="en-US" sz="18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800" b="0">
                          <a:solidFill>
                            <a:sysClr val="windowText" lastClr="000000"/>
                          </a:solidFill>
                          <a:effectLst/>
                          <a:latin typeface="Times New Roman" panose="02020603050405020304" pitchFamily="18" charset="0"/>
                          <a:cs typeface="Times New Roman" panose="02020603050405020304" pitchFamily="18" charset="0"/>
                        </a:rPr>
                        <a:t>6</a:t>
                      </a:r>
                      <a:endParaRPr lang="en-US" sz="18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6275">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F</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0</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1</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a:solidFill>
                            <a:sysClr val="windowText" lastClr="000000"/>
                          </a:solidFill>
                          <a:effectLst/>
                          <a:latin typeface="Times New Roman" panose="02020603050405020304" pitchFamily="18" charset="0"/>
                          <a:cs typeface="Times New Roman" panose="02020603050405020304" pitchFamily="18" charset="0"/>
                        </a:rPr>
                        <a:t>2</a:t>
                      </a:r>
                      <a:endParaRPr lang="en-US" sz="24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1</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b="0" dirty="0">
                          <a:solidFill>
                            <a:sysClr val="windowText" lastClr="000000"/>
                          </a:solidFill>
                          <a:effectLst/>
                          <a:latin typeface="Times New Roman" panose="02020603050405020304" pitchFamily="18" charset="0"/>
                          <a:cs typeface="Times New Roman" panose="02020603050405020304" pitchFamily="18" charset="0"/>
                        </a:rPr>
                        <a:t> </a:t>
                      </a:r>
                      <a:endParaRPr lang="en-US" sz="24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800" b="0">
                          <a:solidFill>
                            <a:sysClr val="windowText" lastClr="000000"/>
                          </a:solidFill>
                          <a:effectLst/>
                          <a:latin typeface="Times New Roman" panose="02020603050405020304" pitchFamily="18" charset="0"/>
                          <a:cs typeface="Times New Roman" panose="02020603050405020304" pitchFamily="18" charset="0"/>
                        </a:rPr>
                        <a:t> </a:t>
                      </a:r>
                      <a:endParaRPr lang="en-US" sz="1800" b="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800" b="0" dirty="0">
                          <a:solidFill>
                            <a:sysClr val="windowText" lastClr="000000"/>
                          </a:solidFill>
                          <a:effectLst/>
                          <a:latin typeface="Times New Roman" panose="02020603050405020304" pitchFamily="18" charset="0"/>
                          <a:cs typeface="Times New Roman" panose="02020603050405020304" pitchFamily="18" charset="0"/>
                        </a:rPr>
                        <a:t> </a:t>
                      </a:r>
                      <a:endParaRPr lang="en-US" sz="1800" b="0" dirty="0">
                        <a:solidFill>
                          <a:sysClr val="windowText" lastClr="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5" name="Rectangle 4"/>
          <p:cNvSpPr/>
          <p:nvPr/>
        </p:nvSpPr>
        <p:spPr>
          <a:xfrm>
            <a:off x="2255686" y="2032465"/>
            <a:ext cx="5224976" cy="461665"/>
          </a:xfrm>
          <a:prstGeom prst="rect">
            <a:avLst/>
          </a:prstGeom>
        </p:spPr>
        <p:txBody>
          <a:bodyPr wrap="square">
            <a:spAutoFit/>
          </a:bodyPr>
          <a:lstStyle/>
          <a:p>
            <a:r>
              <a:rPr lang="en-US" sz="2400" dirty="0">
                <a:latin typeface="Times New Roman" panose="02020603050405020304" pitchFamily="18" charset="0"/>
                <a:ea typeface="SimSun" panose="02010600030101010101" pitchFamily="2" charset="-122"/>
                <a:cs typeface="Times New Roman" panose="02020603050405020304" pitchFamily="18" charset="0"/>
              </a:rPr>
              <a:t>F[3] = min { F[3 - 1], F[3 – 3]} + 1 = 1</a:t>
            </a:r>
            <a:endParaRPr lang="en-US"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2255685" y="2629276"/>
            <a:ext cx="7994304" cy="3586366"/>
          </a:xfrm>
          <a:prstGeom prst="rect">
            <a:avLst/>
          </a:prstGeom>
          <a:ln>
            <a:solidFill>
              <a:schemeClr val="accent1"/>
            </a:solidFill>
          </a:ln>
        </p:spPr>
        <p:txBody>
          <a:bodyPr wrap="square">
            <a:spAutoFit/>
          </a:bodyPr>
          <a:lstStyle/>
          <a:p>
            <a:pPr marL="342900"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D[1] = 1, D[2] = 3 and D[3] = 4, and for the total amount   n = 3, </a:t>
            </a:r>
          </a:p>
          <a:p>
            <a:pPr marL="342900"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use one 1-coin or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one 3-coins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yield balance either 2 or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respectively. </a:t>
            </a:r>
          </a:p>
          <a:p>
            <a:pPr marL="342900"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From the table, the number of coins for making up to these balances 2 or 0 is F[2] = 2 and F[0] = 0, respectively. Thus,</a:t>
            </a:r>
          </a:p>
          <a:p>
            <a:pPr marL="342900"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min number of coins for n = 3 is F[0] + 1 = 1, using D[2] = 3. </a:t>
            </a:r>
          </a:p>
        </p:txBody>
      </p:sp>
    </p:spTree>
    <p:extLst>
      <p:ext uri="{BB962C8B-B14F-4D97-AF65-F5344CB8AC3E}">
        <p14:creationId xmlns:p14="http://schemas.microsoft.com/office/powerpoint/2010/main" val="3310832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935106" y="1101340"/>
          <a:ext cx="6372232" cy="670560"/>
        </p:xfrm>
        <a:graphic>
          <a:graphicData uri="http://schemas.openxmlformats.org/drawingml/2006/table">
            <a:tbl>
              <a:tblPr firstRow="1" firstCol="1" bandRow="1">
                <a:tableStyleId>{5C22544A-7EE6-4342-B048-85BDC9FD1C3A}</a:tableStyleId>
              </a:tblPr>
              <a:tblGrid>
                <a:gridCol w="796529">
                  <a:extLst>
                    <a:ext uri="{9D8B030D-6E8A-4147-A177-3AD203B41FA5}">
                      <a16:colId xmlns:a16="http://schemas.microsoft.com/office/drawing/2014/main" val="20000"/>
                    </a:ext>
                  </a:extLst>
                </a:gridCol>
                <a:gridCol w="796529">
                  <a:extLst>
                    <a:ext uri="{9D8B030D-6E8A-4147-A177-3AD203B41FA5}">
                      <a16:colId xmlns:a16="http://schemas.microsoft.com/office/drawing/2014/main" val="20001"/>
                    </a:ext>
                  </a:extLst>
                </a:gridCol>
                <a:gridCol w="796529">
                  <a:extLst>
                    <a:ext uri="{9D8B030D-6E8A-4147-A177-3AD203B41FA5}">
                      <a16:colId xmlns:a16="http://schemas.microsoft.com/office/drawing/2014/main" val="20002"/>
                    </a:ext>
                  </a:extLst>
                </a:gridCol>
                <a:gridCol w="796529">
                  <a:extLst>
                    <a:ext uri="{9D8B030D-6E8A-4147-A177-3AD203B41FA5}">
                      <a16:colId xmlns:a16="http://schemas.microsoft.com/office/drawing/2014/main" val="20003"/>
                    </a:ext>
                  </a:extLst>
                </a:gridCol>
                <a:gridCol w="796529">
                  <a:extLst>
                    <a:ext uri="{9D8B030D-6E8A-4147-A177-3AD203B41FA5}">
                      <a16:colId xmlns:a16="http://schemas.microsoft.com/office/drawing/2014/main" val="20004"/>
                    </a:ext>
                  </a:extLst>
                </a:gridCol>
                <a:gridCol w="796529">
                  <a:extLst>
                    <a:ext uri="{9D8B030D-6E8A-4147-A177-3AD203B41FA5}">
                      <a16:colId xmlns:a16="http://schemas.microsoft.com/office/drawing/2014/main" val="20005"/>
                    </a:ext>
                  </a:extLst>
                </a:gridCol>
                <a:gridCol w="796529">
                  <a:extLst>
                    <a:ext uri="{9D8B030D-6E8A-4147-A177-3AD203B41FA5}">
                      <a16:colId xmlns:a16="http://schemas.microsoft.com/office/drawing/2014/main" val="20006"/>
                    </a:ext>
                  </a:extLst>
                </a:gridCol>
                <a:gridCol w="796529">
                  <a:extLst>
                    <a:ext uri="{9D8B030D-6E8A-4147-A177-3AD203B41FA5}">
                      <a16:colId xmlns:a16="http://schemas.microsoft.com/office/drawing/2014/main" val="20007"/>
                    </a:ext>
                  </a:extLst>
                </a:gridCol>
              </a:tblGrid>
              <a:tr h="0">
                <a:tc>
                  <a:txBody>
                    <a:bodyPr/>
                    <a:lstStyle/>
                    <a:p>
                      <a:pPr marL="0" marR="0" algn="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n</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1</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Rectangle 2"/>
          <p:cNvSpPr/>
          <p:nvPr/>
        </p:nvSpPr>
        <p:spPr>
          <a:xfrm>
            <a:off x="1854923" y="2216723"/>
            <a:ext cx="6026708" cy="430887"/>
          </a:xfrm>
          <a:prstGeom prst="rect">
            <a:avLst/>
          </a:prstGeom>
        </p:spPr>
        <p:txBody>
          <a:bodyPr wrap="squar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F[4] = min { F[4 - 1], F[4 – 3], F[4 – 4] } + 1 = 1</a:t>
            </a:r>
            <a:endParaRPr lang="en-US" sz="2200" dirty="0">
              <a:latin typeface="Times New Roman" panose="02020603050405020304" pitchFamily="18" charset="0"/>
              <a:cs typeface="Times New Roman" panose="02020603050405020304" pitchFamily="18" charset="0"/>
            </a:endParaRPr>
          </a:p>
        </p:txBody>
      </p:sp>
      <p:sp>
        <p:nvSpPr>
          <p:cNvPr id="4" name="Rectangle 3"/>
          <p:cNvSpPr/>
          <p:nvPr/>
        </p:nvSpPr>
        <p:spPr>
          <a:xfrm>
            <a:off x="1854922" y="2816897"/>
            <a:ext cx="7350037" cy="326865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D[1] = 1, D[2] = 3 and D[3] = 4, and for making up a total amount n = 4,</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use one 1-coins, one 3-coins or one 4-coins, then </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balance would be 3, 1 and 0.  </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From the table, the number of coins for making up to these balance 3, 1 or 0 is F[3] = 1, F[1] = 1 and F[0] = 0.</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min number of coins for n = 4 is F[0] + 1 = 1, using D[3] = 4.</a:t>
            </a:r>
          </a:p>
        </p:txBody>
      </p:sp>
    </p:spTree>
    <p:extLst>
      <p:ext uri="{BB962C8B-B14F-4D97-AF65-F5344CB8AC3E}">
        <p14:creationId xmlns:p14="http://schemas.microsoft.com/office/powerpoint/2010/main" val="1199705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978329" y="1433054"/>
          <a:ext cx="5518792" cy="670560"/>
        </p:xfrm>
        <a:graphic>
          <a:graphicData uri="http://schemas.openxmlformats.org/drawingml/2006/table">
            <a:tbl>
              <a:tblPr firstRow="1" firstCol="1" bandRow="1">
                <a:tableStyleId>{5C22544A-7EE6-4342-B048-85BDC9FD1C3A}</a:tableStyleId>
              </a:tblPr>
              <a:tblGrid>
                <a:gridCol w="689849">
                  <a:extLst>
                    <a:ext uri="{9D8B030D-6E8A-4147-A177-3AD203B41FA5}">
                      <a16:colId xmlns:a16="http://schemas.microsoft.com/office/drawing/2014/main" val="20000"/>
                    </a:ext>
                  </a:extLst>
                </a:gridCol>
                <a:gridCol w="689849">
                  <a:extLst>
                    <a:ext uri="{9D8B030D-6E8A-4147-A177-3AD203B41FA5}">
                      <a16:colId xmlns:a16="http://schemas.microsoft.com/office/drawing/2014/main" val="20001"/>
                    </a:ext>
                  </a:extLst>
                </a:gridCol>
                <a:gridCol w="689849">
                  <a:extLst>
                    <a:ext uri="{9D8B030D-6E8A-4147-A177-3AD203B41FA5}">
                      <a16:colId xmlns:a16="http://schemas.microsoft.com/office/drawing/2014/main" val="20002"/>
                    </a:ext>
                  </a:extLst>
                </a:gridCol>
                <a:gridCol w="689849">
                  <a:extLst>
                    <a:ext uri="{9D8B030D-6E8A-4147-A177-3AD203B41FA5}">
                      <a16:colId xmlns:a16="http://schemas.microsoft.com/office/drawing/2014/main" val="20003"/>
                    </a:ext>
                  </a:extLst>
                </a:gridCol>
                <a:gridCol w="689849">
                  <a:extLst>
                    <a:ext uri="{9D8B030D-6E8A-4147-A177-3AD203B41FA5}">
                      <a16:colId xmlns:a16="http://schemas.microsoft.com/office/drawing/2014/main" val="20004"/>
                    </a:ext>
                  </a:extLst>
                </a:gridCol>
                <a:gridCol w="689849">
                  <a:extLst>
                    <a:ext uri="{9D8B030D-6E8A-4147-A177-3AD203B41FA5}">
                      <a16:colId xmlns:a16="http://schemas.microsoft.com/office/drawing/2014/main" val="20005"/>
                    </a:ext>
                  </a:extLst>
                </a:gridCol>
                <a:gridCol w="689849">
                  <a:extLst>
                    <a:ext uri="{9D8B030D-6E8A-4147-A177-3AD203B41FA5}">
                      <a16:colId xmlns:a16="http://schemas.microsoft.com/office/drawing/2014/main" val="20006"/>
                    </a:ext>
                  </a:extLst>
                </a:gridCol>
                <a:gridCol w="689849">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n</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Rectangle 2"/>
          <p:cNvSpPr/>
          <p:nvPr/>
        </p:nvSpPr>
        <p:spPr>
          <a:xfrm>
            <a:off x="2876770" y="2356060"/>
            <a:ext cx="5721909" cy="430887"/>
          </a:xfrm>
          <a:prstGeom prst="rect">
            <a:avLst/>
          </a:prstGeom>
        </p:spPr>
        <p:txBody>
          <a:bodyPr wrap="squar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F[5] = min { F[5 - 1], F[5 – 3], F[5 – 4] } + 1 = 2</a:t>
            </a:r>
            <a:endParaRPr lang="en-US" sz="2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E7AA7B4-B06C-4055-A1DE-B59CD31EDB9F}"/>
              </a:ext>
            </a:extLst>
          </p:cNvPr>
          <p:cNvSpPr/>
          <p:nvPr/>
        </p:nvSpPr>
        <p:spPr>
          <a:xfrm>
            <a:off x="2420981" y="2916220"/>
            <a:ext cx="7350037" cy="419198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D[1] = 1, D[2] = 3 and D[3] = 4, and for making up a total amount n = 5,</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use one 1-coins, one 3-coins or one 4-coins, then </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balance would be 4, 2 and 1.  </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From the table, the number of coins for making up to these balance 4, 2 or 1 is F[4] = 1, F[2] = 2 and F[1] = 1.</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min number of coins for n = 5 is F[4] + 1 = 2, using D[1] = 1.</a:t>
            </a:r>
          </a:p>
          <a:p>
            <a:pPr>
              <a:lnSpc>
                <a:spcPct val="150000"/>
              </a:lnSpc>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Or F[1] + 1 = 2, using D[3] = 4.</a:t>
            </a:r>
          </a:p>
          <a:p>
            <a:pPr marL="342900" indent="-342900">
              <a:lnSpc>
                <a:spcPct val="150000"/>
              </a:lnSpc>
              <a:buFont typeface="Arial" panose="020B0604020202020204" pitchFamily="34" charset="0"/>
              <a:buChar char="•"/>
            </a:pPr>
            <a:endPar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0734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81751" y="1211922"/>
          <a:ext cx="6810000" cy="670560"/>
        </p:xfrm>
        <a:graphic>
          <a:graphicData uri="http://schemas.openxmlformats.org/drawingml/2006/table">
            <a:tbl>
              <a:tblPr firstRow="1" firstCol="1" bandRow="1">
                <a:tableStyleId>{5C22544A-7EE6-4342-B048-85BDC9FD1C3A}</a:tableStyleId>
              </a:tblPr>
              <a:tblGrid>
                <a:gridCol w="851250">
                  <a:extLst>
                    <a:ext uri="{9D8B030D-6E8A-4147-A177-3AD203B41FA5}">
                      <a16:colId xmlns:a16="http://schemas.microsoft.com/office/drawing/2014/main" val="20000"/>
                    </a:ext>
                  </a:extLst>
                </a:gridCol>
                <a:gridCol w="851250">
                  <a:extLst>
                    <a:ext uri="{9D8B030D-6E8A-4147-A177-3AD203B41FA5}">
                      <a16:colId xmlns:a16="http://schemas.microsoft.com/office/drawing/2014/main" val="20001"/>
                    </a:ext>
                  </a:extLst>
                </a:gridCol>
                <a:gridCol w="851250">
                  <a:extLst>
                    <a:ext uri="{9D8B030D-6E8A-4147-A177-3AD203B41FA5}">
                      <a16:colId xmlns:a16="http://schemas.microsoft.com/office/drawing/2014/main" val="20002"/>
                    </a:ext>
                  </a:extLst>
                </a:gridCol>
                <a:gridCol w="851250">
                  <a:extLst>
                    <a:ext uri="{9D8B030D-6E8A-4147-A177-3AD203B41FA5}">
                      <a16:colId xmlns:a16="http://schemas.microsoft.com/office/drawing/2014/main" val="20003"/>
                    </a:ext>
                  </a:extLst>
                </a:gridCol>
                <a:gridCol w="851250">
                  <a:extLst>
                    <a:ext uri="{9D8B030D-6E8A-4147-A177-3AD203B41FA5}">
                      <a16:colId xmlns:a16="http://schemas.microsoft.com/office/drawing/2014/main" val="20004"/>
                    </a:ext>
                  </a:extLst>
                </a:gridCol>
                <a:gridCol w="851250">
                  <a:extLst>
                    <a:ext uri="{9D8B030D-6E8A-4147-A177-3AD203B41FA5}">
                      <a16:colId xmlns:a16="http://schemas.microsoft.com/office/drawing/2014/main" val="20005"/>
                    </a:ext>
                  </a:extLst>
                </a:gridCol>
                <a:gridCol w="851250">
                  <a:extLst>
                    <a:ext uri="{9D8B030D-6E8A-4147-A177-3AD203B41FA5}">
                      <a16:colId xmlns:a16="http://schemas.microsoft.com/office/drawing/2014/main" val="20006"/>
                    </a:ext>
                  </a:extLst>
                </a:gridCol>
                <a:gridCol w="851250">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n</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5</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5" name="Rectangle 4"/>
          <p:cNvSpPr/>
          <p:nvPr/>
        </p:nvSpPr>
        <p:spPr>
          <a:xfrm>
            <a:off x="2281751" y="2213407"/>
            <a:ext cx="6810000"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latin typeface="Times New Roman" panose="02020603050405020304" pitchFamily="18" charset="0"/>
                <a:ea typeface="SimSun" panose="02010600030101010101" pitchFamily="2" charset="-122"/>
                <a:cs typeface="Times New Roman" panose="02020603050405020304" pitchFamily="18" charset="0"/>
              </a:rPr>
              <a:t>F[5] = min { F[5 - 1], F[5 – 3], F[5 – 4] } + 1 = 2</a:t>
            </a:r>
            <a:endParaRPr lang="en-US" sz="2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D1AB9B7-D332-40FA-9A49-82783D6B66DF}"/>
              </a:ext>
            </a:extLst>
          </p:cNvPr>
          <p:cNvSpPr/>
          <p:nvPr/>
        </p:nvSpPr>
        <p:spPr>
          <a:xfrm>
            <a:off x="2281751" y="2774587"/>
            <a:ext cx="6810000" cy="3730317"/>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 D[1] = 1, D[2] = 3 and D[3] = 4, and for making up a total amount n = 6,</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use one 1-coins, one 3-coins or one 4-coins, then </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balance would be 5, 3 and 2.  </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From the table, the number of coins for making up to these balance 5, 3 or 2 is F[5] = 2, F[3] = 1 and F[2] = 2.</a:t>
            </a:r>
          </a:p>
          <a:p>
            <a:pPr marL="342900" indent="-342900">
              <a:lnSpc>
                <a:spcPct val="150000"/>
              </a:lnSpc>
              <a:buFont typeface="Arial" panose="020B0604020202020204" pitchFamily="34" charset="0"/>
              <a:buChar char="•"/>
            </a:pP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min number of coins for n = 6 is F[3] + 1 = 2, using D[2] = 3.</a:t>
            </a:r>
          </a:p>
        </p:txBody>
      </p:sp>
    </p:spTree>
    <p:extLst>
      <p:ext uri="{BB962C8B-B14F-4D97-AF65-F5344CB8AC3E}">
        <p14:creationId xmlns:p14="http://schemas.microsoft.com/office/powerpoint/2010/main" val="2909901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7517DA-A7EC-49B3-A968-256389CB7C1C}"/>
              </a:ext>
            </a:extLst>
          </p:cNvPr>
          <p:cNvSpPr txBox="1"/>
          <p:nvPr/>
        </p:nvSpPr>
        <p:spPr>
          <a:xfrm>
            <a:off x="1452940" y="2422535"/>
            <a:ext cx="9896596" cy="1795194"/>
          </a:xfrm>
          <a:prstGeom prst="rect">
            <a:avLst/>
          </a:prstGeom>
          <a:solidFill>
            <a:srgbClr val="FFFF00"/>
          </a:solidFill>
        </p:spPr>
        <p:txBody>
          <a:bodyPr wrap="square" rtlCol="0">
            <a:spAutoFit/>
          </a:bodyPr>
          <a:lstStyle/>
          <a:p>
            <a:endParaRPr lang="en-US" dirty="0"/>
          </a:p>
        </p:txBody>
      </p:sp>
      <p:graphicFrame>
        <p:nvGraphicFramePr>
          <p:cNvPr id="2" name="Table 1"/>
          <p:cNvGraphicFramePr>
            <a:graphicFrameLocks noGrp="1"/>
          </p:cNvGraphicFramePr>
          <p:nvPr/>
        </p:nvGraphicFramePr>
        <p:xfrm>
          <a:off x="3188476" y="2649572"/>
          <a:ext cx="5160392" cy="670560"/>
        </p:xfrm>
        <a:graphic>
          <a:graphicData uri="http://schemas.openxmlformats.org/drawingml/2006/table">
            <a:tbl>
              <a:tblPr firstRow="1" firstCol="1" bandRow="1">
                <a:tableStyleId>{5C22544A-7EE6-4342-B048-85BDC9FD1C3A}</a:tableStyleId>
              </a:tblPr>
              <a:tblGrid>
                <a:gridCol w="645049">
                  <a:extLst>
                    <a:ext uri="{9D8B030D-6E8A-4147-A177-3AD203B41FA5}">
                      <a16:colId xmlns:a16="http://schemas.microsoft.com/office/drawing/2014/main" val="20000"/>
                    </a:ext>
                  </a:extLst>
                </a:gridCol>
                <a:gridCol w="645049">
                  <a:extLst>
                    <a:ext uri="{9D8B030D-6E8A-4147-A177-3AD203B41FA5}">
                      <a16:colId xmlns:a16="http://schemas.microsoft.com/office/drawing/2014/main" val="20001"/>
                    </a:ext>
                  </a:extLst>
                </a:gridCol>
                <a:gridCol w="645049">
                  <a:extLst>
                    <a:ext uri="{9D8B030D-6E8A-4147-A177-3AD203B41FA5}">
                      <a16:colId xmlns:a16="http://schemas.microsoft.com/office/drawing/2014/main" val="20002"/>
                    </a:ext>
                  </a:extLst>
                </a:gridCol>
                <a:gridCol w="645049">
                  <a:extLst>
                    <a:ext uri="{9D8B030D-6E8A-4147-A177-3AD203B41FA5}">
                      <a16:colId xmlns:a16="http://schemas.microsoft.com/office/drawing/2014/main" val="20003"/>
                    </a:ext>
                  </a:extLst>
                </a:gridCol>
                <a:gridCol w="645049">
                  <a:extLst>
                    <a:ext uri="{9D8B030D-6E8A-4147-A177-3AD203B41FA5}">
                      <a16:colId xmlns:a16="http://schemas.microsoft.com/office/drawing/2014/main" val="20004"/>
                    </a:ext>
                  </a:extLst>
                </a:gridCol>
                <a:gridCol w="645049">
                  <a:extLst>
                    <a:ext uri="{9D8B030D-6E8A-4147-A177-3AD203B41FA5}">
                      <a16:colId xmlns:a16="http://schemas.microsoft.com/office/drawing/2014/main" val="20005"/>
                    </a:ext>
                  </a:extLst>
                </a:gridCol>
                <a:gridCol w="645049">
                  <a:extLst>
                    <a:ext uri="{9D8B030D-6E8A-4147-A177-3AD203B41FA5}">
                      <a16:colId xmlns:a16="http://schemas.microsoft.com/office/drawing/2014/main" val="20006"/>
                    </a:ext>
                  </a:extLst>
                </a:gridCol>
                <a:gridCol w="645049">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n</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1</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2</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3</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1</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1</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2</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2</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Rectangle 2"/>
          <p:cNvSpPr/>
          <p:nvPr/>
        </p:nvSpPr>
        <p:spPr>
          <a:xfrm>
            <a:off x="3046488" y="3657802"/>
            <a:ext cx="5740674"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F[6] = min { F[6 - 1], F[6 – 3], F[6 – 4] } + 1 = 2</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8425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2965" y="237703"/>
            <a:ext cx="9139241" cy="754694"/>
          </a:xfrm>
          <a:prstGeom prst="rect">
            <a:avLst/>
          </a:prstGeom>
        </p:spPr>
        <p:txBody>
          <a:bodyPr wrap="square">
            <a:spAutoFit/>
          </a:bodyPr>
          <a:lstStyle/>
          <a:p>
            <a:pPr>
              <a:lnSpc>
                <a:spcPct val="150000"/>
              </a:lnSpc>
            </a:pPr>
            <a:r>
              <a:rPr lang="en-US" sz="3200" dirty="0">
                <a:ea typeface="Microsoft YaHei" panose="020B0503020204020204" pitchFamily="34" charset="-122"/>
                <a:cs typeface="Times New Roman" panose="02020603050405020304" pitchFamily="18" charset="0"/>
              </a:rPr>
              <a:t>Dynamic programming </a:t>
            </a:r>
          </a:p>
        </p:txBody>
      </p:sp>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376" y="2669268"/>
            <a:ext cx="586105" cy="425450"/>
          </a:xfrm>
          <a:prstGeom prst="rect">
            <a:avLst/>
          </a:prstGeom>
          <a:noFill/>
        </p:spPr>
      </p:pic>
      <p:sp>
        <p:nvSpPr>
          <p:cNvPr id="3" name="TextBox 2">
            <a:extLst>
              <a:ext uri="{FF2B5EF4-FFF2-40B4-BE49-F238E27FC236}">
                <a16:creationId xmlns:a16="http://schemas.microsoft.com/office/drawing/2014/main" id="{9296B421-2218-4916-A2A0-B03344CB5986}"/>
              </a:ext>
            </a:extLst>
          </p:cNvPr>
          <p:cNvSpPr txBox="1"/>
          <p:nvPr/>
        </p:nvSpPr>
        <p:spPr>
          <a:xfrm>
            <a:off x="1632481" y="1420758"/>
            <a:ext cx="8630194" cy="461664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Permutations</a:t>
            </a:r>
          </a:p>
          <a:p>
            <a:endParaRPr lang="en-US" sz="2400" dirty="0">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a:t>
            </a:r>
            <a:r>
              <a:rPr lang="en-US" sz="2400" dirty="0">
                <a:solidFill>
                  <a:srgbClr val="0000FF"/>
                </a:solidFill>
                <a:latin typeface="Times New Roman" panose="02020603050405020304" pitchFamily="18" charset="0"/>
                <a:cs typeface="Times New Roman" panose="02020603050405020304" pitchFamily="18" charset="0"/>
              </a:rPr>
              <a:t>permutation</a:t>
            </a:r>
            <a:r>
              <a:rPr lang="en-US" sz="2400" dirty="0">
                <a:latin typeface="Times New Roman" panose="02020603050405020304" pitchFamily="18" charset="0"/>
                <a:cs typeface="Times New Roman" panose="02020603050405020304" pitchFamily="18" charset="0"/>
              </a:rPr>
              <a:t> of a finite set S is </a:t>
            </a:r>
          </a:p>
          <a:p>
            <a:pPr marL="800100" lvl="1"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ordered sequence of all the elements of S, with each element appearing exactly once.</a:t>
            </a:r>
          </a:p>
          <a:p>
            <a:pPr marL="342900"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Example: </a:t>
            </a:r>
          </a:p>
          <a:p>
            <a:pPr marL="800100" lvl="1"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Let S = {a, b, c}, There are 6 = 3! permutations of S.</a:t>
            </a:r>
          </a:p>
          <a:p>
            <a:pPr lvl="1">
              <a:spcAft>
                <a:spcPts val="600"/>
              </a:spcAft>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abc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acb</a:t>
            </a:r>
            <a:r>
              <a:rPr lang="en-US" sz="2400" dirty="0">
                <a:latin typeface="Times New Roman" panose="02020603050405020304" pitchFamily="18" charset="0"/>
                <a:cs typeface="Times New Roman" panose="02020603050405020304" pitchFamily="18" charset="0"/>
              </a:rPr>
              <a:t>, bac, </a:t>
            </a:r>
            <a:r>
              <a:rPr lang="en-US" sz="2400" dirty="0" err="1">
                <a:latin typeface="Times New Roman" panose="02020603050405020304" pitchFamily="18" charset="0"/>
                <a:cs typeface="Times New Roman" panose="02020603050405020304" pitchFamily="18" charset="0"/>
              </a:rPr>
              <a:t>bca</a:t>
            </a:r>
            <a:r>
              <a:rPr lang="en-US" sz="2400" dirty="0">
                <a:latin typeface="Times New Roman" panose="02020603050405020304" pitchFamily="18" charset="0"/>
                <a:cs typeface="Times New Roman" panose="02020603050405020304" pitchFamily="18" charset="0"/>
              </a:rPr>
              <a:t>, cab, cba.</a:t>
            </a:r>
          </a:p>
          <a:p>
            <a:pPr marL="800100" lvl="1"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n! permutations of a set S of n elements.</a:t>
            </a:r>
          </a:p>
          <a:p>
            <a:pPr marL="1257300" lvl="2" indent="-342900">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The first element of sequence can be chosen in n ways, the second in n-1 ways, the third in n-2 ways, and so on. </a:t>
            </a:r>
          </a:p>
        </p:txBody>
      </p:sp>
    </p:spTree>
    <p:extLst>
      <p:ext uri="{BB962C8B-B14F-4D97-AF65-F5344CB8AC3E}">
        <p14:creationId xmlns:p14="http://schemas.microsoft.com/office/powerpoint/2010/main" val="1011034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410588" y="812054"/>
          <a:ext cx="4325509" cy="670560"/>
        </p:xfrm>
        <a:graphic>
          <a:graphicData uri="http://schemas.openxmlformats.org/drawingml/2006/table">
            <a:tbl>
              <a:tblPr firstRow="1" firstCol="1" bandRow="1">
                <a:tableStyleId>{5C22544A-7EE6-4342-B048-85BDC9FD1C3A}</a:tableStyleId>
              </a:tblPr>
              <a:tblGrid>
                <a:gridCol w="764399">
                  <a:extLst>
                    <a:ext uri="{9D8B030D-6E8A-4147-A177-3AD203B41FA5}">
                      <a16:colId xmlns:a16="http://schemas.microsoft.com/office/drawing/2014/main" val="20000"/>
                    </a:ext>
                  </a:extLst>
                </a:gridCol>
                <a:gridCol w="508730">
                  <a:extLst>
                    <a:ext uri="{9D8B030D-6E8A-4147-A177-3AD203B41FA5}">
                      <a16:colId xmlns:a16="http://schemas.microsoft.com/office/drawing/2014/main" val="20001"/>
                    </a:ext>
                  </a:extLst>
                </a:gridCol>
                <a:gridCol w="508730">
                  <a:extLst>
                    <a:ext uri="{9D8B030D-6E8A-4147-A177-3AD203B41FA5}">
                      <a16:colId xmlns:a16="http://schemas.microsoft.com/office/drawing/2014/main" val="20002"/>
                    </a:ext>
                  </a:extLst>
                </a:gridCol>
                <a:gridCol w="508730">
                  <a:extLst>
                    <a:ext uri="{9D8B030D-6E8A-4147-A177-3AD203B41FA5}">
                      <a16:colId xmlns:a16="http://schemas.microsoft.com/office/drawing/2014/main" val="20003"/>
                    </a:ext>
                  </a:extLst>
                </a:gridCol>
                <a:gridCol w="508730">
                  <a:extLst>
                    <a:ext uri="{9D8B030D-6E8A-4147-A177-3AD203B41FA5}">
                      <a16:colId xmlns:a16="http://schemas.microsoft.com/office/drawing/2014/main" val="20004"/>
                    </a:ext>
                  </a:extLst>
                </a:gridCol>
                <a:gridCol w="508730">
                  <a:extLst>
                    <a:ext uri="{9D8B030D-6E8A-4147-A177-3AD203B41FA5}">
                      <a16:colId xmlns:a16="http://schemas.microsoft.com/office/drawing/2014/main" val="20005"/>
                    </a:ext>
                  </a:extLst>
                </a:gridCol>
                <a:gridCol w="508730">
                  <a:extLst>
                    <a:ext uri="{9D8B030D-6E8A-4147-A177-3AD203B41FA5}">
                      <a16:colId xmlns:a16="http://schemas.microsoft.com/office/drawing/2014/main" val="20006"/>
                    </a:ext>
                  </a:extLst>
                </a:gridCol>
                <a:gridCol w="508730">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n</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6</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F</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Rectangle 2"/>
          <p:cNvSpPr/>
          <p:nvPr/>
        </p:nvSpPr>
        <p:spPr>
          <a:xfrm>
            <a:off x="1466064" y="1577183"/>
            <a:ext cx="1112805"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F[0] = 0</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4" name="Table 3"/>
          <p:cNvGraphicFramePr>
            <a:graphicFrameLocks noGrp="1"/>
          </p:cNvGraphicFramePr>
          <p:nvPr/>
        </p:nvGraphicFramePr>
        <p:xfrm>
          <a:off x="1416468" y="2166618"/>
          <a:ext cx="4325512" cy="670560"/>
        </p:xfrm>
        <a:graphic>
          <a:graphicData uri="http://schemas.openxmlformats.org/drawingml/2006/table">
            <a:tbl>
              <a:tblPr firstRow="1" firstCol="1" bandRow="1">
                <a:tableStyleId>{5C22544A-7EE6-4342-B048-85BDC9FD1C3A}</a:tableStyleId>
              </a:tblPr>
              <a:tblGrid>
                <a:gridCol w="540689">
                  <a:extLst>
                    <a:ext uri="{9D8B030D-6E8A-4147-A177-3AD203B41FA5}">
                      <a16:colId xmlns:a16="http://schemas.microsoft.com/office/drawing/2014/main" val="20000"/>
                    </a:ext>
                  </a:extLst>
                </a:gridCol>
                <a:gridCol w="540689">
                  <a:extLst>
                    <a:ext uri="{9D8B030D-6E8A-4147-A177-3AD203B41FA5}">
                      <a16:colId xmlns:a16="http://schemas.microsoft.com/office/drawing/2014/main" val="20001"/>
                    </a:ext>
                  </a:extLst>
                </a:gridCol>
                <a:gridCol w="535393">
                  <a:extLst>
                    <a:ext uri="{9D8B030D-6E8A-4147-A177-3AD203B41FA5}">
                      <a16:colId xmlns:a16="http://schemas.microsoft.com/office/drawing/2014/main" val="20002"/>
                    </a:ext>
                  </a:extLst>
                </a:gridCol>
                <a:gridCol w="545985">
                  <a:extLst>
                    <a:ext uri="{9D8B030D-6E8A-4147-A177-3AD203B41FA5}">
                      <a16:colId xmlns:a16="http://schemas.microsoft.com/office/drawing/2014/main" val="20003"/>
                    </a:ext>
                  </a:extLst>
                </a:gridCol>
                <a:gridCol w="540689">
                  <a:extLst>
                    <a:ext uri="{9D8B030D-6E8A-4147-A177-3AD203B41FA5}">
                      <a16:colId xmlns:a16="http://schemas.microsoft.com/office/drawing/2014/main" val="20004"/>
                    </a:ext>
                  </a:extLst>
                </a:gridCol>
                <a:gridCol w="540689">
                  <a:extLst>
                    <a:ext uri="{9D8B030D-6E8A-4147-A177-3AD203B41FA5}">
                      <a16:colId xmlns:a16="http://schemas.microsoft.com/office/drawing/2014/main" val="20005"/>
                    </a:ext>
                  </a:extLst>
                </a:gridCol>
                <a:gridCol w="540689">
                  <a:extLst>
                    <a:ext uri="{9D8B030D-6E8A-4147-A177-3AD203B41FA5}">
                      <a16:colId xmlns:a16="http://schemas.microsoft.com/office/drawing/2014/main" val="20006"/>
                    </a:ext>
                  </a:extLst>
                </a:gridCol>
                <a:gridCol w="540689">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n</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5" name="Rectangle 4"/>
          <p:cNvSpPr/>
          <p:nvPr/>
        </p:nvSpPr>
        <p:spPr>
          <a:xfrm>
            <a:off x="1466064" y="2901784"/>
            <a:ext cx="3425938" cy="430887"/>
          </a:xfrm>
          <a:prstGeom prst="rect">
            <a:avLst/>
          </a:prstGeom>
        </p:spPr>
        <p:txBody>
          <a:bodyPr wrap="non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F[1] = min{F[1 - 1]} + 1 = 1</a:t>
            </a:r>
            <a:endParaRPr lang="en-US" sz="22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1431236" y="3510910"/>
          <a:ext cx="4325510" cy="670560"/>
        </p:xfrm>
        <a:graphic>
          <a:graphicData uri="http://schemas.openxmlformats.org/drawingml/2006/table">
            <a:tbl>
              <a:tblPr firstRow="1" firstCol="1" bandRow="1">
                <a:tableStyleId>{5C22544A-7EE6-4342-B048-85BDC9FD1C3A}</a:tableStyleId>
              </a:tblPr>
              <a:tblGrid>
                <a:gridCol w="617930">
                  <a:extLst>
                    <a:ext uri="{9D8B030D-6E8A-4147-A177-3AD203B41FA5}">
                      <a16:colId xmlns:a16="http://schemas.microsoft.com/office/drawing/2014/main" val="20000"/>
                    </a:ext>
                  </a:extLst>
                </a:gridCol>
                <a:gridCol w="617930">
                  <a:extLst>
                    <a:ext uri="{9D8B030D-6E8A-4147-A177-3AD203B41FA5}">
                      <a16:colId xmlns:a16="http://schemas.microsoft.com/office/drawing/2014/main" val="20001"/>
                    </a:ext>
                  </a:extLst>
                </a:gridCol>
                <a:gridCol w="617930">
                  <a:extLst>
                    <a:ext uri="{9D8B030D-6E8A-4147-A177-3AD203B41FA5}">
                      <a16:colId xmlns:a16="http://schemas.microsoft.com/office/drawing/2014/main" val="20002"/>
                    </a:ext>
                  </a:extLst>
                </a:gridCol>
                <a:gridCol w="617930">
                  <a:extLst>
                    <a:ext uri="{9D8B030D-6E8A-4147-A177-3AD203B41FA5}">
                      <a16:colId xmlns:a16="http://schemas.microsoft.com/office/drawing/2014/main" val="20003"/>
                    </a:ext>
                  </a:extLst>
                </a:gridCol>
                <a:gridCol w="617930">
                  <a:extLst>
                    <a:ext uri="{9D8B030D-6E8A-4147-A177-3AD203B41FA5}">
                      <a16:colId xmlns:a16="http://schemas.microsoft.com/office/drawing/2014/main" val="20004"/>
                    </a:ext>
                  </a:extLst>
                </a:gridCol>
                <a:gridCol w="617930">
                  <a:extLst>
                    <a:ext uri="{9D8B030D-6E8A-4147-A177-3AD203B41FA5}">
                      <a16:colId xmlns:a16="http://schemas.microsoft.com/office/drawing/2014/main" val="20005"/>
                    </a:ext>
                  </a:extLst>
                </a:gridCol>
                <a:gridCol w="617930">
                  <a:extLst>
                    <a:ext uri="{9D8B030D-6E8A-4147-A177-3AD203B41FA5}">
                      <a16:colId xmlns:a16="http://schemas.microsoft.com/office/drawing/2014/main" val="20006"/>
                    </a:ext>
                  </a:extLst>
                </a:gridCol>
              </a:tblGrid>
              <a:tr h="0">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n</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 name="Rectangle 6"/>
          <p:cNvSpPr/>
          <p:nvPr/>
        </p:nvSpPr>
        <p:spPr>
          <a:xfrm>
            <a:off x="1431236" y="4252369"/>
            <a:ext cx="3425938"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F[2] = min{F[2 - 1]} + 1 = 2</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8" name="Table 7"/>
          <p:cNvGraphicFramePr>
            <a:graphicFrameLocks noGrp="1"/>
          </p:cNvGraphicFramePr>
          <p:nvPr/>
        </p:nvGraphicFramePr>
        <p:xfrm>
          <a:off x="1410588" y="4865179"/>
          <a:ext cx="4331392" cy="670560"/>
        </p:xfrm>
        <a:graphic>
          <a:graphicData uri="http://schemas.openxmlformats.org/drawingml/2006/table">
            <a:tbl>
              <a:tblPr firstRow="1" firstCol="1" bandRow="1">
                <a:tableStyleId>{5C22544A-7EE6-4342-B048-85BDC9FD1C3A}</a:tableStyleId>
              </a:tblPr>
              <a:tblGrid>
                <a:gridCol w="541424">
                  <a:extLst>
                    <a:ext uri="{9D8B030D-6E8A-4147-A177-3AD203B41FA5}">
                      <a16:colId xmlns:a16="http://schemas.microsoft.com/office/drawing/2014/main" val="20000"/>
                    </a:ext>
                  </a:extLst>
                </a:gridCol>
                <a:gridCol w="541424">
                  <a:extLst>
                    <a:ext uri="{9D8B030D-6E8A-4147-A177-3AD203B41FA5}">
                      <a16:colId xmlns:a16="http://schemas.microsoft.com/office/drawing/2014/main" val="20001"/>
                    </a:ext>
                  </a:extLst>
                </a:gridCol>
                <a:gridCol w="541424">
                  <a:extLst>
                    <a:ext uri="{9D8B030D-6E8A-4147-A177-3AD203B41FA5}">
                      <a16:colId xmlns:a16="http://schemas.microsoft.com/office/drawing/2014/main" val="20002"/>
                    </a:ext>
                  </a:extLst>
                </a:gridCol>
                <a:gridCol w="541424">
                  <a:extLst>
                    <a:ext uri="{9D8B030D-6E8A-4147-A177-3AD203B41FA5}">
                      <a16:colId xmlns:a16="http://schemas.microsoft.com/office/drawing/2014/main" val="20003"/>
                    </a:ext>
                  </a:extLst>
                </a:gridCol>
                <a:gridCol w="541424">
                  <a:extLst>
                    <a:ext uri="{9D8B030D-6E8A-4147-A177-3AD203B41FA5}">
                      <a16:colId xmlns:a16="http://schemas.microsoft.com/office/drawing/2014/main" val="20004"/>
                    </a:ext>
                  </a:extLst>
                </a:gridCol>
                <a:gridCol w="541424">
                  <a:extLst>
                    <a:ext uri="{9D8B030D-6E8A-4147-A177-3AD203B41FA5}">
                      <a16:colId xmlns:a16="http://schemas.microsoft.com/office/drawing/2014/main" val="20005"/>
                    </a:ext>
                  </a:extLst>
                </a:gridCol>
                <a:gridCol w="541424">
                  <a:extLst>
                    <a:ext uri="{9D8B030D-6E8A-4147-A177-3AD203B41FA5}">
                      <a16:colId xmlns:a16="http://schemas.microsoft.com/office/drawing/2014/main" val="20006"/>
                    </a:ext>
                  </a:extLst>
                </a:gridCol>
                <a:gridCol w="541424">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n</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9" name="Rectangle 8"/>
          <p:cNvSpPr/>
          <p:nvPr/>
        </p:nvSpPr>
        <p:spPr>
          <a:xfrm>
            <a:off x="1410588" y="5695698"/>
            <a:ext cx="4618572"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F[3] = min{F[3 - 1], F[3 – 3]} + 1 = 1</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10" name="Table 9"/>
          <p:cNvGraphicFramePr>
            <a:graphicFrameLocks noGrp="1"/>
          </p:cNvGraphicFramePr>
          <p:nvPr/>
        </p:nvGraphicFramePr>
        <p:xfrm>
          <a:off x="6096000" y="802904"/>
          <a:ext cx="4331392" cy="670560"/>
        </p:xfrm>
        <a:graphic>
          <a:graphicData uri="http://schemas.openxmlformats.org/drawingml/2006/table">
            <a:tbl>
              <a:tblPr firstRow="1" firstCol="1" bandRow="1">
                <a:tableStyleId>{5C22544A-7EE6-4342-B048-85BDC9FD1C3A}</a:tableStyleId>
              </a:tblPr>
              <a:tblGrid>
                <a:gridCol w="541424">
                  <a:extLst>
                    <a:ext uri="{9D8B030D-6E8A-4147-A177-3AD203B41FA5}">
                      <a16:colId xmlns:a16="http://schemas.microsoft.com/office/drawing/2014/main" val="20000"/>
                    </a:ext>
                  </a:extLst>
                </a:gridCol>
                <a:gridCol w="541424">
                  <a:extLst>
                    <a:ext uri="{9D8B030D-6E8A-4147-A177-3AD203B41FA5}">
                      <a16:colId xmlns:a16="http://schemas.microsoft.com/office/drawing/2014/main" val="20001"/>
                    </a:ext>
                  </a:extLst>
                </a:gridCol>
                <a:gridCol w="541424">
                  <a:extLst>
                    <a:ext uri="{9D8B030D-6E8A-4147-A177-3AD203B41FA5}">
                      <a16:colId xmlns:a16="http://schemas.microsoft.com/office/drawing/2014/main" val="20002"/>
                    </a:ext>
                  </a:extLst>
                </a:gridCol>
                <a:gridCol w="541424">
                  <a:extLst>
                    <a:ext uri="{9D8B030D-6E8A-4147-A177-3AD203B41FA5}">
                      <a16:colId xmlns:a16="http://schemas.microsoft.com/office/drawing/2014/main" val="20003"/>
                    </a:ext>
                  </a:extLst>
                </a:gridCol>
                <a:gridCol w="541424">
                  <a:extLst>
                    <a:ext uri="{9D8B030D-6E8A-4147-A177-3AD203B41FA5}">
                      <a16:colId xmlns:a16="http://schemas.microsoft.com/office/drawing/2014/main" val="20004"/>
                    </a:ext>
                  </a:extLst>
                </a:gridCol>
                <a:gridCol w="541424">
                  <a:extLst>
                    <a:ext uri="{9D8B030D-6E8A-4147-A177-3AD203B41FA5}">
                      <a16:colId xmlns:a16="http://schemas.microsoft.com/office/drawing/2014/main" val="20005"/>
                    </a:ext>
                  </a:extLst>
                </a:gridCol>
                <a:gridCol w="541424">
                  <a:extLst>
                    <a:ext uri="{9D8B030D-6E8A-4147-A177-3AD203B41FA5}">
                      <a16:colId xmlns:a16="http://schemas.microsoft.com/office/drawing/2014/main" val="20006"/>
                    </a:ext>
                  </a:extLst>
                </a:gridCol>
                <a:gridCol w="541424">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n</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 </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1" name="Rectangle 10"/>
          <p:cNvSpPr/>
          <p:nvPr/>
        </p:nvSpPr>
        <p:spPr>
          <a:xfrm>
            <a:off x="6029160" y="1577182"/>
            <a:ext cx="5740674"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F[4] = min{F[4 - 1], F[4 – 3], F[4 – 4]} + 1 = 1</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12" name="Table 11"/>
          <p:cNvGraphicFramePr>
            <a:graphicFrameLocks noGrp="1"/>
          </p:cNvGraphicFramePr>
          <p:nvPr/>
        </p:nvGraphicFramePr>
        <p:xfrm>
          <a:off x="6096000" y="2166618"/>
          <a:ext cx="4331392" cy="670560"/>
        </p:xfrm>
        <a:graphic>
          <a:graphicData uri="http://schemas.openxmlformats.org/drawingml/2006/table">
            <a:tbl>
              <a:tblPr firstRow="1" firstCol="1" bandRow="1">
                <a:tableStyleId>{5C22544A-7EE6-4342-B048-85BDC9FD1C3A}</a:tableStyleId>
              </a:tblPr>
              <a:tblGrid>
                <a:gridCol w="541424">
                  <a:extLst>
                    <a:ext uri="{9D8B030D-6E8A-4147-A177-3AD203B41FA5}">
                      <a16:colId xmlns:a16="http://schemas.microsoft.com/office/drawing/2014/main" val="20000"/>
                    </a:ext>
                  </a:extLst>
                </a:gridCol>
                <a:gridCol w="541424">
                  <a:extLst>
                    <a:ext uri="{9D8B030D-6E8A-4147-A177-3AD203B41FA5}">
                      <a16:colId xmlns:a16="http://schemas.microsoft.com/office/drawing/2014/main" val="20001"/>
                    </a:ext>
                  </a:extLst>
                </a:gridCol>
                <a:gridCol w="541424">
                  <a:extLst>
                    <a:ext uri="{9D8B030D-6E8A-4147-A177-3AD203B41FA5}">
                      <a16:colId xmlns:a16="http://schemas.microsoft.com/office/drawing/2014/main" val="20002"/>
                    </a:ext>
                  </a:extLst>
                </a:gridCol>
                <a:gridCol w="541424">
                  <a:extLst>
                    <a:ext uri="{9D8B030D-6E8A-4147-A177-3AD203B41FA5}">
                      <a16:colId xmlns:a16="http://schemas.microsoft.com/office/drawing/2014/main" val="20003"/>
                    </a:ext>
                  </a:extLst>
                </a:gridCol>
                <a:gridCol w="541424">
                  <a:extLst>
                    <a:ext uri="{9D8B030D-6E8A-4147-A177-3AD203B41FA5}">
                      <a16:colId xmlns:a16="http://schemas.microsoft.com/office/drawing/2014/main" val="20004"/>
                    </a:ext>
                  </a:extLst>
                </a:gridCol>
                <a:gridCol w="541424">
                  <a:extLst>
                    <a:ext uri="{9D8B030D-6E8A-4147-A177-3AD203B41FA5}">
                      <a16:colId xmlns:a16="http://schemas.microsoft.com/office/drawing/2014/main" val="20005"/>
                    </a:ext>
                  </a:extLst>
                </a:gridCol>
                <a:gridCol w="541424">
                  <a:extLst>
                    <a:ext uri="{9D8B030D-6E8A-4147-A177-3AD203B41FA5}">
                      <a16:colId xmlns:a16="http://schemas.microsoft.com/office/drawing/2014/main" val="20006"/>
                    </a:ext>
                  </a:extLst>
                </a:gridCol>
                <a:gridCol w="541424">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n</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 </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 name="Rectangle 12"/>
          <p:cNvSpPr/>
          <p:nvPr/>
        </p:nvSpPr>
        <p:spPr>
          <a:xfrm>
            <a:off x="6096000" y="2940563"/>
            <a:ext cx="5599610" cy="430887"/>
          </a:xfrm>
          <a:prstGeom prst="rect">
            <a:avLst/>
          </a:prstGeom>
        </p:spPr>
        <p:txBody>
          <a:bodyPr wrap="non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F[5] = min{F[5 - 1], F[5 – 3], F[5 – 4]} + 1 = 2</a:t>
            </a:r>
            <a:endParaRPr lang="en-US" sz="2200" dirty="0">
              <a:latin typeface="Times New Roman" panose="02020603050405020304" pitchFamily="18" charset="0"/>
              <a:cs typeface="Times New Roman" panose="02020603050405020304" pitchFamily="18" charset="0"/>
            </a:endParaRPr>
          </a:p>
        </p:txBody>
      </p:sp>
      <p:sp>
        <p:nvSpPr>
          <p:cNvPr id="14" name="Cloud Callout 42">
            <a:extLst>
              <a:ext uri="{FF2B5EF4-FFF2-40B4-BE49-F238E27FC236}">
                <a16:creationId xmlns:a16="http://schemas.microsoft.com/office/drawing/2014/main" id="{D4327FC6-DDF7-481F-8BCF-CF7B57655329}"/>
              </a:ext>
            </a:extLst>
          </p:cNvPr>
          <p:cNvSpPr/>
          <p:nvPr/>
        </p:nvSpPr>
        <p:spPr>
          <a:xfrm>
            <a:off x="841215" y="775406"/>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Emoticon making a point Stock Vector - 14709057">
            <a:extLst>
              <a:ext uri="{FF2B5EF4-FFF2-40B4-BE49-F238E27FC236}">
                <a16:creationId xmlns:a16="http://schemas.microsoft.com/office/drawing/2014/main" id="{65DB573D-16D3-4DC1-A32A-953D4C7701A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916" y="711768"/>
            <a:ext cx="520065" cy="349885"/>
          </a:xfrm>
          <a:prstGeom prst="rect">
            <a:avLst/>
          </a:prstGeom>
          <a:noFill/>
          <a:ln>
            <a:noFill/>
          </a:ln>
        </p:spPr>
      </p:pic>
      <p:graphicFrame>
        <p:nvGraphicFramePr>
          <p:cNvPr id="16" name="Table 15">
            <a:extLst>
              <a:ext uri="{FF2B5EF4-FFF2-40B4-BE49-F238E27FC236}">
                <a16:creationId xmlns:a16="http://schemas.microsoft.com/office/drawing/2014/main" id="{35633648-92A0-49C6-964D-F9FF5BAA3EE1}"/>
              </a:ext>
            </a:extLst>
          </p:cNvPr>
          <p:cNvGraphicFramePr>
            <a:graphicFrameLocks noGrp="1"/>
          </p:cNvGraphicFramePr>
          <p:nvPr/>
        </p:nvGraphicFramePr>
        <p:xfrm>
          <a:off x="6096000" y="3510910"/>
          <a:ext cx="4554024" cy="670560"/>
        </p:xfrm>
        <a:graphic>
          <a:graphicData uri="http://schemas.openxmlformats.org/drawingml/2006/table">
            <a:tbl>
              <a:tblPr firstRow="1" firstCol="1" bandRow="1">
                <a:tableStyleId>{5C22544A-7EE6-4342-B048-85BDC9FD1C3A}</a:tableStyleId>
              </a:tblPr>
              <a:tblGrid>
                <a:gridCol w="569253">
                  <a:extLst>
                    <a:ext uri="{9D8B030D-6E8A-4147-A177-3AD203B41FA5}">
                      <a16:colId xmlns:a16="http://schemas.microsoft.com/office/drawing/2014/main" val="20000"/>
                    </a:ext>
                  </a:extLst>
                </a:gridCol>
                <a:gridCol w="569253">
                  <a:extLst>
                    <a:ext uri="{9D8B030D-6E8A-4147-A177-3AD203B41FA5}">
                      <a16:colId xmlns:a16="http://schemas.microsoft.com/office/drawing/2014/main" val="20001"/>
                    </a:ext>
                  </a:extLst>
                </a:gridCol>
                <a:gridCol w="569253">
                  <a:extLst>
                    <a:ext uri="{9D8B030D-6E8A-4147-A177-3AD203B41FA5}">
                      <a16:colId xmlns:a16="http://schemas.microsoft.com/office/drawing/2014/main" val="20002"/>
                    </a:ext>
                  </a:extLst>
                </a:gridCol>
                <a:gridCol w="569253">
                  <a:extLst>
                    <a:ext uri="{9D8B030D-6E8A-4147-A177-3AD203B41FA5}">
                      <a16:colId xmlns:a16="http://schemas.microsoft.com/office/drawing/2014/main" val="20003"/>
                    </a:ext>
                  </a:extLst>
                </a:gridCol>
                <a:gridCol w="569253">
                  <a:extLst>
                    <a:ext uri="{9D8B030D-6E8A-4147-A177-3AD203B41FA5}">
                      <a16:colId xmlns:a16="http://schemas.microsoft.com/office/drawing/2014/main" val="20004"/>
                    </a:ext>
                  </a:extLst>
                </a:gridCol>
                <a:gridCol w="569253">
                  <a:extLst>
                    <a:ext uri="{9D8B030D-6E8A-4147-A177-3AD203B41FA5}">
                      <a16:colId xmlns:a16="http://schemas.microsoft.com/office/drawing/2014/main" val="20005"/>
                    </a:ext>
                  </a:extLst>
                </a:gridCol>
                <a:gridCol w="569253">
                  <a:extLst>
                    <a:ext uri="{9D8B030D-6E8A-4147-A177-3AD203B41FA5}">
                      <a16:colId xmlns:a16="http://schemas.microsoft.com/office/drawing/2014/main" val="20006"/>
                    </a:ext>
                  </a:extLst>
                </a:gridCol>
                <a:gridCol w="569253">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n</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2</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7" name="Rectangle 16">
            <a:extLst>
              <a:ext uri="{FF2B5EF4-FFF2-40B4-BE49-F238E27FC236}">
                <a16:creationId xmlns:a16="http://schemas.microsoft.com/office/drawing/2014/main" id="{C805DCBE-166F-49E3-B295-FC4F7F778982}"/>
              </a:ext>
            </a:extLst>
          </p:cNvPr>
          <p:cNvSpPr/>
          <p:nvPr/>
        </p:nvSpPr>
        <p:spPr>
          <a:xfrm>
            <a:off x="6096000" y="4252369"/>
            <a:ext cx="5740674"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F[6] = min{F[6 - 1], F[6 – 3], F[6 – 4]} + 1 = 2</a:t>
            </a:r>
          </a:p>
        </p:txBody>
      </p:sp>
      <p:sp>
        <p:nvSpPr>
          <p:cNvPr id="18" name="Rectangle 17">
            <a:extLst>
              <a:ext uri="{FF2B5EF4-FFF2-40B4-BE49-F238E27FC236}">
                <a16:creationId xmlns:a16="http://schemas.microsoft.com/office/drawing/2014/main" id="{4F88C450-8238-4AB1-B4FF-911DAEB31757}"/>
              </a:ext>
            </a:extLst>
          </p:cNvPr>
          <p:cNvSpPr/>
          <p:nvPr/>
        </p:nvSpPr>
        <p:spPr>
          <a:xfrm>
            <a:off x="6096000" y="4981741"/>
            <a:ext cx="4731687" cy="110799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8.2   Application of Algorithm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MinCoinChange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amount n = 6 and coin denominations 1, 3, 4.</a:t>
            </a:r>
          </a:p>
        </p:txBody>
      </p:sp>
    </p:spTree>
    <p:extLst>
      <p:ext uri="{BB962C8B-B14F-4D97-AF65-F5344CB8AC3E}">
        <p14:creationId xmlns:p14="http://schemas.microsoft.com/office/powerpoint/2010/main" val="2188578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540927" y="596840"/>
          <a:ext cx="5153768" cy="670560"/>
        </p:xfrm>
        <a:graphic>
          <a:graphicData uri="http://schemas.openxmlformats.org/drawingml/2006/table">
            <a:tbl>
              <a:tblPr firstRow="1" firstCol="1" bandRow="1">
                <a:tableStyleId>{5C22544A-7EE6-4342-B048-85BDC9FD1C3A}</a:tableStyleId>
              </a:tblPr>
              <a:tblGrid>
                <a:gridCol w="644221">
                  <a:extLst>
                    <a:ext uri="{9D8B030D-6E8A-4147-A177-3AD203B41FA5}">
                      <a16:colId xmlns:a16="http://schemas.microsoft.com/office/drawing/2014/main" val="20000"/>
                    </a:ext>
                  </a:extLst>
                </a:gridCol>
                <a:gridCol w="644221">
                  <a:extLst>
                    <a:ext uri="{9D8B030D-6E8A-4147-A177-3AD203B41FA5}">
                      <a16:colId xmlns:a16="http://schemas.microsoft.com/office/drawing/2014/main" val="20001"/>
                    </a:ext>
                  </a:extLst>
                </a:gridCol>
                <a:gridCol w="644221">
                  <a:extLst>
                    <a:ext uri="{9D8B030D-6E8A-4147-A177-3AD203B41FA5}">
                      <a16:colId xmlns:a16="http://schemas.microsoft.com/office/drawing/2014/main" val="20002"/>
                    </a:ext>
                  </a:extLst>
                </a:gridCol>
                <a:gridCol w="644221">
                  <a:extLst>
                    <a:ext uri="{9D8B030D-6E8A-4147-A177-3AD203B41FA5}">
                      <a16:colId xmlns:a16="http://schemas.microsoft.com/office/drawing/2014/main" val="20003"/>
                    </a:ext>
                  </a:extLst>
                </a:gridCol>
                <a:gridCol w="644221">
                  <a:extLst>
                    <a:ext uri="{9D8B030D-6E8A-4147-A177-3AD203B41FA5}">
                      <a16:colId xmlns:a16="http://schemas.microsoft.com/office/drawing/2014/main" val="20004"/>
                    </a:ext>
                  </a:extLst>
                </a:gridCol>
                <a:gridCol w="644221">
                  <a:extLst>
                    <a:ext uri="{9D8B030D-6E8A-4147-A177-3AD203B41FA5}">
                      <a16:colId xmlns:a16="http://schemas.microsoft.com/office/drawing/2014/main" val="20005"/>
                    </a:ext>
                  </a:extLst>
                </a:gridCol>
                <a:gridCol w="644221">
                  <a:extLst>
                    <a:ext uri="{9D8B030D-6E8A-4147-A177-3AD203B41FA5}">
                      <a16:colId xmlns:a16="http://schemas.microsoft.com/office/drawing/2014/main" val="20006"/>
                    </a:ext>
                  </a:extLst>
                </a:gridCol>
                <a:gridCol w="644221">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n</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2</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6</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F</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1</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2</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Rectangle 2"/>
          <p:cNvSpPr/>
          <p:nvPr/>
        </p:nvSpPr>
        <p:spPr>
          <a:xfrm>
            <a:off x="1815737" y="1267400"/>
            <a:ext cx="8560526" cy="5355312"/>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F[6] = min{F[6 - 1],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F[6 – 3],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F[6 – 4]} + 1 = 2</a:t>
            </a:r>
            <a:endParaRPr lang="en-US" sz="11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8.2   Application of Algorithm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MinCoinChange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amount n = 6 and coin denominations 1, 3, 4.</a:t>
            </a:r>
          </a:p>
          <a:p>
            <a:endPar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400" dirty="0">
                <a:solidFill>
                  <a:srgbClr val="0000FF"/>
                </a:solidFill>
                <a:latin typeface="Times New Roman" panose="02020603050405020304" pitchFamily="18" charset="0"/>
                <a:cs typeface="Times New Roman" panose="02020603050405020304" pitchFamily="18" charset="0"/>
              </a:rPr>
              <a:t>Finding the coins of an optimal solution needs </a:t>
            </a:r>
          </a:p>
          <a:p>
            <a:pPr marL="342900" indent="-342900">
              <a:buFont typeface="Arial" panose="020B0604020202020204" pitchFamily="34" charset="0"/>
              <a:buChar char="•"/>
            </a:pPr>
            <a:r>
              <a:rPr lang="en-US" sz="2400" dirty="0">
                <a:solidFill>
                  <a:srgbClr val="0000FF"/>
                </a:solidFill>
                <a:latin typeface="Times New Roman" panose="02020603050405020304" pitchFamily="18" charset="0"/>
                <a:cs typeface="Times New Roman" panose="02020603050405020304" pitchFamily="18" charset="0"/>
              </a:rPr>
              <a:t>to </a:t>
            </a:r>
            <a:r>
              <a:rPr lang="en-US" sz="2400" dirty="0" err="1">
                <a:solidFill>
                  <a:srgbClr val="0000FF"/>
                </a:solidFill>
                <a:latin typeface="Times New Roman" panose="02020603050405020304" pitchFamily="18" charset="0"/>
                <a:cs typeface="Times New Roman" panose="02020603050405020304" pitchFamily="18" charset="0"/>
              </a:rPr>
              <a:t>backtrace</a:t>
            </a:r>
            <a:r>
              <a:rPr lang="en-US" sz="2400" dirty="0">
                <a:solidFill>
                  <a:srgbClr val="0000FF"/>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computations to see which of the denominations produced the minima in formula (8.4).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the instance considered, the last application of the formula  (for n = 6), the minimum was produced by d</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3.  The second minimum (for n = 6 – 3) was also produced for a coin of that denomination. Thus, the minimum-coin set for n = 6 is two 3’s.</a:t>
            </a:r>
          </a:p>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F[6] = min{F[6-4], F[6-3], F[6-1]} + 1</a:t>
            </a:r>
          </a:p>
          <a:p>
            <a:r>
              <a:rPr lang="en-US" sz="2400" dirty="0">
                <a:latin typeface="Times New Roman" panose="02020603050405020304" pitchFamily="18" charset="0"/>
                <a:cs typeface="Times New Roman" panose="02020603050405020304" pitchFamily="18" charset="0"/>
              </a:rPr>
              <a:t>       	        = F[3] + 1 = 1 + 1 = 2</a:t>
            </a:r>
          </a:p>
          <a:p>
            <a:r>
              <a:rPr lang="en-US" sz="2400" dirty="0">
                <a:latin typeface="Times New Roman" panose="02020603050405020304" pitchFamily="18" charset="0"/>
                <a:cs typeface="Times New Roman" panose="02020603050405020304" pitchFamily="18" charset="0"/>
              </a:rPr>
              <a:t>That is, we need D[3] = 3 + D[3] = 3 to get total n = 6.</a:t>
            </a:r>
          </a:p>
        </p:txBody>
      </p:sp>
      <p:sp>
        <p:nvSpPr>
          <p:cNvPr id="4" name="Rectangle 3"/>
          <p:cNvSpPr/>
          <p:nvPr/>
        </p:nvSpPr>
        <p:spPr>
          <a:xfrm>
            <a:off x="6916311" y="2044315"/>
            <a:ext cx="5153769" cy="646331"/>
          </a:xfrm>
          <a:prstGeom prst="rect">
            <a:avLst/>
          </a:prstGeom>
        </p:spPr>
        <p:txBody>
          <a:bodyPr wrap="square">
            <a:spAutoFit/>
          </a:bodyPr>
          <a:lstStyle/>
          <a:p>
            <a:r>
              <a:rPr lang="en-US"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F(n) = </a:t>
            </a:r>
            <a:r>
              <a:rPr lang="en-US"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min</a:t>
            </a:r>
            <a:r>
              <a:rPr lang="en-US"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n </a:t>
            </a:r>
            <a:r>
              <a:rPr lang="zh-CN" altLang="en-US"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dj</a:t>
            </a:r>
            <a:r>
              <a:rPr lang="en-US"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{F(n – </a:t>
            </a:r>
            <a:r>
              <a:rPr lang="en-US"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d</a:t>
            </a:r>
            <a:r>
              <a:rPr lang="en-US"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 for n &gt; 0   … 8.4</a:t>
            </a:r>
          </a:p>
          <a:p>
            <a:r>
              <a:rPr lang="en-US"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F(0) = 0.</a:t>
            </a:r>
          </a:p>
        </p:txBody>
      </p:sp>
      <p:sp>
        <p:nvSpPr>
          <p:cNvPr id="5" name="Cloud Callout 42">
            <a:extLst>
              <a:ext uri="{FF2B5EF4-FFF2-40B4-BE49-F238E27FC236}">
                <a16:creationId xmlns:a16="http://schemas.microsoft.com/office/drawing/2014/main" id="{FD657749-ABCF-4180-8897-AD3E66014D35}"/>
              </a:ext>
            </a:extLst>
          </p:cNvPr>
          <p:cNvSpPr/>
          <p:nvPr/>
        </p:nvSpPr>
        <p:spPr>
          <a:xfrm>
            <a:off x="704393" y="2946112"/>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moticon making a point Stock Vector - 14709057">
            <a:extLst>
              <a:ext uri="{FF2B5EF4-FFF2-40B4-BE49-F238E27FC236}">
                <a16:creationId xmlns:a16="http://schemas.microsoft.com/office/drawing/2014/main" id="{7FAC76E5-ED2A-412A-B35A-B05866C0BA6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682783" y="2828203"/>
            <a:ext cx="656296" cy="426649"/>
          </a:xfrm>
          <a:prstGeom prst="rect">
            <a:avLst/>
          </a:prstGeom>
          <a:noFill/>
          <a:ln>
            <a:noFill/>
          </a:ln>
        </p:spPr>
      </p:pic>
    </p:spTree>
    <p:extLst>
      <p:ext uri="{BB962C8B-B14F-4D97-AF65-F5344CB8AC3E}">
        <p14:creationId xmlns:p14="http://schemas.microsoft.com/office/powerpoint/2010/main" val="6353129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1" y="618014"/>
            <a:ext cx="10678602" cy="5847755"/>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top-down Approach for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MinCoinChange</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to amount n = 6 and coin denominations 1, 3, 4.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F[6]</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F[6-1]					F[6-3]*		F[6-4]</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F[5-1]              F[5-3]    F[5-4]                   F[3-1]      F[3-3]*		 F[2-1] 	</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F[4-1]   F[4-3]  F[4-4]  F[2-1]   F[1-1]                F[2-1]      F[0]=0		 F[1-1]</a:t>
            </a:r>
          </a:p>
          <a:p>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F[3-1]    F[3-3]   F[1-1]   F[0]   F[1-1]   F[0]=0        F[1-1]                                        F[0]=0</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F[2-1]    F[0]=0   F[0]=0            F[0] = 0                  F[0]=0 </a:t>
            </a:r>
          </a:p>
          <a:p>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It is exponential.            </a:t>
            </a:r>
          </a:p>
        </p:txBody>
      </p:sp>
      <p:cxnSp>
        <p:nvCxnSpPr>
          <p:cNvPr id="5" name="Straight Arrow Connector 4"/>
          <p:cNvCxnSpPr/>
          <p:nvPr/>
        </p:nvCxnSpPr>
        <p:spPr>
          <a:xfrm flipH="1">
            <a:off x="3617843" y="1383527"/>
            <a:ext cx="2138901" cy="42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748793" y="1383527"/>
            <a:ext cx="1630017" cy="437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756744" y="1383527"/>
            <a:ext cx="3450866" cy="35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760473" y="2027583"/>
            <a:ext cx="429370" cy="326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181892" y="2647784"/>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805284" y="2027582"/>
            <a:ext cx="429370" cy="326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528852" y="2708056"/>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8412" y="2708056"/>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058355" y="2668299"/>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39371" y="2688814"/>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556681" y="3658925"/>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064071" y="3658924"/>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75334" y="4633005"/>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383033" y="3658924"/>
            <a:ext cx="324679" cy="74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77247" y="3658924"/>
            <a:ext cx="324679" cy="74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36728" y="3658924"/>
            <a:ext cx="324679" cy="74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280574" y="1948018"/>
            <a:ext cx="1659837" cy="40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201061" y="1927502"/>
            <a:ext cx="680833" cy="44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401294" y="1906988"/>
            <a:ext cx="868017" cy="44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454052" y="2708056"/>
            <a:ext cx="1021994" cy="61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440717" y="2695467"/>
            <a:ext cx="205245" cy="60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1792519" y="2719556"/>
            <a:ext cx="661533" cy="640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335819" y="3633001"/>
            <a:ext cx="460553" cy="6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792520" y="3613601"/>
            <a:ext cx="584959" cy="69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670639" y="3663073"/>
            <a:ext cx="584959" cy="69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801926" y="4633005"/>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258249" y="4703170"/>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418189" y="4703169"/>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335822" y="4703168"/>
            <a:ext cx="55659" cy="652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992392" y="2007042"/>
            <a:ext cx="760912" cy="338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947511" y="5942463"/>
            <a:ext cx="832279" cy="369332"/>
          </a:xfrm>
          <a:prstGeom prst="rect">
            <a:avLst/>
          </a:prstGeom>
        </p:spPr>
        <p:txBody>
          <a:bodyPr wrap="non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F[1-1] </a:t>
            </a:r>
            <a:endParaRPr lang="en-US" dirty="0"/>
          </a:p>
        </p:txBody>
      </p:sp>
      <p:sp>
        <p:nvSpPr>
          <p:cNvPr id="8" name="Rectangle 7"/>
          <p:cNvSpPr/>
          <p:nvPr/>
        </p:nvSpPr>
        <p:spPr>
          <a:xfrm>
            <a:off x="1900996" y="6311795"/>
            <a:ext cx="1000595" cy="369332"/>
          </a:xfrm>
          <a:prstGeom prst="rect">
            <a:avLst/>
          </a:prstGeom>
        </p:spPr>
        <p:txBody>
          <a:bodyPr wrap="none">
            <a:spAutoFit/>
          </a:bodyPr>
          <a:lstStyle/>
          <a:p>
            <a:r>
              <a:rPr 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F[0] = 0 </a:t>
            </a:r>
            <a:endParaRPr lang="en-US" dirty="0"/>
          </a:p>
        </p:txBody>
      </p:sp>
      <p:cxnSp>
        <p:nvCxnSpPr>
          <p:cNvPr id="37" name="Straight Arrow Connector 36"/>
          <p:cNvCxnSpPr>
            <a:endCxn id="6" idx="0"/>
          </p:cNvCxnSpPr>
          <p:nvPr/>
        </p:nvCxnSpPr>
        <p:spPr>
          <a:xfrm>
            <a:off x="1363651" y="5659788"/>
            <a:ext cx="0" cy="282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391481" y="6311795"/>
            <a:ext cx="731804" cy="78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Cloud Callout 42">
            <a:extLst>
              <a:ext uri="{FF2B5EF4-FFF2-40B4-BE49-F238E27FC236}">
                <a16:creationId xmlns:a16="http://schemas.microsoft.com/office/drawing/2014/main" id="{9BA953B7-FF7D-46FF-AC1A-D554F294EE3E}"/>
              </a:ext>
            </a:extLst>
          </p:cNvPr>
          <p:cNvSpPr/>
          <p:nvPr/>
        </p:nvSpPr>
        <p:spPr>
          <a:xfrm>
            <a:off x="531034" y="1240403"/>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Emoticon making a point Stock Vector - 14709057">
            <a:extLst>
              <a:ext uri="{FF2B5EF4-FFF2-40B4-BE49-F238E27FC236}">
                <a16:creationId xmlns:a16="http://schemas.microsoft.com/office/drawing/2014/main" id="{3A57120E-4FDA-437E-B23E-202A4660245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507256" y="1112148"/>
            <a:ext cx="656296" cy="426649"/>
          </a:xfrm>
          <a:prstGeom prst="rect">
            <a:avLst/>
          </a:prstGeom>
          <a:noFill/>
          <a:ln>
            <a:noFill/>
          </a:ln>
        </p:spPr>
      </p:pic>
    </p:spTree>
    <p:extLst>
      <p:ext uri="{BB962C8B-B14F-4D97-AF65-F5344CB8AC3E}">
        <p14:creationId xmlns:p14="http://schemas.microsoft.com/office/powerpoint/2010/main" val="3551344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DDED89-462B-476D-8783-61FF9D8F9779}"/>
              </a:ext>
            </a:extLst>
          </p:cNvPr>
          <p:cNvSpPr/>
          <p:nvPr/>
        </p:nvSpPr>
        <p:spPr>
          <a:xfrm>
            <a:off x="3301104" y="3136612"/>
            <a:ext cx="6559232" cy="584775"/>
          </a:xfrm>
          <a:prstGeom prst="rect">
            <a:avLst/>
          </a:prstGeom>
        </p:spPr>
        <p:txBody>
          <a:bodyPr wrap="none">
            <a:spAutoFit/>
          </a:bodyPr>
          <a:lstStyle/>
          <a:p>
            <a:pPr>
              <a:spcBef>
                <a:spcPts val="600"/>
              </a:spcBef>
              <a:spcAft>
                <a:spcPts val="600"/>
              </a:spcAft>
            </a:pPr>
            <a:r>
              <a:rPr lang="en-US" sz="3200" dirty="0">
                <a:solidFill>
                  <a:srgbClr val="000000"/>
                </a:solidFill>
                <a:ea typeface="Microsoft YaHei" panose="020B0503020204020204" pitchFamily="34" charset="-122"/>
                <a:cs typeface="Times New Roman" panose="02020603050405020304" pitchFamily="18" charset="0"/>
              </a:rPr>
              <a:t>Example 3:   Coin-collecting problem  </a:t>
            </a:r>
          </a:p>
        </p:txBody>
      </p:sp>
    </p:spTree>
    <p:extLst>
      <p:ext uri="{BB962C8B-B14F-4D97-AF65-F5344CB8AC3E}">
        <p14:creationId xmlns:p14="http://schemas.microsoft.com/office/powerpoint/2010/main" val="1992644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8689" y="497206"/>
            <a:ext cx="8710636" cy="6032421"/>
          </a:xfrm>
          <a:prstGeom prst="rect">
            <a:avLst/>
          </a:prstGeom>
        </p:spPr>
        <p:txBody>
          <a:bodyPr wrap="square">
            <a:spAutoFit/>
          </a:bodyPr>
          <a:lstStyle/>
          <a:p>
            <a:pPr>
              <a:spcBef>
                <a:spcPts val="600"/>
              </a:spcBef>
              <a:spcAft>
                <a:spcPts val="600"/>
              </a:spcAft>
            </a:pPr>
            <a:r>
              <a:rPr lang="en-US" sz="3200" dirty="0">
                <a:solidFill>
                  <a:srgbClr val="000000"/>
                </a:solidFill>
                <a:ea typeface="Microsoft YaHei" panose="020B0503020204020204" pitchFamily="34" charset="-122"/>
                <a:cs typeface="Times New Roman" panose="02020603050405020304" pitchFamily="18" charset="0"/>
              </a:rPr>
              <a:t>Example 3:   Coin-collecting problem  </a:t>
            </a:r>
          </a:p>
          <a:p>
            <a:pPr>
              <a:spcBef>
                <a:spcPts val="600"/>
              </a:spcBef>
              <a:spcAft>
                <a:spcPts val="600"/>
              </a:spcAft>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Place coins in cells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of a given  </a:t>
            </a:r>
            <a:r>
              <a:rPr lang="en-US" sz="24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400" baseline="-25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x </a:t>
            </a:r>
            <a:r>
              <a:rPr lang="en-US" sz="24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400" baseline="-25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board,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no more than one coin per cell.  </a:t>
            </a:r>
          </a:p>
          <a:p>
            <a:pPr marL="914400" marR="0" lvl="0" indent="-455613">
              <a:spcBef>
                <a:spcPts val="600"/>
              </a:spcBef>
              <a:spcAft>
                <a:spcPts val="600"/>
              </a:spcAft>
              <a:buFont typeface="Symbol" panose="05050102010706020507" pitchFamily="18" charset="2"/>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ocated in the upper left cell (1,1) of the board</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robot needs to collect as many of the coins as possible and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bring them to the bottom right cell (n, m). </a:t>
            </a:r>
          </a:p>
          <a:p>
            <a:pPr marL="914400" marR="0" lvl="0" indent="-455613">
              <a:spcBef>
                <a:spcPts val="600"/>
              </a:spcBef>
              <a:spcAft>
                <a:spcPts val="600"/>
              </a:spcAft>
              <a:buFont typeface="Symbol" panose="05050102010706020507" pitchFamily="18" charset="2"/>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On each step, the robot can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move either one cell to the right (</a:t>
            </a:r>
            <a:r>
              <a:rPr lang="zh-CN" alt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or one cell down ( </a:t>
            </a:r>
            <a:r>
              <a:rPr lang="zh-CN" alt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from its current location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914400" indent="-455613">
              <a:spcBef>
                <a:spcPts val="600"/>
              </a:spcBef>
              <a:spcAft>
                <a:spcPts val="600"/>
              </a:spcAft>
              <a:buFont typeface="Symbol" panose="05050102010706020507" pitchFamily="18" charset="2"/>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robot always picks up that coin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when it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visits a cell with a coin</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spcBef>
                <a:spcPts val="600"/>
              </a:spcBef>
              <a:spcAft>
                <a:spcPts val="6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Design an algorithm to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find </a:t>
            </a:r>
          </a:p>
          <a:p>
            <a:pPr marL="800100" lvl="1" indent="-342900">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maximum number of coins the robot can collect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a:t>
            </a:r>
          </a:p>
          <a:p>
            <a:pPr marL="800100" lvl="1" indent="-342900">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 path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needs to follow to do this.</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42">
            <a:extLst>
              <a:ext uri="{FF2B5EF4-FFF2-40B4-BE49-F238E27FC236}">
                <a16:creationId xmlns:a16="http://schemas.microsoft.com/office/drawing/2014/main" id="{4F0F520B-9127-431F-B501-8CB50A934670}"/>
              </a:ext>
            </a:extLst>
          </p:cNvPr>
          <p:cNvSpPr/>
          <p:nvPr/>
        </p:nvSpPr>
        <p:spPr>
          <a:xfrm>
            <a:off x="793507" y="2898404"/>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moticon making a point Stock Vector - 14709057">
            <a:extLst>
              <a:ext uri="{FF2B5EF4-FFF2-40B4-BE49-F238E27FC236}">
                <a16:creationId xmlns:a16="http://schemas.microsoft.com/office/drawing/2014/main" id="{609964BB-3BED-4E8E-8F7A-A361D61648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733679" y="2758069"/>
            <a:ext cx="656296" cy="426649"/>
          </a:xfrm>
          <a:prstGeom prst="rect">
            <a:avLst/>
          </a:prstGeom>
          <a:noFill/>
          <a:ln>
            <a:noFill/>
          </a:ln>
        </p:spPr>
      </p:pic>
    </p:spTree>
    <p:extLst>
      <p:ext uri="{BB962C8B-B14F-4D97-AF65-F5344CB8AC3E}">
        <p14:creationId xmlns:p14="http://schemas.microsoft.com/office/powerpoint/2010/main" val="4197511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5714" y="477888"/>
            <a:ext cx="8988447" cy="561769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be the largest number of coins the robot can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collect and brings to the cell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of the board. </a:t>
            </a:r>
          </a:p>
          <a:p>
            <a:pPr marL="342900"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can reach this cell</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800100" lvl="1" indent="-342900">
              <a:lnSpc>
                <a:spcPct val="150000"/>
              </a:lnSpc>
              <a:buFont typeface="Arial" panose="020B0604020202020204" pitchFamily="34" charset="0"/>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either from the adjacent cell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above the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cell</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or from the adjacent cell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j-1</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to the left of the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cell</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largest numbers of coins brought to these cells  are either 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 j) or 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j -1),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respectively.  </a:t>
            </a:r>
          </a:p>
          <a:p>
            <a:pPr marL="342900"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There are no adjacent cells above the cells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(0, j)</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in the first row. </a:t>
            </a:r>
          </a:p>
          <a:p>
            <a:pPr marL="342900"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There are no adjacent cells to the left of the cells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 the first column. </a:t>
            </a:r>
          </a:p>
          <a:p>
            <a:pPr marL="800100" lvl="1" indent="-342900">
              <a:lnSpc>
                <a:spcPct val="150000"/>
              </a:lnSpc>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those cells,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assume that F(0, j) and 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0) are equal to 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their nonexistent neighbors. </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42">
            <a:extLst>
              <a:ext uri="{FF2B5EF4-FFF2-40B4-BE49-F238E27FC236}">
                <a16:creationId xmlns:a16="http://schemas.microsoft.com/office/drawing/2014/main" id="{7AB6B16D-B020-434C-A076-E052D62BC70C}"/>
              </a:ext>
            </a:extLst>
          </p:cNvPr>
          <p:cNvSpPr/>
          <p:nvPr/>
        </p:nvSpPr>
        <p:spPr>
          <a:xfrm>
            <a:off x="793507" y="2898404"/>
            <a:ext cx="379391" cy="286247"/>
          </a:xfrm>
          <a:prstGeom prst="cloudCallout">
            <a:avLst>
              <a:gd name="adj1" fmla="val 44137"/>
              <a:gd name="adj2" fmla="val 847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D567FCA3-2A52-404B-9549-D63E06A9E1D6}"/>
              </a:ext>
            </a:extLst>
          </p:cNvPr>
          <p:cNvGraphicFramePr>
            <a:graphicFrameLocks noGrp="1"/>
          </p:cNvGraphicFramePr>
          <p:nvPr/>
        </p:nvGraphicFramePr>
        <p:xfrm>
          <a:off x="10335810" y="5029200"/>
          <a:ext cx="1856190" cy="1828800"/>
        </p:xfrm>
        <a:graphic>
          <a:graphicData uri="http://schemas.openxmlformats.org/drawingml/2006/table">
            <a:tbl>
              <a:tblPr firstRow="1" bandRow="1">
                <a:tableStyleId>{5C22544A-7EE6-4342-B048-85BDC9FD1C3A}</a:tableStyleId>
              </a:tblPr>
              <a:tblGrid>
                <a:gridCol w="309365">
                  <a:extLst>
                    <a:ext uri="{9D8B030D-6E8A-4147-A177-3AD203B41FA5}">
                      <a16:colId xmlns:a16="http://schemas.microsoft.com/office/drawing/2014/main" val="4098359555"/>
                    </a:ext>
                  </a:extLst>
                </a:gridCol>
                <a:gridCol w="309365">
                  <a:extLst>
                    <a:ext uri="{9D8B030D-6E8A-4147-A177-3AD203B41FA5}">
                      <a16:colId xmlns:a16="http://schemas.microsoft.com/office/drawing/2014/main" val="2031887978"/>
                    </a:ext>
                  </a:extLst>
                </a:gridCol>
                <a:gridCol w="309365">
                  <a:extLst>
                    <a:ext uri="{9D8B030D-6E8A-4147-A177-3AD203B41FA5}">
                      <a16:colId xmlns:a16="http://schemas.microsoft.com/office/drawing/2014/main" val="2449275498"/>
                    </a:ext>
                  </a:extLst>
                </a:gridCol>
                <a:gridCol w="309365">
                  <a:extLst>
                    <a:ext uri="{9D8B030D-6E8A-4147-A177-3AD203B41FA5}">
                      <a16:colId xmlns:a16="http://schemas.microsoft.com/office/drawing/2014/main" val="3818506841"/>
                    </a:ext>
                  </a:extLst>
                </a:gridCol>
                <a:gridCol w="309365">
                  <a:extLst>
                    <a:ext uri="{9D8B030D-6E8A-4147-A177-3AD203B41FA5}">
                      <a16:colId xmlns:a16="http://schemas.microsoft.com/office/drawing/2014/main" val="1231859605"/>
                    </a:ext>
                  </a:extLst>
                </a:gridCol>
                <a:gridCol w="309365">
                  <a:extLst>
                    <a:ext uri="{9D8B030D-6E8A-4147-A177-3AD203B41FA5}">
                      <a16:colId xmlns:a16="http://schemas.microsoft.com/office/drawing/2014/main" val="3550236815"/>
                    </a:ext>
                  </a:extLst>
                </a:gridCol>
              </a:tblGrid>
              <a:tr h="296569">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4899203"/>
                  </a:ext>
                </a:extLst>
              </a:tr>
              <a:tr h="296569">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err="1"/>
                        <a:t>ij</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46034"/>
                  </a:ext>
                </a:extLst>
              </a:tr>
              <a:tr h="296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1462123"/>
                  </a:ext>
                </a:extLst>
              </a:tr>
              <a:tr h="296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5071893"/>
                  </a:ext>
                </a:extLst>
              </a:tr>
              <a:tr h="296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8262851"/>
                  </a:ext>
                </a:extLst>
              </a:tr>
            </a:tbl>
          </a:graphicData>
        </a:graphic>
      </p:graphicFrame>
    </p:spTree>
    <p:extLst>
      <p:ext uri="{BB962C8B-B14F-4D97-AF65-F5344CB8AC3E}">
        <p14:creationId xmlns:p14="http://schemas.microsoft.com/office/powerpoint/2010/main" val="385172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8140" y="657957"/>
            <a:ext cx="9115720" cy="6048579"/>
          </a:xfrm>
          <a:prstGeom prst="rect">
            <a:avLst/>
          </a:prstGeom>
        </p:spPr>
        <p:txBody>
          <a:bodyPr wrap="square">
            <a:spAutoFit/>
          </a:bodyPr>
          <a:lstStyle/>
          <a:p>
            <a:pPr>
              <a:lnSpc>
                <a:spcPct val="150000"/>
              </a:lnSpc>
              <a:spcAft>
                <a:spcPts val="600"/>
              </a:spcAft>
            </a:pPr>
            <a:r>
              <a:rPr lang="en-US" sz="2200" dirty="0">
                <a:latin typeface="Times New Roman" panose="02020603050405020304" pitchFamily="18" charset="0"/>
                <a:ea typeface="Microsoft YaHei" panose="020B0503020204020204" pitchFamily="34" charset="-122"/>
                <a:cs typeface="Times New Roman" panose="02020603050405020304" pitchFamily="18" charset="0"/>
              </a:rPr>
              <a:t>The largest number of coins F(</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j) the robot can bring to cell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is the maximum of these two numbers, F(</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 1, j)</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top</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j -1)</a:t>
            </a:r>
            <a:r>
              <a:rPr lang="en-US" sz="2200" baseline="-25000" dirty="0">
                <a:latin typeface="Times New Roman" panose="02020603050405020304" pitchFamily="18" charset="0"/>
                <a:ea typeface="Microsoft YaHei" panose="020B0503020204020204" pitchFamily="34" charset="-122"/>
                <a:cs typeface="Times New Roman" panose="02020603050405020304" pitchFamily="18" charset="0"/>
              </a:rPr>
              <a:t>left</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,plus one possible coin at cell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err="1">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latin typeface="Times New Roman" panose="02020603050405020304" pitchFamily="18" charset="0"/>
                <a:ea typeface="Microsoft YaHei" panose="020B0503020204020204" pitchFamily="34" charset="-122"/>
                <a:cs typeface="Times New Roman" panose="02020603050405020304" pitchFamily="18" charset="0"/>
              </a:rPr>
              <a:t>) itself.  </a:t>
            </a:r>
          </a:p>
          <a:p>
            <a:pPr>
              <a:lnSpc>
                <a:spcPct val="150000"/>
              </a:lnSpc>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Then,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j) =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j)  = max{  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1, j)</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top</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j -1)</a:t>
            </a:r>
            <a:r>
              <a:rPr lang="en-US" sz="22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left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for 1 </a:t>
            </a:r>
            <a:r>
              <a:rPr lang="zh-CN" alt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n, 1 </a:t>
            </a:r>
            <a:r>
              <a:rPr lang="zh-CN" alt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m,					                          ……………….…8.5</a:t>
            </a:r>
          </a:p>
          <a:p>
            <a:pPr>
              <a:lnSpc>
                <a:spcPct val="150000"/>
              </a:lnSpc>
            </a:pP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F(0, j) = 0   for 1 </a:t>
            </a:r>
            <a:r>
              <a:rPr lang="zh-CN" alt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m  and   F(</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0) = 0 for 1 </a:t>
            </a:r>
            <a:r>
              <a:rPr lang="zh-CN" alt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n,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where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if there is a coin in cell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0 otherwise.</a:t>
            </a:r>
          </a:p>
          <a:p>
            <a:pPr>
              <a:lnSpc>
                <a:spcPct val="150000"/>
              </a:lnSpc>
            </a:pPr>
            <a:r>
              <a:rPr lang="en-US" sz="1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Using these formulas 8.5, enter in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x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table of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values either row by row or column by column, as is typical for dynamic program algorithms involving two-dimensional tables.</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Left Brace 2"/>
          <p:cNvSpPr/>
          <p:nvPr/>
        </p:nvSpPr>
        <p:spPr>
          <a:xfrm>
            <a:off x="1620692" y="3112690"/>
            <a:ext cx="122548" cy="113911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rPr>
              <a:t> </a:t>
            </a:r>
          </a:p>
        </p:txBody>
      </p:sp>
      <p:pic>
        <p:nvPicPr>
          <p:cNvPr id="4" name="Picture 3" descr="Emoticon making a point Stock Vector - 14709057">
            <a:extLst>
              <a:ext uri="{FF2B5EF4-FFF2-40B4-BE49-F238E27FC236}">
                <a16:creationId xmlns:a16="http://schemas.microsoft.com/office/drawing/2014/main" id="{7BC73D06-EB74-4586-AB6F-1278117BAF0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698845" y="2653567"/>
            <a:ext cx="656296" cy="426649"/>
          </a:xfrm>
          <a:prstGeom prst="rect">
            <a:avLst/>
          </a:prstGeom>
          <a:noFill/>
          <a:ln>
            <a:noFill/>
          </a:ln>
        </p:spPr>
      </p:pic>
    </p:spTree>
    <p:extLst>
      <p:ext uri="{BB962C8B-B14F-4D97-AF65-F5344CB8AC3E}">
        <p14:creationId xmlns:p14="http://schemas.microsoft.com/office/powerpoint/2010/main" val="583591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3701" y="505713"/>
            <a:ext cx="9219415" cy="6155531"/>
          </a:xfrm>
          <a:prstGeom prst="rect">
            <a:avLst/>
          </a:prstGeom>
        </p:spPr>
        <p:txBody>
          <a:bodyPr wrap="square">
            <a:spAutoFit/>
          </a:bodyPr>
          <a:lstStyle/>
          <a:p>
            <a:r>
              <a:rPr lang="en-US" sz="20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RobotCoinCollection</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C[1 .. n, 1 ..m] )</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//Apply dynamic programming to compute the largest number of </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//coins a robot can collect on an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0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x </a:t>
            </a:r>
            <a:r>
              <a:rPr lang="en-US" sz="2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0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board by starting at (1, 1) </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 moving right and down from upper left to down right corner</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Matrix C[1 .. n, 1 ..m]</a:t>
            </a:r>
            <a:r>
              <a:rPr lang="en-US" sz="20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row, col</a:t>
            </a:r>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whose elements are equal to 1 		  </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0 for cells with and without a coin, respectively</a:t>
            </a:r>
          </a:p>
          <a:p>
            <a:r>
              <a:rPr 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	  Largest number of coins the robot can bring to cell (n, m)</a:t>
            </a:r>
          </a:p>
          <a:p>
            <a:r>
              <a:rPr lang="en-US" sz="20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p>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F[1, 1] </a:t>
            </a:r>
            <a:r>
              <a:rPr lang="zh-CN" alt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C[1, 1];</a:t>
            </a:r>
            <a:endPar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for</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j </a:t>
            </a:r>
            <a:r>
              <a:rPr lang="zh-CN" alt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2  </a:t>
            </a:r>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m  </a:t>
            </a:r>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do { 		 </a:t>
            </a:r>
            <a:r>
              <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//j refers to the columns</a:t>
            </a:r>
          </a:p>
          <a:p>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F[1, j] </a:t>
            </a:r>
            <a:r>
              <a:rPr lang="zh-CN" alt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F[1, j -1] + C[1, j]; }    </a:t>
            </a:r>
            <a:r>
              <a:rPr lang="en-US" b="1"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compute </a:t>
            </a:r>
            <a:r>
              <a:rPr lang="en-US" dirty="0" err="1">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nos</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of coins at row 1 from col 2 thru col m,</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endPar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b="1"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for</a:t>
            </a:r>
            <a:r>
              <a:rPr lang="en-US" b="1"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all the entries of the first row.</a:t>
            </a:r>
            <a:endPar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for</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2  </a:t>
            </a:r>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to</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n  </a:t>
            </a:r>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a:t>
            </a:r>
            <a:r>
              <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sz="1600"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refers to the rows</a:t>
            </a:r>
          </a:p>
          <a:p>
            <a:pPr indent="457200"/>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a:t>
            </a:r>
            <a:r>
              <a:rPr lang="en-US"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1] </a:t>
            </a:r>
            <a:r>
              <a:rPr lang="zh-CN" alt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F[</a:t>
            </a:r>
            <a:r>
              <a:rPr lang="en-US"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- 1, 1] + C[</a:t>
            </a:r>
            <a:r>
              <a:rPr lang="en-US"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1];     </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//compute </a:t>
            </a:r>
            <a:r>
              <a:rPr lang="en-US" dirty="0" err="1">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nos</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of coins at col 1 from row 2 thru row n.</a:t>
            </a:r>
            <a:endPar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pPr indent="457200"/>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//Add </a:t>
            </a:r>
            <a:r>
              <a:rPr lang="en-US" dirty="0" err="1">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nos</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of coins at the current entry’ top to the  				                //current entry, for all the entries of the first col.</a:t>
            </a:r>
            <a:endPar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a:t>
            </a:r>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for </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j </a:t>
            </a:r>
            <a:r>
              <a:rPr lang="zh-CN" alt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2  </a:t>
            </a:r>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to </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m  </a:t>
            </a:r>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do</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from col 2 to col m</a:t>
            </a:r>
            <a:endPar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457200" marR="0" indent="457200">
              <a:spcBef>
                <a:spcPts val="0"/>
              </a:spcBef>
              <a:spcAft>
                <a:spcPts val="0"/>
              </a:spcAft>
            </a:pP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F[</a:t>
            </a:r>
            <a:r>
              <a:rPr lang="en-US"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j] </a:t>
            </a:r>
            <a:r>
              <a:rPr lang="zh-CN" alt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max ( F[</a:t>
            </a:r>
            <a:r>
              <a:rPr lang="en-US"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- 1, j],  F[</a:t>
            </a:r>
            <a:r>
              <a:rPr lang="en-US"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j - 1] )  + C[</a:t>
            </a:r>
            <a:r>
              <a:rPr lang="en-US" dirty="0" err="1">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i</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j]; }  </a:t>
            </a:r>
            <a:endPar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226820" marR="0">
              <a:spcBef>
                <a:spcPts val="0"/>
              </a:spcBef>
              <a:spcAft>
                <a:spcPts val="0"/>
              </a:spcAft>
            </a:pP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//add current entry to max (total </a:t>
            </a:r>
            <a:r>
              <a:rPr lang="en-US" dirty="0" err="1">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nos</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of coins at the current entry’s left, </a:t>
            </a:r>
            <a:endPar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226820" marR="0">
              <a:spcBef>
                <a:spcPts val="0"/>
              </a:spcBef>
              <a:spcAft>
                <a:spcPts val="0"/>
              </a:spcAft>
            </a:pP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 total </a:t>
            </a:r>
            <a:r>
              <a:rPr lang="en-US" dirty="0" err="1">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nos</a:t>
            </a:r>
            <a:r>
              <a:rPr lang="en-US" dirty="0">
                <a:solidFill>
                  <a:srgbClr val="000000"/>
                </a:solidFill>
                <a:latin typeface="Times New Roman" panose="02020603050405020304" pitchFamily="18" charset="0"/>
                <a:ea typeface="Microsoft YaHei" panose="020B0503020204020204" pitchFamily="34" charset="-122"/>
                <a:cs typeface="Microsoft YaHei" panose="020B0503020204020204" pitchFamily="34" charset="-122"/>
              </a:rPr>
              <a:t> of coins at the current entry’ top) </a:t>
            </a:r>
            <a:endParaRPr lang="en-US" sz="1600"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b="1"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return</a:t>
            </a:r>
            <a:r>
              <a:rPr lang="en-US" dirty="0">
                <a:solidFill>
                  <a:srgbClr val="000000"/>
                </a:solidFill>
                <a:latin typeface="Microsoft YaHei" panose="020B0503020204020204" pitchFamily="34" charset="-122"/>
                <a:ea typeface="Microsoft YaHei" panose="020B0503020204020204" pitchFamily="34" charset="-122"/>
                <a:cs typeface="Microsoft YaHei" panose="020B0503020204020204" pitchFamily="34" charset="-122"/>
              </a:rPr>
              <a:t> F[n, m]</a:t>
            </a:r>
            <a:endParaRPr lang="en-US" sz="1600" dirty="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pic>
        <p:nvPicPr>
          <p:cNvPr id="3" name="Picture 2" descr="Emoticon making a point Stock Vector - 14709057">
            <a:extLst>
              <a:ext uri="{FF2B5EF4-FFF2-40B4-BE49-F238E27FC236}">
                <a16:creationId xmlns:a16="http://schemas.microsoft.com/office/drawing/2014/main" id="{E6DC0D84-28EE-44F6-89F2-C1DC062DD3E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2148" flipH="1" flipV="1">
            <a:off x="698845" y="2653567"/>
            <a:ext cx="656296" cy="426649"/>
          </a:xfrm>
          <a:prstGeom prst="rect">
            <a:avLst/>
          </a:prstGeom>
          <a:noFill/>
          <a:ln>
            <a:noFill/>
          </a:ln>
        </p:spPr>
      </p:pic>
    </p:spTree>
    <p:extLst>
      <p:ext uri="{BB962C8B-B14F-4D97-AF65-F5344CB8AC3E}">
        <p14:creationId xmlns:p14="http://schemas.microsoft.com/office/powerpoint/2010/main" val="38960446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3701" y="505713"/>
            <a:ext cx="9219415" cy="5847755"/>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RobotCoinCollection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C[1 .. n, 1 ..m]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//Applies dynamic programming to compute the largest number of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//coins a robot can collect on an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row</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x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a:t>
            </a:r>
            <a:r>
              <a:rPr lang="en-US" sz="22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col</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board by starting at (1, 1)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//and moving right and down from upper left to down right corner</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Matrix C[1 .. n, 1 ..m]</a:t>
            </a:r>
            <a:r>
              <a:rPr lang="en-US" sz="22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row, col</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whose elements are equal to 1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0 for cells with and without a coin, respectively</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Output: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Largest number of coins the robot can bring to cell (n, m)</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F[1,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C[1, 1];</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2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do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F[1,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F[1, j -1] + C[1, j]; } </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2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do</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indent="457200"/>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1] +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1]; </a:t>
            </a:r>
          </a:p>
          <a:p>
            <a:pPr indent="457200"/>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2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  </a:t>
            </a:r>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do</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p>
          <a:p>
            <a:pPr marL="457200" marR="0" indent="457200">
              <a:spcBef>
                <a:spcPts val="0"/>
              </a:spcBef>
              <a:spcAft>
                <a:spcPts val="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max (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- 1] )  + C[</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  </a:t>
            </a:r>
          </a:p>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return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F[n, m]</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Cloud Callout 2"/>
          <p:cNvSpPr/>
          <p:nvPr/>
        </p:nvSpPr>
        <p:spPr>
          <a:xfrm>
            <a:off x="10536747" y="3598867"/>
            <a:ext cx="532737" cy="524786"/>
          </a:xfrm>
          <a:prstGeom prst="cloudCallout">
            <a:avLst>
              <a:gd name="adj1" fmla="val -41729"/>
              <a:gd name="adj2" fmla="val 1109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754639" y="4527144"/>
            <a:ext cx="2502608"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T(m, n)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O(n*m)</a:t>
            </a:r>
            <a:r>
              <a:rPr lang="en-US" sz="2400" dirty="0">
                <a:latin typeface="Times New Roman" panose="02020603050405020304" pitchFamily="18" charset="0"/>
                <a:cs typeface="Times New Roman" panose="02020603050405020304" pitchFamily="18" charset="0"/>
              </a:rPr>
              <a:t> </a:t>
            </a:r>
          </a:p>
        </p:txBody>
      </p:sp>
      <p:pic>
        <p:nvPicPr>
          <p:cNvPr id="5" name="Picture 4" descr="Emoticon making a point Stock Vector - 14709057">
            <a:extLst>
              <a:ext uri="{FF2B5EF4-FFF2-40B4-BE49-F238E27FC236}">
                <a16:creationId xmlns:a16="http://schemas.microsoft.com/office/drawing/2014/main" id="{38706A22-D387-4C5B-838E-E207B7701DF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05607" y="3598867"/>
            <a:ext cx="663542" cy="524786"/>
          </a:xfrm>
          <a:prstGeom prst="rect">
            <a:avLst/>
          </a:prstGeom>
          <a:noFill/>
          <a:ln>
            <a:noFill/>
          </a:ln>
        </p:spPr>
      </p:pic>
    </p:spTree>
    <p:extLst>
      <p:ext uri="{BB962C8B-B14F-4D97-AF65-F5344CB8AC3E}">
        <p14:creationId xmlns:p14="http://schemas.microsoft.com/office/powerpoint/2010/main" val="754932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5423" y="1459230"/>
            <a:ext cx="9030878" cy="4170372"/>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algorithm is illustrated in Figure 8.3b for the coin setup in Figure 8.3a. Since computing the value of  F[</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by formula (8.5) </a:t>
            </a:r>
          </a:p>
          <a:p>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1200"/>
              </a:spcBef>
              <a:spcAft>
                <a:spcPts val="600"/>
              </a:spcAft>
            </a:pP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 max{  F(</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 1, j)</a:t>
            </a:r>
            <a:r>
              <a:rPr lang="en-US" sz="2200" baseline="-25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top</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F(</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-1)</a:t>
            </a:r>
            <a:r>
              <a:rPr lang="en-US" sz="2200" baseline="-250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left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 + </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baseline="-250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for 1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n, 1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m</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1200"/>
              </a:spcBef>
              <a:spcAft>
                <a:spcPts val="600"/>
              </a:spcAft>
            </a:pP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F(0, j) = 0 for 1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m and F(</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0) = 0   for 1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n       …………… …8.5</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ts val="1200"/>
              </a:spcBef>
              <a:spcAft>
                <a:spcPts val="6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where  </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baseline="-250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 1 if there is a coin in cell  (</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j) , and  </a:t>
            </a:r>
            <a:r>
              <a:rPr lang="en-US" sz="22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sz="2200" baseline="-25000" dirty="0" err="1">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200" dirty="0">
                <a:solidFill>
                  <a:srgbClr val="0000CC"/>
                </a:solidFill>
                <a:latin typeface="Times New Roman" panose="02020603050405020304" pitchFamily="18" charset="0"/>
                <a:ea typeface="Microsoft YaHei" panose="020B0503020204020204" pitchFamily="34" charset="-122"/>
                <a:cs typeface="Times New Roman" panose="02020603050405020304" pitchFamily="18" charset="0"/>
              </a:rPr>
              <a:t> = 0 otherwise</a:t>
            </a:r>
            <a:endPar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each cell of the table takes constant time, </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time efficiency of the algorithm is   ϴ(n*m) . </a:t>
            </a:r>
          </a:p>
          <a:p>
            <a:pPr marL="342900" indent="-342900">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Its space efficiency is, obviously, also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ϴ(n*m).</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Left Brace 2"/>
          <p:cNvSpPr/>
          <p:nvPr/>
        </p:nvSpPr>
        <p:spPr>
          <a:xfrm>
            <a:off x="1611983" y="2735305"/>
            <a:ext cx="131975" cy="84688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solidFill>
                  <a:srgbClr val="000000"/>
                </a:solidFill>
                <a:effectLst/>
                <a:latin typeface="Microsoft YaHei" panose="020B0503020204020204" pitchFamily="34" charset="-122"/>
                <a:ea typeface="Microsoft YaHei" panose="020B0503020204020204" pitchFamily="34" charset="-122"/>
                <a:cs typeface="Microsoft YaHei" panose="020B0503020204020204" pitchFamily="34" charset="-122"/>
              </a:rPr>
              <a:t> </a:t>
            </a:r>
          </a:p>
        </p:txBody>
      </p:sp>
      <p:sp>
        <p:nvSpPr>
          <p:cNvPr id="4" name="Cloud Callout 3"/>
          <p:cNvSpPr/>
          <p:nvPr/>
        </p:nvSpPr>
        <p:spPr>
          <a:xfrm>
            <a:off x="10933045" y="2093631"/>
            <a:ext cx="532737" cy="524786"/>
          </a:xfrm>
          <a:prstGeom prst="cloudCallout">
            <a:avLst>
              <a:gd name="adj1" fmla="val -41729"/>
              <a:gd name="adj2" fmla="val 1109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oticon making a point Stock Vector - 14709057">
            <a:extLst>
              <a:ext uri="{FF2B5EF4-FFF2-40B4-BE49-F238E27FC236}">
                <a16:creationId xmlns:a16="http://schemas.microsoft.com/office/drawing/2014/main" id="{1F9ECF56-490F-4588-A517-F2A74284271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02240" y="2093631"/>
            <a:ext cx="663542" cy="524786"/>
          </a:xfrm>
          <a:prstGeom prst="rect">
            <a:avLst/>
          </a:prstGeom>
          <a:noFill/>
          <a:ln>
            <a:noFill/>
          </a:ln>
        </p:spPr>
      </p:pic>
    </p:spTree>
    <p:extLst>
      <p:ext uri="{BB962C8B-B14F-4D97-AF65-F5344CB8AC3E}">
        <p14:creationId xmlns:p14="http://schemas.microsoft.com/office/powerpoint/2010/main" val="5717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376" y="2669268"/>
            <a:ext cx="586105" cy="425450"/>
          </a:xfrm>
          <a:prstGeom prst="rect">
            <a:avLst/>
          </a:prstGeom>
          <a:noFill/>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96B421-2218-4916-A2A0-B03344CB5986}"/>
                  </a:ext>
                </a:extLst>
              </p:cNvPr>
              <p:cNvSpPr txBox="1"/>
              <p:nvPr/>
            </p:nvSpPr>
            <p:spPr>
              <a:xfrm>
                <a:off x="1434549" y="427981"/>
                <a:ext cx="9322902" cy="623401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Permutations</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a:t>
                </a:r>
                <a:r>
                  <a:rPr lang="en-US" sz="2400" dirty="0">
                    <a:solidFill>
                      <a:srgbClr val="0000FF"/>
                    </a:solidFill>
                    <a:latin typeface="Times New Roman" panose="02020603050405020304" pitchFamily="18" charset="0"/>
                    <a:cs typeface="Times New Roman" panose="02020603050405020304" pitchFamily="18" charset="0"/>
                  </a:rPr>
                  <a:t>k-permutation</a:t>
                </a:r>
                <a:r>
                  <a:rPr lang="en-US" sz="2400" dirty="0">
                    <a:latin typeface="Times New Roman" panose="02020603050405020304" pitchFamily="18" charset="0"/>
                    <a:cs typeface="Times New Roman" panose="02020603050405020304" pitchFamily="18" charset="0"/>
                  </a:rPr>
                  <a:t> of a finite set S is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ordered sequence of k elements of S, with no element appearing more than once in the sequence.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Example: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S = {a, b, c}, there are 6 = </a:t>
                </a:r>
                <a14:m>
                  <m:oMath xmlns:m="http://schemas.openxmlformats.org/officeDocument/2006/math">
                    <m:f>
                      <m:fPr>
                        <m:ctrlPr>
                          <a:rPr lang="en-US" sz="2400" i="1" dirty="0" smtClean="0">
                            <a:latin typeface="Cambria Math" panose="02040503050406030204" pitchFamily="18" charset="0"/>
                            <a:cs typeface="Times New Roman" panose="02020603050405020304" pitchFamily="18" charset="0"/>
                          </a:rPr>
                        </m:ctrlPr>
                      </m:fPr>
                      <m:num>
                        <m:r>
                          <a:rPr lang="en-US" sz="2400" b="0" i="1" dirty="0" smtClean="0">
                            <a:latin typeface="Cambria Math" panose="02040503050406030204" pitchFamily="18" charset="0"/>
                            <a:cs typeface="Times New Roman" panose="02020603050405020304" pitchFamily="18" charset="0"/>
                          </a:rPr>
                          <m:t>3!</m:t>
                        </m:r>
                      </m:num>
                      <m:den>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3−2</m:t>
                            </m:r>
                          </m:e>
                        </m:d>
                        <m:r>
                          <a:rPr lang="en-US" sz="2400" b="0" i="1" dirty="0" smtClean="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  2-permutations of S.                ab, ac, </a:t>
                </a:r>
                <a:r>
                  <a:rPr lang="en-US" sz="2400" dirty="0" err="1">
                    <a:latin typeface="Times New Roman" panose="02020603050405020304" pitchFamily="18" charset="0"/>
                    <a:cs typeface="Times New Roman" panose="02020603050405020304" pitchFamily="18" charset="0"/>
                  </a:rPr>
                  <a:t>ba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bc</a:t>
                </a:r>
                <a:r>
                  <a:rPr lang="en-US" sz="2400" dirty="0">
                    <a:latin typeface="Times New Roman" panose="02020603050405020304" pitchFamily="18" charset="0"/>
                    <a:cs typeface="Times New Roman" panose="02020603050405020304" pitchFamily="18" charset="0"/>
                  </a:rPr>
                  <a:t>, ca, </a:t>
                </a:r>
                <a:r>
                  <a:rPr lang="en-US" sz="2400" dirty="0" err="1">
                    <a:latin typeface="Times New Roman" panose="02020603050405020304" pitchFamily="18" charset="0"/>
                    <a:cs typeface="Times New Roman" panose="02020603050405020304" pitchFamily="18" charset="0"/>
                  </a:rPr>
                  <a:t>cb</a:t>
                </a:r>
                <a:r>
                  <a:rPr lang="en-US" sz="2400" dirty="0">
                    <a:latin typeface="Times New Roman" panose="02020603050405020304" pitchFamily="18" charset="0"/>
                    <a:cs typeface="Times New Roman" panose="02020603050405020304" pitchFamily="18" charset="0"/>
                  </a:rPr>
                  <a:t> are sequences.</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S = {a, b, c, d},  there are 12 = </a:t>
                </a:r>
                <a14:m>
                  <m:oMath xmlns:m="http://schemas.openxmlformats.org/officeDocument/2006/math">
                    <m:f>
                      <m:fPr>
                        <m:ctrlPr>
                          <a:rPr lang="en-US" sz="2400" i="1" dirty="0" smtClean="0">
                            <a:latin typeface="Cambria Math" panose="02040503050406030204" pitchFamily="18" charset="0"/>
                            <a:cs typeface="Times New Roman" panose="02020603050405020304" pitchFamily="18" charset="0"/>
                          </a:rPr>
                        </m:ctrlPr>
                      </m:fPr>
                      <m:num>
                        <m:r>
                          <a:rPr lang="en-US" sz="2400" b="0" i="1" dirty="0" smtClean="0">
                            <a:latin typeface="Cambria Math" panose="02040503050406030204" pitchFamily="18" charset="0"/>
                            <a:cs typeface="Times New Roman" panose="02020603050405020304" pitchFamily="18" charset="0"/>
                          </a:rPr>
                          <m:t>4!</m:t>
                        </m:r>
                      </m:num>
                      <m:den>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4−2</m:t>
                            </m:r>
                          </m:e>
                        </m:d>
                        <m:r>
                          <a:rPr lang="en-US" sz="2400" b="0" i="1" dirty="0" smtClean="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  2-permutation of S.          ab, ac, ad, </a:t>
                </a:r>
                <a:r>
                  <a:rPr lang="en-US" sz="2400" dirty="0" err="1">
                    <a:latin typeface="Times New Roman" panose="02020603050405020304" pitchFamily="18" charset="0"/>
                    <a:cs typeface="Times New Roman" panose="02020603050405020304" pitchFamily="18" charset="0"/>
                  </a:rPr>
                  <a:t>ba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bc</a:t>
                </a:r>
                <a:r>
                  <a:rPr lang="en-US" sz="2400" dirty="0">
                    <a:latin typeface="Times New Roman" panose="02020603050405020304" pitchFamily="18" charset="0"/>
                    <a:cs typeface="Times New Roman" panose="02020603050405020304" pitchFamily="18" charset="0"/>
                  </a:rPr>
                  <a:t>, bd, ca, </a:t>
                </a:r>
                <a:r>
                  <a:rPr lang="en-US" sz="2400" dirty="0" err="1">
                    <a:latin typeface="Times New Roman" panose="02020603050405020304" pitchFamily="18" charset="0"/>
                    <a:cs typeface="Times New Roman" panose="02020603050405020304" pitchFamily="18" charset="0"/>
                  </a:rPr>
                  <a:t>cb</a:t>
                </a:r>
                <a:r>
                  <a:rPr lang="en-US" sz="2400" dirty="0">
                    <a:latin typeface="Times New Roman" panose="02020603050405020304" pitchFamily="18" charset="0"/>
                    <a:cs typeface="Times New Roman" panose="02020603050405020304" pitchFamily="18" charset="0"/>
                  </a:rPr>
                  <a:t>, cd, da, </a:t>
                </a:r>
                <a:r>
                  <a:rPr lang="en-US" sz="2400" dirty="0" err="1">
                    <a:latin typeface="Times New Roman" panose="02020603050405020304" pitchFamily="18" charset="0"/>
                    <a:cs typeface="Times New Roman" panose="02020603050405020304" pitchFamily="18" charset="0"/>
                  </a:rPr>
                  <a:t>db</a:t>
                </a:r>
                <a:r>
                  <a:rPr lang="en-US" sz="2400" dirty="0">
                    <a:latin typeface="Times New Roman" panose="02020603050405020304" pitchFamily="18" charset="0"/>
                    <a:cs typeface="Times New Roman" panose="02020603050405020304" pitchFamily="18" charset="0"/>
                  </a:rPr>
                  <a:t>, dc.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n(n-1)(n-2)…(n-k+1) = </a:t>
                </a:r>
                <a14:m>
                  <m:oMath xmlns:m="http://schemas.openxmlformats.org/officeDocument/2006/math">
                    <m:f>
                      <m:fPr>
                        <m:ctrlPr>
                          <a:rPr lang="en-US" sz="2400" i="1" dirty="0" smtClean="0">
                            <a:latin typeface="Cambria Math" panose="02040503050406030204" pitchFamily="18" charset="0"/>
                            <a:cs typeface="Times New Roman" panose="02020603050405020304" pitchFamily="18" charset="0"/>
                          </a:rPr>
                        </m:ctrlPr>
                      </m:fPr>
                      <m:num>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num>
                      <m:den>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𝑘</m:t>
                            </m:r>
                          </m:e>
                        </m:d>
                        <m:r>
                          <a:rPr lang="en-US" sz="2400" b="0" i="1" dirty="0" smtClean="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  k-permutations of a set S of n elements.</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first element of sequence can be chosen in n ways, the second in n-1 ways, and so on until k elements are selected, and the last being the selection from n-k+1 elements. </a:t>
                </a:r>
              </a:p>
            </p:txBody>
          </p:sp>
        </mc:Choice>
        <mc:Fallback xmlns="">
          <p:sp>
            <p:nvSpPr>
              <p:cNvPr id="3" name="TextBox 2">
                <a:extLst>
                  <a:ext uri="{FF2B5EF4-FFF2-40B4-BE49-F238E27FC236}">
                    <a16:creationId xmlns:a16="http://schemas.microsoft.com/office/drawing/2014/main" id="{9296B421-2218-4916-A2A0-B03344CB5986}"/>
                  </a:ext>
                </a:extLst>
              </p:cNvPr>
              <p:cNvSpPr txBox="1">
                <a:spLocks noRot="1" noChangeAspect="1" noMove="1" noResize="1" noEditPoints="1" noAdjustHandles="1" noChangeArrowheads="1" noChangeShapeType="1" noTextEdit="1"/>
              </p:cNvSpPr>
              <p:nvPr/>
            </p:nvSpPr>
            <p:spPr>
              <a:xfrm>
                <a:off x="1434549" y="427981"/>
                <a:ext cx="9322902" cy="6234014"/>
              </a:xfrm>
              <a:prstGeom prst="rect">
                <a:avLst/>
              </a:prstGeom>
              <a:blipFill>
                <a:blip r:embed="rId3"/>
                <a:stretch>
                  <a:fillRect l="-980" t="-782" r="-719" b="-1271"/>
                </a:stretch>
              </a:blipFill>
            </p:spPr>
            <p:txBody>
              <a:bodyPr/>
              <a:lstStyle/>
              <a:p>
                <a:r>
                  <a:rPr lang="en-US">
                    <a:noFill/>
                  </a:rPr>
                  <a:t> </a:t>
                </a:r>
              </a:p>
            </p:txBody>
          </p:sp>
        </mc:Fallback>
      </mc:AlternateContent>
    </p:spTree>
    <p:extLst>
      <p:ext uri="{BB962C8B-B14F-4D97-AF65-F5344CB8AC3E}">
        <p14:creationId xmlns:p14="http://schemas.microsoft.com/office/powerpoint/2010/main" val="1150640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243130" y="1364201"/>
          <a:ext cx="5769204" cy="4381116"/>
        </p:xfrm>
        <a:graphic>
          <a:graphicData uri="http://schemas.openxmlformats.org/drawingml/2006/table">
            <a:tbl>
              <a:tblPr firstRow="1" firstCol="1" bandRow="1">
                <a:tableStyleId>{5C22544A-7EE6-4342-B048-85BDC9FD1C3A}</a:tableStyleId>
              </a:tblPr>
              <a:tblGrid>
                <a:gridCol w="824172">
                  <a:extLst>
                    <a:ext uri="{9D8B030D-6E8A-4147-A177-3AD203B41FA5}">
                      <a16:colId xmlns:a16="http://schemas.microsoft.com/office/drawing/2014/main" val="20000"/>
                    </a:ext>
                  </a:extLst>
                </a:gridCol>
                <a:gridCol w="824172">
                  <a:extLst>
                    <a:ext uri="{9D8B030D-6E8A-4147-A177-3AD203B41FA5}">
                      <a16:colId xmlns:a16="http://schemas.microsoft.com/office/drawing/2014/main" val="20001"/>
                    </a:ext>
                  </a:extLst>
                </a:gridCol>
                <a:gridCol w="824172">
                  <a:extLst>
                    <a:ext uri="{9D8B030D-6E8A-4147-A177-3AD203B41FA5}">
                      <a16:colId xmlns:a16="http://schemas.microsoft.com/office/drawing/2014/main" val="20002"/>
                    </a:ext>
                  </a:extLst>
                </a:gridCol>
                <a:gridCol w="824172">
                  <a:extLst>
                    <a:ext uri="{9D8B030D-6E8A-4147-A177-3AD203B41FA5}">
                      <a16:colId xmlns:a16="http://schemas.microsoft.com/office/drawing/2014/main" val="20003"/>
                    </a:ext>
                  </a:extLst>
                </a:gridCol>
                <a:gridCol w="824172">
                  <a:extLst>
                    <a:ext uri="{9D8B030D-6E8A-4147-A177-3AD203B41FA5}">
                      <a16:colId xmlns:a16="http://schemas.microsoft.com/office/drawing/2014/main" val="20004"/>
                    </a:ext>
                  </a:extLst>
                </a:gridCol>
                <a:gridCol w="824172">
                  <a:extLst>
                    <a:ext uri="{9D8B030D-6E8A-4147-A177-3AD203B41FA5}">
                      <a16:colId xmlns:a16="http://schemas.microsoft.com/office/drawing/2014/main" val="20005"/>
                    </a:ext>
                  </a:extLst>
                </a:gridCol>
                <a:gridCol w="824172">
                  <a:extLst>
                    <a:ext uri="{9D8B030D-6E8A-4147-A177-3AD203B41FA5}">
                      <a16:colId xmlns:a16="http://schemas.microsoft.com/office/drawing/2014/main" val="20006"/>
                    </a:ext>
                  </a:extLst>
                </a:gridCol>
              </a:tblGrid>
              <a:tr h="730186">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3018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3018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o</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o</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2200" dirty="0">
                        <a:solidFill>
                          <a:schemeClr val="tx1"/>
                        </a:solidFill>
                        <a:effectLst/>
                        <a:latin typeface="Times New Roman" panose="02020603050405020304" pitchFamily="18" charset="0"/>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3018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o</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73018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73018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3" name="Text Box 153"/>
          <p:cNvSpPr txBox="1">
            <a:spLocks noChangeArrowheads="1"/>
          </p:cNvSpPr>
          <p:nvPr/>
        </p:nvSpPr>
        <p:spPr bwMode="auto">
          <a:xfrm>
            <a:off x="8100321" y="3373225"/>
            <a:ext cx="2401139" cy="85941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marL="0"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Figure 8.3 (a)  </a:t>
            </a:r>
          </a:p>
          <a:p>
            <a:pPr marL="0"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Coins to collect.</a:t>
            </a:r>
          </a:p>
        </p:txBody>
      </p:sp>
      <p:sp>
        <p:nvSpPr>
          <p:cNvPr id="4" name="TextBox 3">
            <a:extLst>
              <a:ext uri="{FF2B5EF4-FFF2-40B4-BE49-F238E27FC236}">
                <a16:creationId xmlns:a16="http://schemas.microsoft.com/office/drawing/2014/main" id="{90EC8AA6-685E-4F19-AA1C-FA0FA4C6ADD0}"/>
              </a:ext>
            </a:extLst>
          </p:cNvPr>
          <p:cNvSpPr txBox="1"/>
          <p:nvPr/>
        </p:nvSpPr>
        <p:spPr>
          <a:xfrm>
            <a:off x="1072464" y="3044130"/>
            <a:ext cx="984068"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row</a:t>
            </a:r>
          </a:p>
        </p:txBody>
      </p:sp>
      <p:sp>
        <p:nvSpPr>
          <p:cNvPr id="5" name="TextBox 4">
            <a:extLst>
              <a:ext uri="{FF2B5EF4-FFF2-40B4-BE49-F238E27FC236}">
                <a16:creationId xmlns:a16="http://schemas.microsoft.com/office/drawing/2014/main" id="{FB79F7A0-8289-4460-9678-C756695F5CFE}"/>
              </a:ext>
            </a:extLst>
          </p:cNvPr>
          <p:cNvSpPr txBox="1"/>
          <p:nvPr/>
        </p:nvSpPr>
        <p:spPr>
          <a:xfrm>
            <a:off x="3595314" y="756699"/>
            <a:ext cx="2500685"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j column</a:t>
            </a:r>
          </a:p>
        </p:txBody>
      </p:sp>
      <p:pic>
        <p:nvPicPr>
          <p:cNvPr id="6" name="Picture 5" descr="Emoticon making a point Stock Vector - 14709057">
            <a:extLst>
              <a:ext uri="{FF2B5EF4-FFF2-40B4-BE49-F238E27FC236}">
                <a16:creationId xmlns:a16="http://schemas.microsoft.com/office/drawing/2014/main" id="{98A4AFE9-D254-4440-A45A-8C5F8C5EB87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169689" y="2315102"/>
            <a:ext cx="663542" cy="524786"/>
          </a:xfrm>
          <a:prstGeom prst="rect">
            <a:avLst/>
          </a:prstGeom>
          <a:noFill/>
          <a:ln>
            <a:noFill/>
          </a:ln>
        </p:spPr>
      </p:pic>
    </p:spTree>
    <p:extLst>
      <p:ext uri="{BB962C8B-B14F-4D97-AF65-F5344CB8AC3E}">
        <p14:creationId xmlns:p14="http://schemas.microsoft.com/office/powerpoint/2010/main" val="1001215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26732" y="1450418"/>
          <a:ext cx="4873659" cy="3619896"/>
        </p:xfrm>
        <a:graphic>
          <a:graphicData uri="http://schemas.openxmlformats.org/drawingml/2006/table">
            <a:tbl>
              <a:tblPr firstRow="1" firstCol="1" bandRow="1">
                <a:tableStyleId>{5C22544A-7EE6-4342-B048-85BDC9FD1C3A}</a:tableStyleId>
              </a:tblPr>
              <a:tblGrid>
                <a:gridCol w="696237">
                  <a:extLst>
                    <a:ext uri="{9D8B030D-6E8A-4147-A177-3AD203B41FA5}">
                      <a16:colId xmlns:a16="http://schemas.microsoft.com/office/drawing/2014/main" val="20000"/>
                    </a:ext>
                  </a:extLst>
                </a:gridCol>
                <a:gridCol w="696237">
                  <a:extLst>
                    <a:ext uri="{9D8B030D-6E8A-4147-A177-3AD203B41FA5}">
                      <a16:colId xmlns:a16="http://schemas.microsoft.com/office/drawing/2014/main" val="20001"/>
                    </a:ext>
                  </a:extLst>
                </a:gridCol>
                <a:gridCol w="696237">
                  <a:extLst>
                    <a:ext uri="{9D8B030D-6E8A-4147-A177-3AD203B41FA5}">
                      <a16:colId xmlns:a16="http://schemas.microsoft.com/office/drawing/2014/main" val="20002"/>
                    </a:ext>
                  </a:extLst>
                </a:gridCol>
                <a:gridCol w="696237">
                  <a:extLst>
                    <a:ext uri="{9D8B030D-6E8A-4147-A177-3AD203B41FA5}">
                      <a16:colId xmlns:a16="http://schemas.microsoft.com/office/drawing/2014/main" val="20003"/>
                    </a:ext>
                  </a:extLst>
                </a:gridCol>
                <a:gridCol w="696237">
                  <a:extLst>
                    <a:ext uri="{9D8B030D-6E8A-4147-A177-3AD203B41FA5}">
                      <a16:colId xmlns:a16="http://schemas.microsoft.com/office/drawing/2014/main" val="20004"/>
                    </a:ext>
                  </a:extLst>
                </a:gridCol>
                <a:gridCol w="696237">
                  <a:extLst>
                    <a:ext uri="{9D8B030D-6E8A-4147-A177-3AD203B41FA5}">
                      <a16:colId xmlns:a16="http://schemas.microsoft.com/office/drawing/2014/main" val="20005"/>
                    </a:ext>
                  </a:extLst>
                </a:gridCol>
                <a:gridCol w="696237">
                  <a:extLst>
                    <a:ext uri="{9D8B030D-6E8A-4147-A177-3AD203B41FA5}">
                      <a16:colId xmlns:a16="http://schemas.microsoft.com/office/drawing/2014/main" val="20006"/>
                    </a:ext>
                  </a:extLst>
                </a:gridCol>
              </a:tblGrid>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 </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1</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3</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4</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5</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6</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 1</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3</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1</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4</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5</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2</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5</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3" name="Rectangle 2"/>
          <p:cNvSpPr/>
          <p:nvPr/>
        </p:nvSpPr>
        <p:spPr>
          <a:xfrm>
            <a:off x="1407463" y="5296758"/>
            <a:ext cx="4932761" cy="830997"/>
          </a:xfrm>
          <a:prstGeom prst="rect">
            <a:avLst/>
          </a:prstGeom>
        </p:spPr>
        <p:txBody>
          <a:bodyPr wrap="none">
            <a:spAutoFit/>
          </a:bodyPr>
          <a:lstStyle/>
          <a:p>
            <a:r>
              <a:rPr lang="en-US" sz="2400" dirty="0">
                <a:latin typeface="Times New Roman" panose="02020603050405020304" pitchFamily="18" charset="0"/>
                <a:ea typeface="SimSun" panose="02010600030101010101" pitchFamily="2" charset="-122"/>
              </a:rPr>
              <a:t>F[1, 1] </a:t>
            </a:r>
            <a:r>
              <a:rPr lang="en-US" sz="2400" dirty="0">
                <a:latin typeface="Times New Roman" panose="02020603050405020304" pitchFamily="18" charset="0"/>
                <a:ea typeface="Microsoft YaHei" panose="020B0503020204020204" pitchFamily="34" charset="-122"/>
              </a:rPr>
              <a:t>←</a:t>
            </a:r>
            <a:r>
              <a:rPr lang="en-US" sz="2400" dirty="0">
                <a:latin typeface="Times New Roman" panose="02020603050405020304" pitchFamily="18" charset="0"/>
                <a:ea typeface="SimSun" panose="02010600030101010101" pitchFamily="2" charset="-122"/>
              </a:rPr>
              <a:t> C[1, 1]; </a:t>
            </a:r>
          </a:p>
          <a:p>
            <a:r>
              <a:rPr lang="en-US" sz="2400" dirty="0">
                <a:latin typeface="Times New Roman" panose="02020603050405020304" pitchFamily="18" charset="0"/>
                <a:ea typeface="SimSun" panose="02010600030101010101" pitchFamily="2" charset="-122"/>
              </a:rPr>
              <a:t>F[1, j] </a:t>
            </a:r>
            <a:r>
              <a:rPr lang="en-US" sz="2400" dirty="0">
                <a:latin typeface="Times New Roman" panose="02020603050405020304" pitchFamily="18" charset="0"/>
                <a:ea typeface="Microsoft YaHei" panose="020B0503020204020204" pitchFamily="34" charset="-122"/>
              </a:rPr>
              <a:t>←</a:t>
            </a:r>
            <a:r>
              <a:rPr lang="en-US" sz="2400" dirty="0">
                <a:latin typeface="Times New Roman" panose="02020603050405020304" pitchFamily="18" charset="0"/>
                <a:ea typeface="SimSun" panose="02010600030101010101" pitchFamily="2" charset="-122"/>
              </a:rPr>
              <a:t> F[1, j -1] + C[1, j], </a:t>
            </a:r>
            <a:r>
              <a:rPr lang="en-US" sz="2400" dirty="0">
                <a:solidFill>
                  <a:srgbClr val="0000CC"/>
                </a:solidFill>
                <a:latin typeface="Times New Roman" panose="02020603050405020304" pitchFamily="18" charset="0"/>
                <a:ea typeface="SimSun" panose="02010600030101010101" pitchFamily="2" charset="-122"/>
              </a:rPr>
              <a:t>2</a:t>
            </a:r>
            <a:r>
              <a:rPr lang="en-US" sz="2400" dirty="0">
                <a:solidFill>
                  <a:srgbClr val="0000CC"/>
                </a:solidFill>
                <a:latin typeface="Times New Roman" panose="02020603050405020304" pitchFamily="18" charset="0"/>
                <a:ea typeface="Microsoft YaHei" panose="020B0503020204020204" pitchFamily="34" charset="-122"/>
              </a:rPr>
              <a:t>≤</a:t>
            </a:r>
            <a:r>
              <a:rPr lang="en-US" sz="2400" dirty="0">
                <a:solidFill>
                  <a:srgbClr val="0000CC"/>
                </a:solidFill>
                <a:latin typeface="Times New Roman" panose="02020603050405020304" pitchFamily="18" charset="0"/>
                <a:ea typeface="SimSun" panose="02010600030101010101" pitchFamily="2" charset="-122"/>
              </a:rPr>
              <a:t> j </a:t>
            </a:r>
            <a:r>
              <a:rPr lang="en-US" sz="2400" dirty="0">
                <a:solidFill>
                  <a:srgbClr val="0000CC"/>
                </a:solidFill>
                <a:latin typeface="Times New Roman" panose="02020603050405020304" pitchFamily="18" charset="0"/>
                <a:ea typeface="Microsoft YaHei" panose="020B0503020204020204" pitchFamily="34" charset="-122"/>
              </a:rPr>
              <a:t>≤</a:t>
            </a:r>
            <a:r>
              <a:rPr lang="en-US" sz="2400" dirty="0">
                <a:solidFill>
                  <a:srgbClr val="0000CC"/>
                </a:solidFill>
                <a:latin typeface="Times New Roman" panose="02020603050405020304" pitchFamily="18" charset="0"/>
                <a:ea typeface="SimSun" panose="02010600030101010101" pitchFamily="2" charset="-122"/>
              </a:rPr>
              <a:t> m;</a:t>
            </a:r>
            <a:endParaRPr lang="en-US" sz="2400" dirty="0"/>
          </a:p>
        </p:txBody>
      </p:sp>
      <p:sp>
        <p:nvSpPr>
          <p:cNvPr id="4" name="Rectangle 3"/>
          <p:cNvSpPr/>
          <p:nvPr/>
        </p:nvSpPr>
        <p:spPr>
          <a:xfrm>
            <a:off x="6638603" y="5022978"/>
            <a:ext cx="4267800" cy="1107996"/>
          </a:xfrm>
          <a:prstGeom prst="rect">
            <a:avLst/>
          </a:prstGeom>
        </p:spPr>
        <p:txBody>
          <a:bodyPr wrap="square">
            <a:spAutoFit/>
          </a:bodyPr>
          <a:lstStyle/>
          <a:p>
            <a:r>
              <a:rPr lang="en-US" sz="2200" dirty="0">
                <a:latin typeface="Times New Roman" panose="02020603050405020304" pitchFamily="18" charset="0"/>
                <a:ea typeface="SimSun" panose="02010600030101010101" pitchFamily="2" charset="-122"/>
                <a:cs typeface="Times New Roman" panose="02020603050405020304" pitchFamily="18" charset="0"/>
              </a:rPr>
              <a:t>Figure  8.3  (b)    </a:t>
            </a:r>
          </a:p>
          <a:p>
            <a:r>
              <a:rPr lang="en-US" sz="2200" dirty="0">
                <a:latin typeface="Times New Roman" panose="02020603050405020304" pitchFamily="18" charset="0"/>
                <a:ea typeface="SimSun" panose="02010600030101010101" pitchFamily="2" charset="-122"/>
                <a:cs typeface="Times New Roman" panose="02020603050405020304" pitchFamily="18" charset="0"/>
              </a:rPr>
              <a:t>Dynamic programming algorithm results.</a:t>
            </a:r>
            <a:endParaRPr lang="en-US" sz="22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nvGraphicFramePr>
        <p:xfrm>
          <a:off x="7016085" y="229554"/>
          <a:ext cx="4324852" cy="3620196"/>
        </p:xfrm>
        <a:graphic>
          <a:graphicData uri="http://schemas.openxmlformats.org/drawingml/2006/table">
            <a:tbl>
              <a:tblPr firstRow="1" firstCol="1" bandRow="1">
                <a:tableStyleId>{5C22544A-7EE6-4342-B048-85BDC9FD1C3A}</a:tableStyleId>
              </a:tblPr>
              <a:tblGrid>
                <a:gridCol w="617836">
                  <a:extLst>
                    <a:ext uri="{9D8B030D-6E8A-4147-A177-3AD203B41FA5}">
                      <a16:colId xmlns:a16="http://schemas.microsoft.com/office/drawing/2014/main" val="20000"/>
                    </a:ext>
                  </a:extLst>
                </a:gridCol>
                <a:gridCol w="617836">
                  <a:extLst>
                    <a:ext uri="{9D8B030D-6E8A-4147-A177-3AD203B41FA5}">
                      <a16:colId xmlns:a16="http://schemas.microsoft.com/office/drawing/2014/main" val="20001"/>
                    </a:ext>
                  </a:extLst>
                </a:gridCol>
                <a:gridCol w="617836">
                  <a:extLst>
                    <a:ext uri="{9D8B030D-6E8A-4147-A177-3AD203B41FA5}">
                      <a16:colId xmlns:a16="http://schemas.microsoft.com/office/drawing/2014/main" val="20002"/>
                    </a:ext>
                  </a:extLst>
                </a:gridCol>
                <a:gridCol w="617836">
                  <a:extLst>
                    <a:ext uri="{9D8B030D-6E8A-4147-A177-3AD203B41FA5}">
                      <a16:colId xmlns:a16="http://schemas.microsoft.com/office/drawing/2014/main" val="20003"/>
                    </a:ext>
                  </a:extLst>
                </a:gridCol>
                <a:gridCol w="617836">
                  <a:extLst>
                    <a:ext uri="{9D8B030D-6E8A-4147-A177-3AD203B41FA5}">
                      <a16:colId xmlns:a16="http://schemas.microsoft.com/office/drawing/2014/main" val="20004"/>
                    </a:ext>
                  </a:extLst>
                </a:gridCol>
                <a:gridCol w="617836">
                  <a:extLst>
                    <a:ext uri="{9D8B030D-6E8A-4147-A177-3AD203B41FA5}">
                      <a16:colId xmlns:a16="http://schemas.microsoft.com/office/drawing/2014/main" val="20005"/>
                    </a:ext>
                  </a:extLst>
                </a:gridCol>
                <a:gridCol w="617836">
                  <a:extLst>
                    <a:ext uri="{9D8B030D-6E8A-4147-A177-3AD203B41FA5}">
                      <a16:colId xmlns:a16="http://schemas.microsoft.com/office/drawing/2014/main" val="20006"/>
                    </a:ext>
                  </a:extLst>
                </a:gridCol>
              </a:tblGrid>
              <a:tr h="603366">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2</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0336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0336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o</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o</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2200" dirty="0">
                        <a:solidFill>
                          <a:schemeClr val="tx1"/>
                        </a:solidFill>
                        <a:effectLst/>
                        <a:latin typeface="Times New Roman" panose="02020603050405020304" pitchFamily="18" charset="0"/>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336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o</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0336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03366">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o</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7618" marR="676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6" name="Text Box 153"/>
          <p:cNvSpPr txBox="1">
            <a:spLocks noChangeArrowheads="1"/>
          </p:cNvSpPr>
          <p:nvPr/>
        </p:nvSpPr>
        <p:spPr bwMode="auto">
          <a:xfrm>
            <a:off x="8179833" y="3929816"/>
            <a:ext cx="2401139" cy="85941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marL="0"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Figure 8.3 (a)  </a:t>
            </a:r>
          </a:p>
          <a:p>
            <a:pPr marL="0" marR="0">
              <a:spcBef>
                <a:spcPts val="0"/>
              </a:spcBef>
              <a:spcAft>
                <a:spcPts val="0"/>
              </a:spcAf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Coins to collect.</a:t>
            </a:r>
          </a:p>
        </p:txBody>
      </p:sp>
      <p:sp>
        <p:nvSpPr>
          <p:cNvPr id="8" name="Rectangle 7">
            <a:extLst>
              <a:ext uri="{FF2B5EF4-FFF2-40B4-BE49-F238E27FC236}">
                <a16:creationId xmlns:a16="http://schemas.microsoft.com/office/drawing/2014/main" id="{2F7C8C37-1B70-45E2-9919-49136762BF20}"/>
              </a:ext>
            </a:extLst>
          </p:cNvPr>
          <p:cNvSpPr/>
          <p:nvPr/>
        </p:nvSpPr>
        <p:spPr>
          <a:xfrm>
            <a:off x="1526732" y="929903"/>
            <a:ext cx="768159" cy="369332"/>
          </a:xfrm>
          <a:prstGeom prst="rect">
            <a:avLst/>
          </a:prstGeom>
        </p:spPr>
        <p:txBody>
          <a:bodyPr wrap="none">
            <a:spAutoFit/>
          </a:bodyPr>
          <a:lstStyle/>
          <a:p>
            <a:r>
              <a:rPr lang="en-US" dirty="0">
                <a:latin typeface="Times New Roman" panose="02020603050405020304" pitchFamily="18" charset="0"/>
                <a:ea typeface="SimSun" panose="02010600030101010101" pitchFamily="2" charset="-122"/>
              </a:rPr>
              <a:t>F[</a:t>
            </a:r>
            <a:r>
              <a:rPr lang="en-US" dirty="0" err="1">
                <a:latin typeface="Times New Roman" panose="02020603050405020304" pitchFamily="18" charset="0"/>
                <a:ea typeface="SimSun" panose="02010600030101010101" pitchFamily="2" charset="-122"/>
              </a:rPr>
              <a:t>i</a:t>
            </a:r>
            <a:r>
              <a:rPr lang="en-US" dirty="0">
                <a:latin typeface="Times New Roman" panose="02020603050405020304" pitchFamily="18" charset="0"/>
                <a:ea typeface="SimSun" panose="02010600030101010101" pitchFamily="2" charset="-122"/>
              </a:rPr>
              <a:t>, j] </a:t>
            </a:r>
            <a:endParaRPr lang="en-US" dirty="0"/>
          </a:p>
        </p:txBody>
      </p:sp>
      <p:pic>
        <p:nvPicPr>
          <p:cNvPr id="9" name="Picture 8" descr="Emoticon making a point Stock Vector - 14709057">
            <a:extLst>
              <a:ext uri="{FF2B5EF4-FFF2-40B4-BE49-F238E27FC236}">
                <a16:creationId xmlns:a16="http://schemas.microsoft.com/office/drawing/2014/main" id="{5BDD24C5-6CEF-4886-82B5-66F457A4C93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646" y="3696734"/>
            <a:ext cx="600834" cy="466163"/>
          </a:xfrm>
          <a:prstGeom prst="rect">
            <a:avLst/>
          </a:prstGeom>
          <a:noFill/>
          <a:ln>
            <a:noFill/>
          </a:ln>
        </p:spPr>
      </p:pic>
    </p:spTree>
    <p:extLst>
      <p:ext uri="{BB962C8B-B14F-4D97-AF65-F5344CB8AC3E}">
        <p14:creationId xmlns:p14="http://schemas.microsoft.com/office/powerpoint/2010/main" val="4265255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605887" y="1640266"/>
          <a:ext cx="4653509" cy="3968682"/>
        </p:xfrm>
        <a:graphic>
          <a:graphicData uri="http://schemas.openxmlformats.org/drawingml/2006/table">
            <a:tbl>
              <a:tblPr firstRow="1" firstCol="1" bandRow="1">
                <a:tableStyleId>{5C22544A-7EE6-4342-B048-85BDC9FD1C3A}</a:tableStyleId>
              </a:tblPr>
              <a:tblGrid>
                <a:gridCol w="664787">
                  <a:extLst>
                    <a:ext uri="{9D8B030D-6E8A-4147-A177-3AD203B41FA5}">
                      <a16:colId xmlns:a16="http://schemas.microsoft.com/office/drawing/2014/main" val="20000"/>
                    </a:ext>
                  </a:extLst>
                </a:gridCol>
                <a:gridCol w="664787">
                  <a:extLst>
                    <a:ext uri="{9D8B030D-6E8A-4147-A177-3AD203B41FA5}">
                      <a16:colId xmlns:a16="http://schemas.microsoft.com/office/drawing/2014/main" val="20001"/>
                    </a:ext>
                  </a:extLst>
                </a:gridCol>
                <a:gridCol w="664787">
                  <a:extLst>
                    <a:ext uri="{9D8B030D-6E8A-4147-A177-3AD203B41FA5}">
                      <a16:colId xmlns:a16="http://schemas.microsoft.com/office/drawing/2014/main" val="20002"/>
                    </a:ext>
                  </a:extLst>
                </a:gridCol>
                <a:gridCol w="664787">
                  <a:extLst>
                    <a:ext uri="{9D8B030D-6E8A-4147-A177-3AD203B41FA5}">
                      <a16:colId xmlns:a16="http://schemas.microsoft.com/office/drawing/2014/main" val="20003"/>
                    </a:ext>
                  </a:extLst>
                </a:gridCol>
                <a:gridCol w="664787">
                  <a:extLst>
                    <a:ext uri="{9D8B030D-6E8A-4147-A177-3AD203B41FA5}">
                      <a16:colId xmlns:a16="http://schemas.microsoft.com/office/drawing/2014/main" val="20004"/>
                    </a:ext>
                  </a:extLst>
                </a:gridCol>
                <a:gridCol w="664787">
                  <a:extLst>
                    <a:ext uri="{9D8B030D-6E8A-4147-A177-3AD203B41FA5}">
                      <a16:colId xmlns:a16="http://schemas.microsoft.com/office/drawing/2014/main" val="20005"/>
                    </a:ext>
                  </a:extLst>
                </a:gridCol>
                <a:gridCol w="664787">
                  <a:extLst>
                    <a:ext uri="{9D8B030D-6E8A-4147-A177-3AD203B41FA5}">
                      <a16:colId xmlns:a16="http://schemas.microsoft.com/office/drawing/2014/main" val="20006"/>
                    </a:ext>
                  </a:extLst>
                </a:gridCol>
              </a:tblGrid>
              <a:tr h="661447">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 </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1</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2</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3</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4</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5</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6</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61447">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1</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 </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 </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o</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61447">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2</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o</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o</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 </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 </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61447">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3</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o</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o</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61447">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4</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o</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o</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61447">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5</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o</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 </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 </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a:solidFill>
                            <a:schemeClr val="tx1"/>
                          </a:solidFill>
                          <a:effectLst/>
                          <a:latin typeface="Times New Roman" panose="02020603050405020304" pitchFamily="18" charset="0"/>
                          <a:cs typeface="Times New Roman" panose="02020603050405020304" pitchFamily="18" charset="0"/>
                        </a:rPr>
                        <a:t>o</a:t>
                      </a:r>
                      <a:endParaRPr lang="en-US" sz="24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 </a:t>
                      </a:r>
                      <a:endParaRPr lang="en-US" sz="24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cxnSp>
        <p:nvCxnSpPr>
          <p:cNvPr id="3" name="AutoShape 4"/>
          <p:cNvCxnSpPr>
            <a:cxnSpLocks noChangeShapeType="1"/>
          </p:cNvCxnSpPr>
          <p:nvPr/>
        </p:nvCxnSpPr>
        <p:spPr bwMode="auto">
          <a:xfrm>
            <a:off x="2575728" y="2660774"/>
            <a:ext cx="696061" cy="1522"/>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4" name="AutoShape 5"/>
          <p:cNvCxnSpPr>
            <a:cxnSpLocks noChangeShapeType="1"/>
          </p:cNvCxnSpPr>
          <p:nvPr/>
        </p:nvCxnSpPr>
        <p:spPr bwMode="auto">
          <a:xfrm flipH="1">
            <a:off x="3271789" y="2648932"/>
            <a:ext cx="8739" cy="630139"/>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5" name="AutoShape 11"/>
          <p:cNvCxnSpPr>
            <a:cxnSpLocks noChangeShapeType="1"/>
          </p:cNvCxnSpPr>
          <p:nvPr/>
        </p:nvCxnSpPr>
        <p:spPr bwMode="auto">
          <a:xfrm flipH="1">
            <a:off x="2575728" y="2648932"/>
            <a:ext cx="7216" cy="630139"/>
          </a:xfrm>
          <a:prstGeom prst="straightConnector1">
            <a:avLst/>
          </a:prstGeom>
          <a:noFill/>
          <a:ln w="28575">
            <a:solidFill>
              <a:srgbClr val="0070C0"/>
            </a:solidFill>
            <a:prstDash val="dash"/>
            <a:round/>
            <a:headEnd/>
            <a:tailEnd/>
          </a:ln>
          <a:extLst>
            <a:ext uri="{909E8E84-426E-40DD-AFC4-6F175D3DCCD1}">
              <a14:hiddenFill xmlns:a14="http://schemas.microsoft.com/office/drawing/2010/main">
                <a:noFill/>
              </a14:hiddenFill>
            </a:ext>
          </a:extLst>
        </p:spPr>
      </p:cxnSp>
      <p:cxnSp>
        <p:nvCxnSpPr>
          <p:cNvPr id="6" name="AutoShape 6"/>
          <p:cNvCxnSpPr>
            <a:cxnSpLocks noChangeShapeType="1"/>
          </p:cNvCxnSpPr>
          <p:nvPr/>
        </p:nvCxnSpPr>
        <p:spPr bwMode="auto">
          <a:xfrm>
            <a:off x="3313516" y="3354484"/>
            <a:ext cx="1220777" cy="1458"/>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7" name="AutoShape 7"/>
          <p:cNvCxnSpPr>
            <a:cxnSpLocks noChangeShapeType="1"/>
          </p:cNvCxnSpPr>
          <p:nvPr/>
        </p:nvCxnSpPr>
        <p:spPr bwMode="auto">
          <a:xfrm flipH="1">
            <a:off x="4609707" y="3365845"/>
            <a:ext cx="623" cy="653442"/>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8" name="AutoShape 12"/>
          <p:cNvCxnSpPr>
            <a:cxnSpLocks noChangeShapeType="1"/>
          </p:cNvCxnSpPr>
          <p:nvPr/>
        </p:nvCxnSpPr>
        <p:spPr bwMode="auto">
          <a:xfrm>
            <a:off x="2565467" y="3279071"/>
            <a:ext cx="639646" cy="0"/>
          </a:xfrm>
          <a:prstGeom prst="straightConnector1">
            <a:avLst/>
          </a:prstGeom>
          <a:noFill/>
          <a:ln w="28575">
            <a:solidFill>
              <a:srgbClr val="0070C0"/>
            </a:solidFill>
            <a:prstDash val="dash"/>
            <a:round/>
            <a:headEnd/>
            <a:tailEnd/>
          </a:ln>
          <a:extLst>
            <a:ext uri="{909E8E84-426E-40DD-AFC4-6F175D3DCCD1}">
              <a14:hiddenFill xmlns:a14="http://schemas.microsoft.com/office/drawing/2010/main">
                <a:noFill/>
              </a14:hiddenFill>
            </a:ext>
          </a:extLst>
        </p:spPr>
      </p:cxnSp>
      <p:cxnSp>
        <p:nvCxnSpPr>
          <p:cNvPr id="9" name="AutoShape 8"/>
          <p:cNvCxnSpPr>
            <a:cxnSpLocks noChangeShapeType="1"/>
          </p:cNvCxnSpPr>
          <p:nvPr/>
        </p:nvCxnSpPr>
        <p:spPr bwMode="auto">
          <a:xfrm>
            <a:off x="4609707" y="4013329"/>
            <a:ext cx="1272619" cy="5958"/>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10" name="AutoShape 9"/>
          <p:cNvCxnSpPr>
            <a:cxnSpLocks noChangeShapeType="1"/>
          </p:cNvCxnSpPr>
          <p:nvPr/>
        </p:nvCxnSpPr>
        <p:spPr bwMode="auto">
          <a:xfrm>
            <a:off x="5920034" y="4013329"/>
            <a:ext cx="0" cy="615232"/>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11" name="AutoShape 10"/>
          <p:cNvCxnSpPr>
            <a:cxnSpLocks noChangeShapeType="1"/>
          </p:cNvCxnSpPr>
          <p:nvPr/>
        </p:nvCxnSpPr>
        <p:spPr bwMode="auto">
          <a:xfrm>
            <a:off x="5920034" y="4722485"/>
            <a:ext cx="0" cy="603659"/>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sp>
        <p:nvSpPr>
          <p:cNvPr id="24" name="Rectangle 23"/>
          <p:cNvSpPr/>
          <p:nvPr/>
        </p:nvSpPr>
        <p:spPr>
          <a:xfrm>
            <a:off x="1605887" y="5652134"/>
            <a:ext cx="5423066" cy="769441"/>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8.3  (c)    Two paths to collect 5 coins, the maximum number of coins possible.</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13" name="Table 12"/>
          <p:cNvGraphicFramePr>
            <a:graphicFrameLocks noGrp="1"/>
          </p:cNvGraphicFramePr>
          <p:nvPr/>
        </p:nvGraphicFramePr>
        <p:xfrm>
          <a:off x="6718934" y="1706248"/>
          <a:ext cx="4929727" cy="3619896"/>
        </p:xfrm>
        <a:graphic>
          <a:graphicData uri="http://schemas.openxmlformats.org/drawingml/2006/table">
            <a:tbl>
              <a:tblPr firstRow="1" firstCol="1" bandRow="1">
                <a:tableStyleId>{5C22544A-7EE6-4342-B048-85BDC9FD1C3A}</a:tableStyleId>
              </a:tblPr>
              <a:tblGrid>
                <a:gridCol w="696237">
                  <a:extLst>
                    <a:ext uri="{9D8B030D-6E8A-4147-A177-3AD203B41FA5}">
                      <a16:colId xmlns:a16="http://schemas.microsoft.com/office/drawing/2014/main" val="20000"/>
                    </a:ext>
                  </a:extLst>
                </a:gridCol>
                <a:gridCol w="696237">
                  <a:extLst>
                    <a:ext uri="{9D8B030D-6E8A-4147-A177-3AD203B41FA5}">
                      <a16:colId xmlns:a16="http://schemas.microsoft.com/office/drawing/2014/main" val="20001"/>
                    </a:ext>
                  </a:extLst>
                </a:gridCol>
                <a:gridCol w="696237">
                  <a:extLst>
                    <a:ext uri="{9D8B030D-6E8A-4147-A177-3AD203B41FA5}">
                      <a16:colId xmlns:a16="http://schemas.microsoft.com/office/drawing/2014/main" val="20002"/>
                    </a:ext>
                  </a:extLst>
                </a:gridCol>
                <a:gridCol w="696237">
                  <a:extLst>
                    <a:ext uri="{9D8B030D-6E8A-4147-A177-3AD203B41FA5}">
                      <a16:colId xmlns:a16="http://schemas.microsoft.com/office/drawing/2014/main" val="20003"/>
                    </a:ext>
                  </a:extLst>
                </a:gridCol>
                <a:gridCol w="696237">
                  <a:extLst>
                    <a:ext uri="{9D8B030D-6E8A-4147-A177-3AD203B41FA5}">
                      <a16:colId xmlns:a16="http://schemas.microsoft.com/office/drawing/2014/main" val="20004"/>
                    </a:ext>
                  </a:extLst>
                </a:gridCol>
                <a:gridCol w="696237">
                  <a:extLst>
                    <a:ext uri="{9D8B030D-6E8A-4147-A177-3AD203B41FA5}">
                      <a16:colId xmlns:a16="http://schemas.microsoft.com/office/drawing/2014/main" val="20005"/>
                    </a:ext>
                  </a:extLst>
                </a:gridCol>
                <a:gridCol w="752305">
                  <a:extLst>
                    <a:ext uri="{9D8B030D-6E8A-4147-A177-3AD203B41FA5}">
                      <a16:colId xmlns:a16="http://schemas.microsoft.com/office/drawing/2014/main" val="20006"/>
                    </a:ext>
                  </a:extLst>
                </a:gridCol>
              </a:tblGrid>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 </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1</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3</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4</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5</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6</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 1</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0</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2</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3</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1</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4</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0</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2</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5</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03316">
                <a:tc>
                  <a:txBody>
                    <a:bodyPr/>
                    <a:lstStyle/>
                    <a:p>
                      <a:pPr marL="0" marR="0" algn="ctr">
                        <a:spcBef>
                          <a:spcPts val="0"/>
                        </a:spcBef>
                        <a:spcAft>
                          <a:spcPts val="0"/>
                        </a:spcAft>
                      </a:pPr>
                      <a:r>
                        <a:rPr lang="en-US" sz="2200" b="1" dirty="0">
                          <a:solidFill>
                            <a:schemeClr val="tx1"/>
                          </a:solidFill>
                          <a:effectLst/>
                          <a:latin typeface="Times New Roman" panose="02020603050405020304" pitchFamily="18" charset="0"/>
                          <a:cs typeface="Times New Roman" panose="02020603050405020304" pitchFamily="18" charset="0"/>
                        </a:rPr>
                        <a:t>5</a:t>
                      </a:r>
                      <a:endParaRPr lang="en-US" sz="2200" b="1"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1</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2</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3</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a:solidFill>
                            <a:schemeClr val="tx1"/>
                          </a:solidFill>
                          <a:effectLst/>
                          <a:latin typeface="Times New Roman" panose="02020603050405020304" pitchFamily="18" charset="0"/>
                          <a:cs typeface="Times New Roman" panose="02020603050405020304" pitchFamily="18" charset="0"/>
                        </a:rPr>
                        <a:t>4</a:t>
                      </a:r>
                      <a:endParaRPr lang="en-US" sz="2200" b="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b="0" dirty="0">
                          <a:solidFill>
                            <a:schemeClr val="tx1"/>
                          </a:solidFill>
                          <a:effectLst/>
                          <a:latin typeface="Times New Roman" panose="02020603050405020304" pitchFamily="18" charset="0"/>
                          <a:cs typeface="Times New Roman" panose="02020603050405020304" pitchFamily="18" charset="0"/>
                        </a:rPr>
                        <a:t>5</a:t>
                      </a:r>
                      <a:endParaRPr lang="en-US" sz="2200" b="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cxnSp>
        <p:nvCxnSpPr>
          <p:cNvPr id="14" name="AutoShape 4"/>
          <p:cNvCxnSpPr>
            <a:cxnSpLocks noChangeShapeType="1"/>
          </p:cNvCxnSpPr>
          <p:nvPr/>
        </p:nvCxnSpPr>
        <p:spPr bwMode="auto">
          <a:xfrm>
            <a:off x="7848768" y="2773417"/>
            <a:ext cx="696061" cy="1522"/>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15" name="AutoShape 4"/>
          <p:cNvCxnSpPr>
            <a:cxnSpLocks noChangeShapeType="1"/>
          </p:cNvCxnSpPr>
          <p:nvPr/>
        </p:nvCxnSpPr>
        <p:spPr bwMode="auto">
          <a:xfrm>
            <a:off x="8532184" y="2788619"/>
            <a:ext cx="12645" cy="573816"/>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18" name="AutoShape 4"/>
          <p:cNvCxnSpPr>
            <a:cxnSpLocks noChangeShapeType="1"/>
          </p:cNvCxnSpPr>
          <p:nvPr/>
        </p:nvCxnSpPr>
        <p:spPr bwMode="auto">
          <a:xfrm>
            <a:off x="8532184" y="3384889"/>
            <a:ext cx="696061" cy="1522"/>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19" name="AutoShape 4"/>
          <p:cNvCxnSpPr>
            <a:cxnSpLocks noChangeShapeType="1"/>
          </p:cNvCxnSpPr>
          <p:nvPr/>
        </p:nvCxnSpPr>
        <p:spPr bwMode="auto">
          <a:xfrm>
            <a:off x="9252139" y="3386608"/>
            <a:ext cx="696061" cy="1522"/>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21" name="AutoShape 4"/>
          <p:cNvCxnSpPr>
            <a:cxnSpLocks noChangeShapeType="1"/>
          </p:cNvCxnSpPr>
          <p:nvPr/>
        </p:nvCxnSpPr>
        <p:spPr bwMode="auto">
          <a:xfrm>
            <a:off x="9959449" y="3384889"/>
            <a:ext cx="12645" cy="573816"/>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22" name="AutoShape 4"/>
          <p:cNvCxnSpPr>
            <a:cxnSpLocks noChangeShapeType="1"/>
          </p:cNvCxnSpPr>
          <p:nvPr/>
        </p:nvCxnSpPr>
        <p:spPr bwMode="auto">
          <a:xfrm>
            <a:off x="9972094" y="3960424"/>
            <a:ext cx="696061" cy="1522"/>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23" name="AutoShape 4"/>
          <p:cNvCxnSpPr>
            <a:cxnSpLocks noChangeShapeType="1"/>
          </p:cNvCxnSpPr>
          <p:nvPr/>
        </p:nvCxnSpPr>
        <p:spPr bwMode="auto">
          <a:xfrm>
            <a:off x="10680800" y="3957183"/>
            <a:ext cx="696061" cy="1522"/>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25" name="AutoShape 4"/>
          <p:cNvCxnSpPr>
            <a:cxnSpLocks noChangeShapeType="1"/>
          </p:cNvCxnSpPr>
          <p:nvPr/>
        </p:nvCxnSpPr>
        <p:spPr bwMode="auto">
          <a:xfrm>
            <a:off x="11359779" y="3957183"/>
            <a:ext cx="12645" cy="573816"/>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cxnSp>
        <p:nvCxnSpPr>
          <p:cNvPr id="26" name="AutoShape 4"/>
          <p:cNvCxnSpPr>
            <a:cxnSpLocks noChangeShapeType="1"/>
          </p:cNvCxnSpPr>
          <p:nvPr/>
        </p:nvCxnSpPr>
        <p:spPr bwMode="auto">
          <a:xfrm>
            <a:off x="11376861" y="4530999"/>
            <a:ext cx="12645" cy="573816"/>
          </a:xfrm>
          <a:prstGeom prst="straightConnector1">
            <a:avLst/>
          </a:prstGeom>
          <a:noFill/>
          <a:ln w="28575">
            <a:solidFill>
              <a:srgbClr val="0070C0"/>
            </a:solidFill>
            <a:round/>
            <a:headEnd/>
            <a:tailEnd/>
          </a:ln>
          <a:extLst>
            <a:ext uri="{909E8E84-426E-40DD-AFC4-6F175D3DCCD1}">
              <a14:hiddenFill xmlns:a14="http://schemas.microsoft.com/office/drawing/2010/main">
                <a:noFill/>
              </a14:hiddenFill>
            </a:ext>
          </a:extLst>
        </p:spPr>
      </p:cxnSp>
      <p:sp>
        <p:nvSpPr>
          <p:cNvPr id="20" name="TextBox 19"/>
          <p:cNvSpPr txBox="1"/>
          <p:nvPr/>
        </p:nvSpPr>
        <p:spPr>
          <a:xfrm>
            <a:off x="8142136" y="5608948"/>
            <a:ext cx="3217643" cy="369332"/>
          </a:xfrm>
          <a:prstGeom prst="rect">
            <a:avLst/>
          </a:prstGeom>
          <a:noFill/>
        </p:spPr>
        <p:txBody>
          <a:bodyPr wrap="square" rtlCol="0">
            <a:spAutoFit/>
          </a:bodyPr>
          <a:lstStyle/>
          <a:p>
            <a:r>
              <a:rPr lang="en-US" dirty="0"/>
              <a:t>Use </a:t>
            </a:r>
            <a:r>
              <a:rPr lang="en-US" dirty="0" err="1"/>
              <a:t>backtrace</a:t>
            </a:r>
            <a:endParaRPr lang="en-US" dirty="0"/>
          </a:p>
        </p:txBody>
      </p:sp>
      <p:pic>
        <p:nvPicPr>
          <p:cNvPr id="28" name="Picture 27" descr="Emoticon making a point Stock Vector - 14709057">
            <a:extLst>
              <a:ext uri="{FF2B5EF4-FFF2-40B4-BE49-F238E27FC236}">
                <a16:creationId xmlns:a16="http://schemas.microsoft.com/office/drawing/2014/main" id="{FA177A92-8506-493D-BE2F-940309F416B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185226" y="5715887"/>
            <a:ext cx="556694" cy="369332"/>
          </a:xfrm>
          <a:prstGeom prst="rect">
            <a:avLst/>
          </a:prstGeom>
          <a:noFill/>
          <a:ln>
            <a:noFill/>
          </a:ln>
        </p:spPr>
      </p:pic>
    </p:spTree>
    <p:extLst>
      <p:ext uri="{BB962C8B-B14F-4D97-AF65-F5344CB8AC3E}">
        <p14:creationId xmlns:p14="http://schemas.microsoft.com/office/powerpoint/2010/main" val="3503546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3820" y="414162"/>
            <a:ext cx="9040306" cy="6032421"/>
          </a:xfrm>
          <a:prstGeom prst="rect">
            <a:avLst/>
          </a:prstGeom>
        </p:spPr>
        <p:txBody>
          <a:bodyPr wrap="square">
            <a:spAutoFit/>
          </a:bodyPr>
          <a:lstStyle/>
          <a:p>
            <a:r>
              <a:rPr lang="en-US" sz="3200" dirty="0">
                <a:solidFill>
                  <a:srgbClr val="0000FF"/>
                </a:solidFill>
                <a:ea typeface="Microsoft YaHei" panose="020B0503020204020204" pitchFamily="34" charset="-122"/>
                <a:cs typeface="Times New Roman" panose="02020603050405020304" pitchFamily="18" charset="0"/>
              </a:rPr>
              <a:t>Tracing the computation </a:t>
            </a:r>
            <a:r>
              <a:rPr lang="en-US" sz="3200" b="1" i="1" dirty="0">
                <a:solidFill>
                  <a:srgbClr val="0000FF"/>
                </a:solidFill>
                <a:ea typeface="Microsoft YaHei" panose="020B0503020204020204" pitchFamily="34" charset="-122"/>
                <a:cs typeface="Times New Roman" panose="02020603050405020304" pitchFamily="18" charset="0"/>
              </a:rPr>
              <a:t>backward</a:t>
            </a:r>
            <a:r>
              <a:rPr lang="en-US" sz="3200" dirty="0">
                <a:solidFill>
                  <a:srgbClr val="0000FF"/>
                </a:solidFill>
                <a:ea typeface="Microsoft YaHei" panose="020B0503020204020204" pitchFamily="34" charset="-122"/>
                <a:cs typeface="Times New Roman" panose="02020603050405020304" pitchFamily="18" charset="0"/>
              </a:rPr>
              <a:t> </a:t>
            </a:r>
            <a:r>
              <a:rPr lang="en-US" sz="3200" i="1" dirty="0">
                <a:solidFill>
                  <a:srgbClr val="0000FF"/>
                </a:solidFill>
                <a:ea typeface="Microsoft YaHei" panose="020B0503020204020204" pitchFamily="34" charset="-122"/>
                <a:cs typeface="Times New Roman" panose="02020603050405020304" pitchFamily="18" charset="0"/>
              </a:rPr>
              <a:t>makes it possible to get an optimal path</a:t>
            </a:r>
            <a:r>
              <a:rPr lang="en-US" sz="3200" dirty="0">
                <a:solidFill>
                  <a:srgbClr val="000000"/>
                </a:solidFill>
                <a:ea typeface="Microsoft YaHei" panose="020B0503020204020204" pitchFamily="34" charset="-122"/>
                <a:cs typeface="Times New Roman" panose="02020603050405020304" pitchFamily="18" charset="0"/>
              </a:rPr>
              <a:t>:</a:t>
            </a:r>
          </a:p>
          <a:p>
            <a:r>
              <a:rPr lang="en-US" sz="3200" dirty="0">
                <a:solidFill>
                  <a:srgbClr val="000000"/>
                </a:solidFill>
                <a:ea typeface="Microsoft YaHei" panose="020B0503020204020204" pitchFamily="34" charset="-122"/>
                <a:cs typeface="Times New Roman" panose="02020603050405020304" pitchFamily="18" charset="0"/>
              </a:rPr>
              <a:t> </a:t>
            </a:r>
            <a:endParaRPr lang="en-US" sz="2400" dirty="0">
              <a:solidFill>
                <a:srgbClr val="000000"/>
              </a:solidFill>
              <a:ea typeface="Microsoft YaHei" panose="020B0503020204020204" pitchFamily="34" charset="-122"/>
              <a:cs typeface="Times New Roman" panose="02020603050405020304" pitchFamily="18" charset="0"/>
            </a:endParaRPr>
          </a:p>
          <a:p>
            <a:pPr marL="342900" marR="0" lvl="0" indent="-342900">
              <a:spcAft>
                <a:spcPts val="1200"/>
              </a:spcAft>
              <a:buFont typeface="+mj-lt"/>
              <a:buAutoNum type="arabicPeriod"/>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F(</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top</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&gt; F(</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-1)</a:t>
            </a:r>
            <a:r>
              <a:rPr lang="en-US" sz="2400" baseline="-25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left</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 optimal path to cell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must come from the adjacent cell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above the cell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p>
          <a:p>
            <a:pPr marL="342900" marR="0" lvl="0" indent="-342900">
              <a:spcAft>
                <a:spcPts val="1200"/>
              </a:spcAft>
              <a:buFont typeface="+mj-lt"/>
              <a:buAutoNum type="arabicPeriod"/>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F(</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&lt; F(</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-1), and optimal path to cell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must come from the adjacent cell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j-1) on the left of the cell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and </a:t>
            </a:r>
          </a:p>
          <a:p>
            <a:pPr marL="342900" marR="0" lvl="0" indent="-342900">
              <a:spcAft>
                <a:spcPts val="1200"/>
              </a:spcAft>
              <a:buFont typeface="+mj-lt"/>
              <a:buAutoNum type="arabicPeriod"/>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F(</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1, j) = F(</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-1), it can reach cell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from either direction. </a:t>
            </a:r>
          </a:p>
          <a:p>
            <a:pPr>
              <a:spcAft>
                <a:spcPts val="1200"/>
              </a:spcAft>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342900" indent="-342900">
              <a:spcAft>
                <a:spcPts val="12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As shown in Figure 8.3c, the algorithm yields two optimal paths for the instance Figure 8.3a.  </a:t>
            </a:r>
          </a:p>
          <a:p>
            <a:pPr marL="342900" indent="-342900">
              <a:spcAft>
                <a:spcPts val="120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If ties are ignored, one optimal path can be obtained in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ϴ(n + m)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time.</a:t>
            </a:r>
            <a:endParaRPr lang="en-US" sz="2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Emoticon making a point Stock Vector - 14709057">
            <a:extLst>
              <a:ext uri="{FF2B5EF4-FFF2-40B4-BE49-F238E27FC236}">
                <a16:creationId xmlns:a16="http://schemas.microsoft.com/office/drawing/2014/main" id="{2EBCE019-B6F9-4649-93A4-52D3006D19B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137432" y="6074506"/>
            <a:ext cx="556694" cy="369332"/>
          </a:xfrm>
          <a:prstGeom prst="rect">
            <a:avLst/>
          </a:prstGeom>
          <a:noFill/>
          <a:ln>
            <a:noFill/>
          </a:ln>
        </p:spPr>
      </p:pic>
    </p:spTree>
    <p:extLst>
      <p:ext uri="{BB962C8B-B14F-4D97-AF65-F5344CB8AC3E}">
        <p14:creationId xmlns:p14="http://schemas.microsoft.com/office/powerpoint/2010/main" val="292378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5423" y="1168280"/>
            <a:ext cx="9021452" cy="2123658"/>
          </a:xfrm>
          <a:prstGeom prst="rect">
            <a:avLst/>
          </a:prstGeom>
        </p:spPr>
        <p:txBody>
          <a:bodyPr wrap="square">
            <a:spAutoFit/>
          </a:bodyPr>
          <a:lstStyle/>
          <a:p>
            <a:r>
              <a:rPr 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Algorithm</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RobotCoinCollection</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C[1 .. n=5, 1 ..m=6]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//Applies dynamic programming to compute the largest number of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//coins a robot can collect on an n x m board by starting at (1, 1) and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//moving right and down from upper left to down right corner</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Input: 	   Matrix C[1 .. n, 1 ..m] whose elements are equal to 1 and 0 		   for cells with and without a coin, respectively</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3" name="Table 2"/>
          <p:cNvGraphicFramePr>
            <a:graphicFrameLocks noGrp="1"/>
          </p:cNvGraphicFramePr>
          <p:nvPr/>
        </p:nvGraphicFramePr>
        <p:xfrm>
          <a:off x="2804784" y="3584862"/>
          <a:ext cx="3831688" cy="2533134"/>
        </p:xfrm>
        <a:graphic>
          <a:graphicData uri="http://schemas.openxmlformats.org/drawingml/2006/table">
            <a:tbl>
              <a:tblPr firstRow="1" firstCol="1" bandRow="1">
                <a:tableStyleId>{5C22544A-7EE6-4342-B048-85BDC9FD1C3A}</a:tableStyleId>
              </a:tblPr>
              <a:tblGrid>
                <a:gridCol w="547384">
                  <a:extLst>
                    <a:ext uri="{9D8B030D-6E8A-4147-A177-3AD203B41FA5}">
                      <a16:colId xmlns:a16="http://schemas.microsoft.com/office/drawing/2014/main" val="20000"/>
                    </a:ext>
                  </a:extLst>
                </a:gridCol>
                <a:gridCol w="547384">
                  <a:extLst>
                    <a:ext uri="{9D8B030D-6E8A-4147-A177-3AD203B41FA5}">
                      <a16:colId xmlns:a16="http://schemas.microsoft.com/office/drawing/2014/main" val="20001"/>
                    </a:ext>
                  </a:extLst>
                </a:gridCol>
                <a:gridCol w="547384">
                  <a:extLst>
                    <a:ext uri="{9D8B030D-6E8A-4147-A177-3AD203B41FA5}">
                      <a16:colId xmlns:a16="http://schemas.microsoft.com/office/drawing/2014/main" val="20002"/>
                    </a:ext>
                  </a:extLst>
                </a:gridCol>
                <a:gridCol w="547384">
                  <a:extLst>
                    <a:ext uri="{9D8B030D-6E8A-4147-A177-3AD203B41FA5}">
                      <a16:colId xmlns:a16="http://schemas.microsoft.com/office/drawing/2014/main" val="20003"/>
                    </a:ext>
                  </a:extLst>
                </a:gridCol>
                <a:gridCol w="547384">
                  <a:extLst>
                    <a:ext uri="{9D8B030D-6E8A-4147-A177-3AD203B41FA5}">
                      <a16:colId xmlns:a16="http://schemas.microsoft.com/office/drawing/2014/main" val="20004"/>
                    </a:ext>
                  </a:extLst>
                </a:gridCol>
                <a:gridCol w="547384">
                  <a:extLst>
                    <a:ext uri="{9D8B030D-6E8A-4147-A177-3AD203B41FA5}">
                      <a16:colId xmlns:a16="http://schemas.microsoft.com/office/drawing/2014/main" val="20005"/>
                    </a:ext>
                  </a:extLst>
                </a:gridCol>
                <a:gridCol w="547384">
                  <a:extLst>
                    <a:ext uri="{9D8B030D-6E8A-4147-A177-3AD203B41FA5}">
                      <a16:colId xmlns:a16="http://schemas.microsoft.com/office/drawing/2014/main" val="20006"/>
                    </a:ext>
                  </a:extLst>
                </a:gridCol>
              </a:tblGrid>
              <a:tr h="422189">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22189">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22189">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ysClr val="windowText" lastClr="000000"/>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22189">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22189">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22189">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949563" y="5687109"/>
            <a:ext cx="3711272"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8.3 (a)  Coins to collect.</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908905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6647637" y="1860667"/>
          <a:ext cx="3461129" cy="2944848"/>
        </p:xfrm>
        <a:graphic>
          <a:graphicData uri="http://schemas.openxmlformats.org/drawingml/2006/table">
            <a:tbl>
              <a:tblPr firstRow="1" firstCol="1" bandRow="1">
                <a:tableStyleId>{5C22544A-7EE6-4342-B048-85BDC9FD1C3A}</a:tableStyleId>
              </a:tblPr>
              <a:tblGrid>
                <a:gridCol w="494447">
                  <a:extLst>
                    <a:ext uri="{9D8B030D-6E8A-4147-A177-3AD203B41FA5}">
                      <a16:colId xmlns:a16="http://schemas.microsoft.com/office/drawing/2014/main" val="20000"/>
                    </a:ext>
                  </a:extLst>
                </a:gridCol>
                <a:gridCol w="494447">
                  <a:extLst>
                    <a:ext uri="{9D8B030D-6E8A-4147-A177-3AD203B41FA5}">
                      <a16:colId xmlns:a16="http://schemas.microsoft.com/office/drawing/2014/main" val="20001"/>
                    </a:ext>
                  </a:extLst>
                </a:gridCol>
                <a:gridCol w="494447">
                  <a:extLst>
                    <a:ext uri="{9D8B030D-6E8A-4147-A177-3AD203B41FA5}">
                      <a16:colId xmlns:a16="http://schemas.microsoft.com/office/drawing/2014/main" val="20002"/>
                    </a:ext>
                  </a:extLst>
                </a:gridCol>
                <a:gridCol w="494447">
                  <a:extLst>
                    <a:ext uri="{9D8B030D-6E8A-4147-A177-3AD203B41FA5}">
                      <a16:colId xmlns:a16="http://schemas.microsoft.com/office/drawing/2014/main" val="20003"/>
                    </a:ext>
                  </a:extLst>
                </a:gridCol>
                <a:gridCol w="494447">
                  <a:extLst>
                    <a:ext uri="{9D8B030D-6E8A-4147-A177-3AD203B41FA5}">
                      <a16:colId xmlns:a16="http://schemas.microsoft.com/office/drawing/2014/main" val="20004"/>
                    </a:ext>
                  </a:extLst>
                </a:gridCol>
                <a:gridCol w="494447">
                  <a:extLst>
                    <a:ext uri="{9D8B030D-6E8A-4147-A177-3AD203B41FA5}">
                      <a16:colId xmlns:a16="http://schemas.microsoft.com/office/drawing/2014/main" val="20005"/>
                    </a:ext>
                  </a:extLst>
                </a:gridCol>
                <a:gridCol w="494447">
                  <a:extLst>
                    <a:ext uri="{9D8B030D-6E8A-4147-A177-3AD203B41FA5}">
                      <a16:colId xmlns:a16="http://schemas.microsoft.com/office/drawing/2014/main" val="20006"/>
                    </a:ext>
                  </a:extLst>
                </a:gridCol>
              </a:tblGrid>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 </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4" name="Table 3">
            <a:extLst>
              <a:ext uri="{FF2B5EF4-FFF2-40B4-BE49-F238E27FC236}">
                <a16:creationId xmlns:a16="http://schemas.microsoft.com/office/drawing/2014/main" id="{8DC69745-CD09-43B2-966D-2C391DB8DC4E}"/>
              </a:ext>
            </a:extLst>
          </p:cNvPr>
          <p:cNvGraphicFramePr>
            <a:graphicFrameLocks noGrp="1"/>
          </p:cNvGraphicFramePr>
          <p:nvPr/>
        </p:nvGraphicFramePr>
        <p:xfrm>
          <a:off x="1712676" y="1860663"/>
          <a:ext cx="3831688" cy="2944848"/>
        </p:xfrm>
        <a:graphic>
          <a:graphicData uri="http://schemas.openxmlformats.org/drawingml/2006/table">
            <a:tbl>
              <a:tblPr firstRow="1" firstCol="1" bandRow="1">
                <a:tableStyleId>{5C22544A-7EE6-4342-B048-85BDC9FD1C3A}</a:tableStyleId>
              </a:tblPr>
              <a:tblGrid>
                <a:gridCol w="547384">
                  <a:extLst>
                    <a:ext uri="{9D8B030D-6E8A-4147-A177-3AD203B41FA5}">
                      <a16:colId xmlns:a16="http://schemas.microsoft.com/office/drawing/2014/main" val="20000"/>
                    </a:ext>
                  </a:extLst>
                </a:gridCol>
                <a:gridCol w="547384">
                  <a:extLst>
                    <a:ext uri="{9D8B030D-6E8A-4147-A177-3AD203B41FA5}">
                      <a16:colId xmlns:a16="http://schemas.microsoft.com/office/drawing/2014/main" val="20001"/>
                    </a:ext>
                  </a:extLst>
                </a:gridCol>
                <a:gridCol w="547384">
                  <a:extLst>
                    <a:ext uri="{9D8B030D-6E8A-4147-A177-3AD203B41FA5}">
                      <a16:colId xmlns:a16="http://schemas.microsoft.com/office/drawing/2014/main" val="20002"/>
                    </a:ext>
                  </a:extLst>
                </a:gridCol>
                <a:gridCol w="547384">
                  <a:extLst>
                    <a:ext uri="{9D8B030D-6E8A-4147-A177-3AD203B41FA5}">
                      <a16:colId xmlns:a16="http://schemas.microsoft.com/office/drawing/2014/main" val="20003"/>
                    </a:ext>
                  </a:extLst>
                </a:gridCol>
                <a:gridCol w="547384">
                  <a:extLst>
                    <a:ext uri="{9D8B030D-6E8A-4147-A177-3AD203B41FA5}">
                      <a16:colId xmlns:a16="http://schemas.microsoft.com/office/drawing/2014/main" val="20004"/>
                    </a:ext>
                  </a:extLst>
                </a:gridCol>
                <a:gridCol w="547384">
                  <a:extLst>
                    <a:ext uri="{9D8B030D-6E8A-4147-A177-3AD203B41FA5}">
                      <a16:colId xmlns:a16="http://schemas.microsoft.com/office/drawing/2014/main" val="20005"/>
                    </a:ext>
                  </a:extLst>
                </a:gridCol>
                <a:gridCol w="547384">
                  <a:extLst>
                    <a:ext uri="{9D8B030D-6E8A-4147-A177-3AD203B41FA5}">
                      <a16:colId xmlns:a16="http://schemas.microsoft.com/office/drawing/2014/main" val="20006"/>
                    </a:ext>
                  </a:extLst>
                </a:gridCol>
              </a:tblGrid>
              <a:tr h="490808">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ysClr val="windowText" lastClr="000000"/>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90808">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90808">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673956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874442" y="2343590"/>
          <a:ext cx="3517689" cy="2963700"/>
        </p:xfrm>
        <a:graphic>
          <a:graphicData uri="http://schemas.openxmlformats.org/drawingml/2006/table">
            <a:tbl>
              <a:tblPr firstRow="1" firstCol="1" bandRow="1">
                <a:tableStyleId>{5C22544A-7EE6-4342-B048-85BDC9FD1C3A}</a:tableStyleId>
              </a:tblPr>
              <a:tblGrid>
                <a:gridCol w="502527">
                  <a:extLst>
                    <a:ext uri="{9D8B030D-6E8A-4147-A177-3AD203B41FA5}">
                      <a16:colId xmlns:a16="http://schemas.microsoft.com/office/drawing/2014/main" val="20000"/>
                    </a:ext>
                  </a:extLst>
                </a:gridCol>
                <a:gridCol w="502527">
                  <a:extLst>
                    <a:ext uri="{9D8B030D-6E8A-4147-A177-3AD203B41FA5}">
                      <a16:colId xmlns:a16="http://schemas.microsoft.com/office/drawing/2014/main" val="20001"/>
                    </a:ext>
                  </a:extLst>
                </a:gridCol>
                <a:gridCol w="502527">
                  <a:extLst>
                    <a:ext uri="{9D8B030D-6E8A-4147-A177-3AD203B41FA5}">
                      <a16:colId xmlns:a16="http://schemas.microsoft.com/office/drawing/2014/main" val="20002"/>
                    </a:ext>
                  </a:extLst>
                </a:gridCol>
                <a:gridCol w="502527">
                  <a:extLst>
                    <a:ext uri="{9D8B030D-6E8A-4147-A177-3AD203B41FA5}">
                      <a16:colId xmlns:a16="http://schemas.microsoft.com/office/drawing/2014/main" val="20003"/>
                    </a:ext>
                  </a:extLst>
                </a:gridCol>
                <a:gridCol w="502527">
                  <a:extLst>
                    <a:ext uri="{9D8B030D-6E8A-4147-A177-3AD203B41FA5}">
                      <a16:colId xmlns:a16="http://schemas.microsoft.com/office/drawing/2014/main" val="20004"/>
                    </a:ext>
                  </a:extLst>
                </a:gridCol>
                <a:gridCol w="502527">
                  <a:extLst>
                    <a:ext uri="{9D8B030D-6E8A-4147-A177-3AD203B41FA5}">
                      <a16:colId xmlns:a16="http://schemas.microsoft.com/office/drawing/2014/main" val="20005"/>
                    </a:ext>
                  </a:extLst>
                </a:gridCol>
                <a:gridCol w="502527">
                  <a:extLst>
                    <a:ext uri="{9D8B030D-6E8A-4147-A177-3AD203B41FA5}">
                      <a16:colId xmlns:a16="http://schemas.microsoft.com/office/drawing/2014/main" val="20006"/>
                    </a:ext>
                  </a:extLst>
                </a:gridCol>
              </a:tblGrid>
              <a:tr h="493950">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3" name="Table 2"/>
          <p:cNvGraphicFramePr>
            <a:graphicFrameLocks noGrp="1"/>
          </p:cNvGraphicFramePr>
          <p:nvPr/>
        </p:nvGraphicFramePr>
        <p:xfrm>
          <a:off x="6634977" y="2343590"/>
          <a:ext cx="3413998" cy="2963700"/>
        </p:xfrm>
        <a:graphic>
          <a:graphicData uri="http://schemas.openxmlformats.org/drawingml/2006/table">
            <a:tbl>
              <a:tblPr firstRow="1" firstCol="1" bandRow="1">
                <a:tableStyleId>{5C22544A-7EE6-4342-B048-85BDC9FD1C3A}</a:tableStyleId>
              </a:tblPr>
              <a:tblGrid>
                <a:gridCol w="487714">
                  <a:extLst>
                    <a:ext uri="{9D8B030D-6E8A-4147-A177-3AD203B41FA5}">
                      <a16:colId xmlns:a16="http://schemas.microsoft.com/office/drawing/2014/main" val="20000"/>
                    </a:ext>
                  </a:extLst>
                </a:gridCol>
                <a:gridCol w="487714">
                  <a:extLst>
                    <a:ext uri="{9D8B030D-6E8A-4147-A177-3AD203B41FA5}">
                      <a16:colId xmlns:a16="http://schemas.microsoft.com/office/drawing/2014/main" val="20001"/>
                    </a:ext>
                  </a:extLst>
                </a:gridCol>
                <a:gridCol w="487714">
                  <a:extLst>
                    <a:ext uri="{9D8B030D-6E8A-4147-A177-3AD203B41FA5}">
                      <a16:colId xmlns:a16="http://schemas.microsoft.com/office/drawing/2014/main" val="20002"/>
                    </a:ext>
                  </a:extLst>
                </a:gridCol>
                <a:gridCol w="487714">
                  <a:extLst>
                    <a:ext uri="{9D8B030D-6E8A-4147-A177-3AD203B41FA5}">
                      <a16:colId xmlns:a16="http://schemas.microsoft.com/office/drawing/2014/main" val="20003"/>
                    </a:ext>
                  </a:extLst>
                </a:gridCol>
                <a:gridCol w="487714">
                  <a:extLst>
                    <a:ext uri="{9D8B030D-6E8A-4147-A177-3AD203B41FA5}">
                      <a16:colId xmlns:a16="http://schemas.microsoft.com/office/drawing/2014/main" val="20004"/>
                    </a:ext>
                  </a:extLst>
                </a:gridCol>
                <a:gridCol w="487714">
                  <a:extLst>
                    <a:ext uri="{9D8B030D-6E8A-4147-A177-3AD203B41FA5}">
                      <a16:colId xmlns:a16="http://schemas.microsoft.com/office/drawing/2014/main" val="20005"/>
                    </a:ext>
                  </a:extLst>
                </a:gridCol>
                <a:gridCol w="487714">
                  <a:extLst>
                    <a:ext uri="{9D8B030D-6E8A-4147-A177-3AD203B41FA5}">
                      <a16:colId xmlns:a16="http://schemas.microsoft.com/office/drawing/2014/main" val="20006"/>
                    </a:ext>
                  </a:extLst>
                </a:gridCol>
              </a:tblGrid>
              <a:tr h="493950">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9395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1874442" y="1594643"/>
            <a:ext cx="873957"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Rectangle 4"/>
          <p:cNvSpPr/>
          <p:nvPr/>
        </p:nvSpPr>
        <p:spPr>
          <a:xfrm>
            <a:off x="6634976" y="1594642"/>
            <a:ext cx="1123283" cy="430887"/>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yields</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79646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72781" y="2522696"/>
          <a:ext cx="3743936" cy="3067398"/>
        </p:xfrm>
        <a:graphic>
          <a:graphicData uri="http://schemas.openxmlformats.org/drawingml/2006/table">
            <a:tbl>
              <a:tblPr firstRow="1" firstCol="1" bandRow="1">
                <a:tableStyleId>{5C22544A-7EE6-4342-B048-85BDC9FD1C3A}</a:tableStyleId>
              </a:tblPr>
              <a:tblGrid>
                <a:gridCol w="534848">
                  <a:extLst>
                    <a:ext uri="{9D8B030D-6E8A-4147-A177-3AD203B41FA5}">
                      <a16:colId xmlns:a16="http://schemas.microsoft.com/office/drawing/2014/main" val="20000"/>
                    </a:ext>
                  </a:extLst>
                </a:gridCol>
                <a:gridCol w="534848">
                  <a:extLst>
                    <a:ext uri="{9D8B030D-6E8A-4147-A177-3AD203B41FA5}">
                      <a16:colId xmlns:a16="http://schemas.microsoft.com/office/drawing/2014/main" val="20001"/>
                    </a:ext>
                  </a:extLst>
                </a:gridCol>
                <a:gridCol w="534848">
                  <a:extLst>
                    <a:ext uri="{9D8B030D-6E8A-4147-A177-3AD203B41FA5}">
                      <a16:colId xmlns:a16="http://schemas.microsoft.com/office/drawing/2014/main" val="20002"/>
                    </a:ext>
                  </a:extLst>
                </a:gridCol>
                <a:gridCol w="534848">
                  <a:extLst>
                    <a:ext uri="{9D8B030D-6E8A-4147-A177-3AD203B41FA5}">
                      <a16:colId xmlns:a16="http://schemas.microsoft.com/office/drawing/2014/main" val="20003"/>
                    </a:ext>
                  </a:extLst>
                </a:gridCol>
                <a:gridCol w="534848">
                  <a:extLst>
                    <a:ext uri="{9D8B030D-6E8A-4147-A177-3AD203B41FA5}">
                      <a16:colId xmlns:a16="http://schemas.microsoft.com/office/drawing/2014/main" val="20004"/>
                    </a:ext>
                  </a:extLst>
                </a:gridCol>
                <a:gridCol w="534848">
                  <a:extLst>
                    <a:ext uri="{9D8B030D-6E8A-4147-A177-3AD203B41FA5}">
                      <a16:colId xmlns:a16="http://schemas.microsoft.com/office/drawing/2014/main" val="20005"/>
                    </a:ext>
                  </a:extLst>
                </a:gridCol>
                <a:gridCol w="534848">
                  <a:extLst>
                    <a:ext uri="{9D8B030D-6E8A-4147-A177-3AD203B41FA5}">
                      <a16:colId xmlns:a16="http://schemas.microsoft.com/office/drawing/2014/main" val="20006"/>
                    </a:ext>
                  </a:extLst>
                </a:gridCol>
              </a:tblGrid>
              <a:tr h="511233">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3" name="Table 2"/>
          <p:cNvGraphicFramePr>
            <a:graphicFrameLocks noGrp="1"/>
          </p:cNvGraphicFramePr>
          <p:nvPr/>
        </p:nvGraphicFramePr>
        <p:xfrm>
          <a:off x="6408733" y="2522696"/>
          <a:ext cx="3885336" cy="3067398"/>
        </p:xfrm>
        <a:graphic>
          <a:graphicData uri="http://schemas.openxmlformats.org/drawingml/2006/table">
            <a:tbl>
              <a:tblPr firstRow="1" firstCol="1" bandRow="1">
                <a:tableStyleId>{5C22544A-7EE6-4342-B048-85BDC9FD1C3A}</a:tableStyleId>
              </a:tblPr>
              <a:tblGrid>
                <a:gridCol w="555048">
                  <a:extLst>
                    <a:ext uri="{9D8B030D-6E8A-4147-A177-3AD203B41FA5}">
                      <a16:colId xmlns:a16="http://schemas.microsoft.com/office/drawing/2014/main" val="20000"/>
                    </a:ext>
                  </a:extLst>
                </a:gridCol>
                <a:gridCol w="555048">
                  <a:extLst>
                    <a:ext uri="{9D8B030D-6E8A-4147-A177-3AD203B41FA5}">
                      <a16:colId xmlns:a16="http://schemas.microsoft.com/office/drawing/2014/main" val="20001"/>
                    </a:ext>
                  </a:extLst>
                </a:gridCol>
                <a:gridCol w="555048">
                  <a:extLst>
                    <a:ext uri="{9D8B030D-6E8A-4147-A177-3AD203B41FA5}">
                      <a16:colId xmlns:a16="http://schemas.microsoft.com/office/drawing/2014/main" val="20002"/>
                    </a:ext>
                  </a:extLst>
                </a:gridCol>
                <a:gridCol w="555048">
                  <a:extLst>
                    <a:ext uri="{9D8B030D-6E8A-4147-A177-3AD203B41FA5}">
                      <a16:colId xmlns:a16="http://schemas.microsoft.com/office/drawing/2014/main" val="20003"/>
                    </a:ext>
                  </a:extLst>
                </a:gridCol>
                <a:gridCol w="555048">
                  <a:extLst>
                    <a:ext uri="{9D8B030D-6E8A-4147-A177-3AD203B41FA5}">
                      <a16:colId xmlns:a16="http://schemas.microsoft.com/office/drawing/2014/main" val="20004"/>
                    </a:ext>
                  </a:extLst>
                </a:gridCol>
                <a:gridCol w="555048">
                  <a:extLst>
                    <a:ext uri="{9D8B030D-6E8A-4147-A177-3AD203B41FA5}">
                      <a16:colId xmlns:a16="http://schemas.microsoft.com/office/drawing/2014/main" val="20005"/>
                    </a:ext>
                  </a:extLst>
                </a:gridCol>
                <a:gridCol w="555048">
                  <a:extLst>
                    <a:ext uri="{9D8B030D-6E8A-4147-A177-3AD203B41FA5}">
                      <a16:colId xmlns:a16="http://schemas.microsoft.com/office/drawing/2014/main" val="20006"/>
                    </a:ext>
                  </a:extLst>
                </a:gridCol>
              </a:tblGrid>
              <a:tr h="511233">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1470049" y="1849167"/>
            <a:ext cx="873957" cy="430887"/>
          </a:xfrm>
          <a:prstGeom prst="rect">
            <a:avLst/>
          </a:prstGeom>
        </p:spPr>
        <p:txBody>
          <a:bodyPr wrap="non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Given</a:t>
            </a:r>
          </a:p>
        </p:txBody>
      </p:sp>
      <p:sp>
        <p:nvSpPr>
          <p:cNvPr id="5" name="Rectangle 4"/>
          <p:cNvSpPr/>
          <p:nvPr/>
        </p:nvSpPr>
        <p:spPr>
          <a:xfrm>
            <a:off x="6408733" y="1849167"/>
            <a:ext cx="1123283" cy="430887"/>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it yields</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03039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925912" y="2400308"/>
          <a:ext cx="3770725" cy="3157980"/>
        </p:xfrm>
        <a:graphic>
          <a:graphicData uri="http://schemas.openxmlformats.org/drawingml/2006/table">
            <a:tbl>
              <a:tblPr firstRow="1" firstCol="1" bandRow="1">
                <a:tableStyleId>{5C22544A-7EE6-4342-B048-85BDC9FD1C3A}</a:tableStyleId>
              </a:tblPr>
              <a:tblGrid>
                <a:gridCol w="538675">
                  <a:extLst>
                    <a:ext uri="{9D8B030D-6E8A-4147-A177-3AD203B41FA5}">
                      <a16:colId xmlns:a16="http://schemas.microsoft.com/office/drawing/2014/main" val="20000"/>
                    </a:ext>
                  </a:extLst>
                </a:gridCol>
                <a:gridCol w="538675">
                  <a:extLst>
                    <a:ext uri="{9D8B030D-6E8A-4147-A177-3AD203B41FA5}">
                      <a16:colId xmlns:a16="http://schemas.microsoft.com/office/drawing/2014/main" val="20001"/>
                    </a:ext>
                  </a:extLst>
                </a:gridCol>
                <a:gridCol w="538675">
                  <a:extLst>
                    <a:ext uri="{9D8B030D-6E8A-4147-A177-3AD203B41FA5}">
                      <a16:colId xmlns:a16="http://schemas.microsoft.com/office/drawing/2014/main" val="20002"/>
                    </a:ext>
                  </a:extLst>
                </a:gridCol>
                <a:gridCol w="538675">
                  <a:extLst>
                    <a:ext uri="{9D8B030D-6E8A-4147-A177-3AD203B41FA5}">
                      <a16:colId xmlns:a16="http://schemas.microsoft.com/office/drawing/2014/main" val="20003"/>
                    </a:ext>
                  </a:extLst>
                </a:gridCol>
                <a:gridCol w="538675">
                  <a:extLst>
                    <a:ext uri="{9D8B030D-6E8A-4147-A177-3AD203B41FA5}">
                      <a16:colId xmlns:a16="http://schemas.microsoft.com/office/drawing/2014/main" val="20004"/>
                    </a:ext>
                  </a:extLst>
                </a:gridCol>
                <a:gridCol w="538675">
                  <a:extLst>
                    <a:ext uri="{9D8B030D-6E8A-4147-A177-3AD203B41FA5}">
                      <a16:colId xmlns:a16="http://schemas.microsoft.com/office/drawing/2014/main" val="20005"/>
                    </a:ext>
                  </a:extLst>
                </a:gridCol>
                <a:gridCol w="538675">
                  <a:extLst>
                    <a:ext uri="{9D8B030D-6E8A-4147-A177-3AD203B41FA5}">
                      <a16:colId xmlns:a16="http://schemas.microsoft.com/office/drawing/2014/main" val="20006"/>
                    </a:ext>
                  </a:extLst>
                </a:gridCol>
              </a:tblGrid>
              <a:tr h="526330">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3" name="Table 2"/>
          <p:cNvGraphicFramePr>
            <a:graphicFrameLocks noGrp="1"/>
          </p:cNvGraphicFramePr>
          <p:nvPr/>
        </p:nvGraphicFramePr>
        <p:xfrm>
          <a:off x="1256288" y="1894543"/>
          <a:ext cx="3885336" cy="3067398"/>
        </p:xfrm>
        <a:graphic>
          <a:graphicData uri="http://schemas.openxmlformats.org/drawingml/2006/table">
            <a:tbl>
              <a:tblPr firstRow="1" firstCol="1" bandRow="1">
                <a:tableStyleId>{5C22544A-7EE6-4342-B048-85BDC9FD1C3A}</a:tableStyleId>
              </a:tblPr>
              <a:tblGrid>
                <a:gridCol w="555048">
                  <a:extLst>
                    <a:ext uri="{9D8B030D-6E8A-4147-A177-3AD203B41FA5}">
                      <a16:colId xmlns:a16="http://schemas.microsoft.com/office/drawing/2014/main" val="20000"/>
                    </a:ext>
                  </a:extLst>
                </a:gridCol>
                <a:gridCol w="555048">
                  <a:extLst>
                    <a:ext uri="{9D8B030D-6E8A-4147-A177-3AD203B41FA5}">
                      <a16:colId xmlns:a16="http://schemas.microsoft.com/office/drawing/2014/main" val="20001"/>
                    </a:ext>
                  </a:extLst>
                </a:gridCol>
                <a:gridCol w="555048">
                  <a:extLst>
                    <a:ext uri="{9D8B030D-6E8A-4147-A177-3AD203B41FA5}">
                      <a16:colId xmlns:a16="http://schemas.microsoft.com/office/drawing/2014/main" val="20002"/>
                    </a:ext>
                  </a:extLst>
                </a:gridCol>
                <a:gridCol w="555048">
                  <a:extLst>
                    <a:ext uri="{9D8B030D-6E8A-4147-A177-3AD203B41FA5}">
                      <a16:colId xmlns:a16="http://schemas.microsoft.com/office/drawing/2014/main" val="20003"/>
                    </a:ext>
                  </a:extLst>
                </a:gridCol>
                <a:gridCol w="555048">
                  <a:extLst>
                    <a:ext uri="{9D8B030D-6E8A-4147-A177-3AD203B41FA5}">
                      <a16:colId xmlns:a16="http://schemas.microsoft.com/office/drawing/2014/main" val="20004"/>
                    </a:ext>
                  </a:extLst>
                </a:gridCol>
                <a:gridCol w="555048">
                  <a:extLst>
                    <a:ext uri="{9D8B030D-6E8A-4147-A177-3AD203B41FA5}">
                      <a16:colId xmlns:a16="http://schemas.microsoft.com/office/drawing/2014/main" val="20005"/>
                    </a:ext>
                  </a:extLst>
                </a:gridCol>
                <a:gridCol w="555048">
                  <a:extLst>
                    <a:ext uri="{9D8B030D-6E8A-4147-A177-3AD203B41FA5}">
                      <a16:colId xmlns:a16="http://schemas.microsoft.com/office/drawing/2014/main" val="20006"/>
                    </a:ext>
                  </a:extLst>
                </a:gridCol>
              </a:tblGrid>
              <a:tr h="511233">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11233">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cxnSp>
        <p:nvCxnSpPr>
          <p:cNvPr id="5" name="Straight Arrow Connector 4"/>
          <p:cNvCxnSpPr/>
          <p:nvPr/>
        </p:nvCxnSpPr>
        <p:spPr>
          <a:xfrm>
            <a:off x="5645426" y="3554233"/>
            <a:ext cx="731520" cy="31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7905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575493" y="1000375"/>
          <a:ext cx="3904187" cy="3157980"/>
        </p:xfrm>
        <a:graphic>
          <a:graphicData uri="http://schemas.openxmlformats.org/drawingml/2006/table">
            <a:tbl>
              <a:tblPr firstRow="1" firstCol="1" bandRow="1">
                <a:tableStyleId>{5C22544A-7EE6-4342-B048-85BDC9FD1C3A}</a:tableStyleId>
              </a:tblPr>
              <a:tblGrid>
                <a:gridCol w="557741">
                  <a:extLst>
                    <a:ext uri="{9D8B030D-6E8A-4147-A177-3AD203B41FA5}">
                      <a16:colId xmlns:a16="http://schemas.microsoft.com/office/drawing/2014/main" val="20000"/>
                    </a:ext>
                  </a:extLst>
                </a:gridCol>
                <a:gridCol w="557741">
                  <a:extLst>
                    <a:ext uri="{9D8B030D-6E8A-4147-A177-3AD203B41FA5}">
                      <a16:colId xmlns:a16="http://schemas.microsoft.com/office/drawing/2014/main" val="20001"/>
                    </a:ext>
                  </a:extLst>
                </a:gridCol>
                <a:gridCol w="557741">
                  <a:extLst>
                    <a:ext uri="{9D8B030D-6E8A-4147-A177-3AD203B41FA5}">
                      <a16:colId xmlns:a16="http://schemas.microsoft.com/office/drawing/2014/main" val="20002"/>
                    </a:ext>
                  </a:extLst>
                </a:gridCol>
                <a:gridCol w="557741">
                  <a:extLst>
                    <a:ext uri="{9D8B030D-6E8A-4147-A177-3AD203B41FA5}">
                      <a16:colId xmlns:a16="http://schemas.microsoft.com/office/drawing/2014/main" val="20003"/>
                    </a:ext>
                  </a:extLst>
                </a:gridCol>
                <a:gridCol w="557741">
                  <a:extLst>
                    <a:ext uri="{9D8B030D-6E8A-4147-A177-3AD203B41FA5}">
                      <a16:colId xmlns:a16="http://schemas.microsoft.com/office/drawing/2014/main" val="20004"/>
                    </a:ext>
                  </a:extLst>
                </a:gridCol>
                <a:gridCol w="557741">
                  <a:extLst>
                    <a:ext uri="{9D8B030D-6E8A-4147-A177-3AD203B41FA5}">
                      <a16:colId xmlns:a16="http://schemas.microsoft.com/office/drawing/2014/main" val="20005"/>
                    </a:ext>
                  </a:extLst>
                </a:gridCol>
                <a:gridCol w="557741">
                  <a:extLst>
                    <a:ext uri="{9D8B030D-6E8A-4147-A177-3AD203B41FA5}">
                      <a16:colId xmlns:a16="http://schemas.microsoft.com/office/drawing/2014/main" val="20006"/>
                    </a:ext>
                  </a:extLst>
                </a:gridCol>
              </a:tblGrid>
              <a:tr h="526330">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highlight>
                            <a:srgbClr val="FFFF00"/>
                          </a:highlight>
                          <a:latin typeface="Times New Roman" panose="02020603050405020304" pitchFamily="18" charset="0"/>
                          <a:cs typeface="Times New Roman" panose="02020603050405020304" pitchFamily="18" charset="0"/>
                        </a:rPr>
                        <a:t>5</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nvGraphicFramePr>
        <p:xfrm>
          <a:off x="1614440" y="1000375"/>
          <a:ext cx="3770725" cy="3157980"/>
        </p:xfrm>
        <a:graphic>
          <a:graphicData uri="http://schemas.openxmlformats.org/drawingml/2006/table">
            <a:tbl>
              <a:tblPr firstRow="1" firstCol="1" bandRow="1">
                <a:tableStyleId>{5C22544A-7EE6-4342-B048-85BDC9FD1C3A}</a:tableStyleId>
              </a:tblPr>
              <a:tblGrid>
                <a:gridCol w="538675">
                  <a:extLst>
                    <a:ext uri="{9D8B030D-6E8A-4147-A177-3AD203B41FA5}">
                      <a16:colId xmlns:a16="http://schemas.microsoft.com/office/drawing/2014/main" val="20000"/>
                    </a:ext>
                  </a:extLst>
                </a:gridCol>
                <a:gridCol w="538675">
                  <a:extLst>
                    <a:ext uri="{9D8B030D-6E8A-4147-A177-3AD203B41FA5}">
                      <a16:colId xmlns:a16="http://schemas.microsoft.com/office/drawing/2014/main" val="20001"/>
                    </a:ext>
                  </a:extLst>
                </a:gridCol>
                <a:gridCol w="538675">
                  <a:extLst>
                    <a:ext uri="{9D8B030D-6E8A-4147-A177-3AD203B41FA5}">
                      <a16:colId xmlns:a16="http://schemas.microsoft.com/office/drawing/2014/main" val="20002"/>
                    </a:ext>
                  </a:extLst>
                </a:gridCol>
                <a:gridCol w="538675">
                  <a:extLst>
                    <a:ext uri="{9D8B030D-6E8A-4147-A177-3AD203B41FA5}">
                      <a16:colId xmlns:a16="http://schemas.microsoft.com/office/drawing/2014/main" val="20003"/>
                    </a:ext>
                  </a:extLst>
                </a:gridCol>
                <a:gridCol w="538675">
                  <a:extLst>
                    <a:ext uri="{9D8B030D-6E8A-4147-A177-3AD203B41FA5}">
                      <a16:colId xmlns:a16="http://schemas.microsoft.com/office/drawing/2014/main" val="20004"/>
                    </a:ext>
                  </a:extLst>
                </a:gridCol>
                <a:gridCol w="538675">
                  <a:extLst>
                    <a:ext uri="{9D8B030D-6E8A-4147-A177-3AD203B41FA5}">
                      <a16:colId xmlns:a16="http://schemas.microsoft.com/office/drawing/2014/main" val="20005"/>
                    </a:ext>
                  </a:extLst>
                </a:gridCol>
                <a:gridCol w="538675">
                  <a:extLst>
                    <a:ext uri="{9D8B030D-6E8A-4147-A177-3AD203B41FA5}">
                      <a16:colId xmlns:a16="http://schemas.microsoft.com/office/drawing/2014/main" val="20006"/>
                    </a:ext>
                  </a:extLst>
                </a:gridCol>
              </a:tblGrid>
              <a:tr h="526330">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highlight>
                            <a:srgbClr val="FFFF00"/>
                          </a:highligh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26330">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cxnSp>
        <p:nvCxnSpPr>
          <p:cNvPr id="6" name="Straight Arrow Connector 5"/>
          <p:cNvCxnSpPr>
            <a:cxnSpLocks/>
            <a:stCxn id="5" idx="3"/>
          </p:cNvCxnSpPr>
          <p:nvPr/>
        </p:nvCxnSpPr>
        <p:spPr>
          <a:xfrm>
            <a:off x="5385165" y="2579365"/>
            <a:ext cx="1111429" cy="1986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BEF3D00E-E1E0-4F86-9C37-1DE573B15C61}"/>
              </a:ext>
            </a:extLst>
          </p:cNvPr>
          <p:cNvGraphicFramePr>
            <a:graphicFrameLocks noGrp="1"/>
          </p:cNvGraphicFramePr>
          <p:nvPr/>
        </p:nvGraphicFramePr>
        <p:xfrm>
          <a:off x="4415609" y="4182266"/>
          <a:ext cx="3831688" cy="2533134"/>
        </p:xfrm>
        <a:graphic>
          <a:graphicData uri="http://schemas.openxmlformats.org/drawingml/2006/table">
            <a:tbl>
              <a:tblPr firstRow="1" firstCol="1" bandRow="1">
                <a:tableStyleId>{5C22544A-7EE6-4342-B048-85BDC9FD1C3A}</a:tableStyleId>
              </a:tblPr>
              <a:tblGrid>
                <a:gridCol w="547384">
                  <a:extLst>
                    <a:ext uri="{9D8B030D-6E8A-4147-A177-3AD203B41FA5}">
                      <a16:colId xmlns:a16="http://schemas.microsoft.com/office/drawing/2014/main" val="20000"/>
                    </a:ext>
                  </a:extLst>
                </a:gridCol>
                <a:gridCol w="547384">
                  <a:extLst>
                    <a:ext uri="{9D8B030D-6E8A-4147-A177-3AD203B41FA5}">
                      <a16:colId xmlns:a16="http://schemas.microsoft.com/office/drawing/2014/main" val="20001"/>
                    </a:ext>
                  </a:extLst>
                </a:gridCol>
                <a:gridCol w="547384">
                  <a:extLst>
                    <a:ext uri="{9D8B030D-6E8A-4147-A177-3AD203B41FA5}">
                      <a16:colId xmlns:a16="http://schemas.microsoft.com/office/drawing/2014/main" val="20002"/>
                    </a:ext>
                  </a:extLst>
                </a:gridCol>
                <a:gridCol w="547384">
                  <a:extLst>
                    <a:ext uri="{9D8B030D-6E8A-4147-A177-3AD203B41FA5}">
                      <a16:colId xmlns:a16="http://schemas.microsoft.com/office/drawing/2014/main" val="20003"/>
                    </a:ext>
                  </a:extLst>
                </a:gridCol>
                <a:gridCol w="547384">
                  <a:extLst>
                    <a:ext uri="{9D8B030D-6E8A-4147-A177-3AD203B41FA5}">
                      <a16:colId xmlns:a16="http://schemas.microsoft.com/office/drawing/2014/main" val="20004"/>
                    </a:ext>
                  </a:extLst>
                </a:gridCol>
                <a:gridCol w="547384">
                  <a:extLst>
                    <a:ext uri="{9D8B030D-6E8A-4147-A177-3AD203B41FA5}">
                      <a16:colId xmlns:a16="http://schemas.microsoft.com/office/drawing/2014/main" val="20005"/>
                    </a:ext>
                  </a:extLst>
                </a:gridCol>
                <a:gridCol w="547384">
                  <a:extLst>
                    <a:ext uri="{9D8B030D-6E8A-4147-A177-3AD203B41FA5}">
                      <a16:colId xmlns:a16="http://schemas.microsoft.com/office/drawing/2014/main" val="20006"/>
                    </a:ext>
                  </a:extLst>
                </a:gridCol>
              </a:tblGrid>
              <a:tr h="422189">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 </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6</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22189">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1</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22189">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2</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ysClr val="windowText" lastClr="000000"/>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22189">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3</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22189">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4</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22189">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5</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a:solidFill>
                            <a:schemeClr val="tx1"/>
                          </a:solidFill>
                          <a:effectLst/>
                          <a:latin typeface="Times New Roman" panose="02020603050405020304" pitchFamily="18" charset="0"/>
                          <a:cs typeface="Times New Roman" panose="02020603050405020304" pitchFamily="18" charset="0"/>
                        </a:rPr>
                        <a:t>0</a:t>
                      </a:r>
                      <a:endParaRPr lang="en-US" sz="220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glow rad="228600">
                              <a:schemeClr val="accent5">
                                <a:satMod val="175000"/>
                                <a:alpha val="40000"/>
                              </a:schemeClr>
                            </a:glow>
                          </a:effectLst>
                          <a:latin typeface="Times New Roman" panose="02020603050405020304" pitchFamily="18" charset="0"/>
                          <a:cs typeface="Times New Roman" panose="02020603050405020304" pitchFamily="18" charset="0"/>
                        </a:rPr>
                        <a:t>O</a:t>
                      </a:r>
                      <a:r>
                        <a:rPr lang="en-US" sz="2200" dirty="0">
                          <a:solidFill>
                            <a:schemeClr val="tx1"/>
                          </a:solidFill>
                          <a:effectLst/>
                          <a:latin typeface="Times New Roman" panose="02020603050405020304" pitchFamily="18" charset="0"/>
                          <a:cs typeface="Times New Roman" panose="02020603050405020304" pitchFamily="18" charset="0"/>
                        </a:rPr>
                        <a:t>1</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200" dirty="0">
                          <a:solidFill>
                            <a:schemeClr val="tx1"/>
                          </a:solidFill>
                          <a:effectLst/>
                          <a:latin typeface="Times New Roman" panose="02020603050405020304" pitchFamily="18" charset="0"/>
                          <a:cs typeface="Times New Roman" panose="02020603050405020304" pitchFamily="18" charset="0"/>
                        </a:rPr>
                        <a:t>0</a:t>
                      </a:r>
                      <a:endParaRPr lang="en-US" sz="2200" dirty="0">
                        <a:solidFill>
                          <a:schemeClr val="tx1"/>
                        </a:solidFill>
                        <a:effectLst/>
                        <a:latin typeface="Times New Roman" panose="02020603050405020304" pitchFamily="18" charset="0"/>
                        <a:ea typeface="Microsoft YaHei"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63641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376" y="2669268"/>
            <a:ext cx="586105" cy="425450"/>
          </a:xfrm>
          <a:prstGeom prst="rect">
            <a:avLst/>
          </a:prstGeom>
          <a:noFill/>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96B421-2218-4916-A2A0-B03344CB5986}"/>
                  </a:ext>
                </a:extLst>
              </p:cNvPr>
              <p:cNvSpPr txBox="1"/>
              <p:nvPr/>
            </p:nvSpPr>
            <p:spPr>
              <a:xfrm>
                <a:off x="1434549" y="427981"/>
                <a:ext cx="9790800" cy="492545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Combinations</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a:t>
                </a:r>
                <a:r>
                  <a:rPr lang="en-US" sz="2400" dirty="0">
                    <a:solidFill>
                      <a:srgbClr val="0000FF"/>
                    </a:solidFill>
                    <a:latin typeface="Times New Roman" panose="02020603050405020304" pitchFamily="18" charset="0"/>
                    <a:cs typeface="Times New Roman" panose="02020603050405020304" pitchFamily="18" charset="0"/>
                  </a:rPr>
                  <a:t>k-combination</a:t>
                </a:r>
                <a:r>
                  <a:rPr lang="en-US" sz="2400" dirty="0">
                    <a:latin typeface="Times New Roman" panose="02020603050405020304" pitchFamily="18" charset="0"/>
                    <a:cs typeface="Times New Roman" panose="02020603050405020304" pitchFamily="18" charset="0"/>
                  </a:rPr>
                  <a:t> of an n-set S is simply a k-subset of S.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Example: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an 4-set S = {a, b, c, d}, there are 6 = </a:t>
                </a:r>
                <a14:m>
                  <m:oMath xmlns:m="http://schemas.openxmlformats.org/officeDocument/2006/math">
                    <m:f>
                      <m:fPr>
                        <m:ctrlPr>
                          <a:rPr lang="en-US" sz="2400" i="1" dirty="0" smtClean="0">
                            <a:latin typeface="Cambria Math" panose="02040503050406030204" pitchFamily="18" charset="0"/>
                            <a:cs typeface="Times New Roman" panose="02020603050405020304" pitchFamily="18" charset="0"/>
                          </a:rPr>
                        </m:ctrlPr>
                      </m:fPr>
                      <m:num>
                        <m:r>
                          <a:rPr lang="en-US" sz="2400" b="0" i="1" dirty="0" smtClean="0">
                            <a:latin typeface="Cambria Math" panose="02040503050406030204" pitchFamily="18" charset="0"/>
                            <a:cs typeface="Times New Roman" panose="02020603050405020304" pitchFamily="18" charset="0"/>
                          </a:rPr>
                          <m:t>4!</m:t>
                        </m:r>
                      </m:num>
                      <m:den>
                        <m:r>
                          <a:rPr lang="en-US" sz="2400" b="0" i="1" dirty="0" smtClean="0">
                            <a:latin typeface="Cambria Math" panose="02040503050406030204" pitchFamily="18" charset="0"/>
                            <a:cs typeface="Times New Roman" panose="02020603050405020304" pitchFamily="18" charset="0"/>
                          </a:rPr>
                          <m:t>2!</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4−2</m:t>
                            </m:r>
                          </m:e>
                        </m:d>
                        <m:r>
                          <a:rPr lang="en-US" sz="2400" b="0" i="1" dirty="0" smtClean="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  2-combinations of S.                ab, ac, ad, </a:t>
                </a:r>
                <a:r>
                  <a:rPr lang="en-US" sz="2400" dirty="0" err="1">
                    <a:latin typeface="Times New Roman" panose="02020603050405020304" pitchFamily="18" charset="0"/>
                    <a:cs typeface="Times New Roman" panose="02020603050405020304" pitchFamily="18" charset="0"/>
                  </a:rPr>
                  <a:t>bc</a:t>
                </a:r>
                <a:r>
                  <a:rPr lang="en-US" sz="2400" dirty="0">
                    <a:latin typeface="Times New Roman" panose="02020603050405020304" pitchFamily="18" charset="0"/>
                    <a:cs typeface="Times New Roman" panose="02020603050405020304" pitchFamily="18" charset="0"/>
                  </a:rPr>
                  <a:t>, bd, cd.     --- Denote 2-set {a, b} by ab.</a:t>
                </a:r>
              </a:p>
              <a:p>
                <a:pPr marL="800100" lvl="1"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an n-set S, there are </a:t>
                </a:r>
                <a14:m>
                  <m:oMath xmlns:m="http://schemas.openxmlformats.org/officeDocument/2006/math">
                    <m:f>
                      <m:fPr>
                        <m:ctrlPr>
                          <a:rPr lang="en-US" sz="2400" i="1" dirty="0" smtClean="0">
                            <a:latin typeface="Cambria Math" panose="02040503050406030204" pitchFamily="18" charset="0"/>
                            <a:cs typeface="Times New Roman" panose="02020603050405020304" pitchFamily="18" charset="0"/>
                          </a:rPr>
                        </m:ctrlPr>
                      </m:fPr>
                      <m:num>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num>
                      <m:den>
                        <m:r>
                          <a:rPr lang="en-US" sz="2400" b="0" i="1" dirty="0" smtClean="0">
                            <a:latin typeface="Cambria Math" panose="02040503050406030204" pitchFamily="18" charset="0"/>
                            <a:cs typeface="Times New Roman" panose="02020603050405020304" pitchFamily="18" charset="0"/>
                          </a:rPr>
                          <m:t>𝑘</m:t>
                        </m:r>
                        <m:r>
                          <a:rPr lang="en-US" sz="2400" b="0" i="1" dirty="0" smtClean="0">
                            <a:latin typeface="Cambria Math" panose="02040503050406030204" pitchFamily="18" charset="0"/>
                            <a:cs typeface="Times New Roman" panose="02020603050405020304" pitchFamily="18" charset="0"/>
                          </a:rPr>
                          <m:t>!</m:t>
                        </m:r>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𝑛</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𝑘</m:t>
                            </m:r>
                          </m:e>
                        </m:d>
                        <m:r>
                          <a:rPr lang="en-US" sz="2400" b="0" i="1" dirty="0" smtClean="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𝑛</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−1</m:t>
                            </m:r>
                          </m:e>
                        </m:d>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−2</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𝑘</m:t>
                        </m:r>
                        <m:r>
                          <a:rPr lang="en-US" sz="2400" b="0" i="1" smtClean="0">
                            <a:latin typeface="Cambria Math" panose="02040503050406030204" pitchFamily="18" charset="0"/>
                            <a:cs typeface="Times New Roman" panose="02020603050405020304" pitchFamily="18" charset="0"/>
                          </a:rPr>
                          <m:t>+1)</m:t>
                        </m:r>
                      </m:num>
                      <m:den>
                        <m:r>
                          <a:rPr lang="en-US" sz="2400" i="1" dirty="0">
                            <a:latin typeface="Cambria Math" panose="02040503050406030204" pitchFamily="18" charset="0"/>
                            <a:cs typeface="Times New Roman" panose="02020603050405020304" pitchFamily="18" charset="0"/>
                          </a:rPr>
                          <m:t>𝑘</m:t>
                        </m:r>
                        <m:r>
                          <a:rPr lang="en-US" sz="2400" i="1" dirty="0">
                            <a:latin typeface="Cambria Math" panose="02040503050406030204" pitchFamily="18" charset="0"/>
                            <a:cs typeface="Times New Roman" panose="02020603050405020304" pitchFamily="18" charset="0"/>
                          </a:rPr>
                          <m:t>!</m:t>
                        </m:r>
                      </m:den>
                    </m:f>
                  </m:oMath>
                </a14:m>
                <a:r>
                  <a:rPr lang="en-US" sz="2400" dirty="0">
                    <a:latin typeface="Times New Roman" panose="02020603050405020304" pitchFamily="18" charset="0"/>
                    <a:cs typeface="Times New Roman" panose="02020603050405020304" pitchFamily="18" charset="0"/>
                  </a:rPr>
                  <a:t>  k-combination of an n-set by choosing k distinct (different) elements from the n-set.</a:t>
                </a:r>
              </a:p>
              <a:p>
                <a:pPr lvl="1"/>
                <a:endParaRPr lang="en-US"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k = 0, the number of ways to choose 0 elements from an n-set is 1, since 0! = 1.</a:t>
                </a:r>
              </a:p>
            </p:txBody>
          </p:sp>
        </mc:Choice>
        <mc:Fallback xmlns="">
          <p:sp>
            <p:nvSpPr>
              <p:cNvPr id="3" name="TextBox 2">
                <a:extLst>
                  <a:ext uri="{FF2B5EF4-FFF2-40B4-BE49-F238E27FC236}">
                    <a16:creationId xmlns:a16="http://schemas.microsoft.com/office/drawing/2014/main" id="{9296B421-2218-4916-A2A0-B03344CB5986}"/>
                  </a:ext>
                </a:extLst>
              </p:cNvPr>
              <p:cNvSpPr txBox="1">
                <a:spLocks noRot="1" noChangeAspect="1" noMove="1" noResize="1" noEditPoints="1" noAdjustHandles="1" noChangeArrowheads="1" noChangeShapeType="1" noTextEdit="1"/>
              </p:cNvSpPr>
              <p:nvPr/>
            </p:nvSpPr>
            <p:spPr>
              <a:xfrm>
                <a:off x="1434549" y="427981"/>
                <a:ext cx="9790800" cy="4925451"/>
              </a:xfrm>
              <a:prstGeom prst="rect">
                <a:avLst/>
              </a:prstGeom>
              <a:blipFill>
                <a:blip r:embed="rId3"/>
                <a:stretch>
                  <a:fillRect l="-934" t="-990" r="-12017" b="-1856"/>
                </a:stretch>
              </a:blipFill>
            </p:spPr>
            <p:txBody>
              <a:bodyPr/>
              <a:lstStyle/>
              <a:p>
                <a:r>
                  <a:rPr lang="en-US">
                    <a:noFill/>
                  </a:rPr>
                  <a:t> </a:t>
                </a:r>
              </a:p>
            </p:txBody>
          </p:sp>
        </mc:Fallback>
      </mc:AlternateContent>
    </p:spTree>
    <p:extLst>
      <p:ext uri="{BB962C8B-B14F-4D97-AF65-F5344CB8AC3E}">
        <p14:creationId xmlns:p14="http://schemas.microsoft.com/office/powerpoint/2010/main" val="34082129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48A62-4C7D-476D-A8CF-000BD7B09092}"/>
              </a:ext>
            </a:extLst>
          </p:cNvPr>
          <p:cNvSpPr/>
          <p:nvPr/>
        </p:nvSpPr>
        <p:spPr>
          <a:xfrm>
            <a:off x="3685896" y="3136612"/>
            <a:ext cx="5248040" cy="1508105"/>
          </a:xfrm>
          <a:prstGeom prst="rect">
            <a:avLst/>
          </a:prstGeom>
        </p:spPr>
        <p:txBody>
          <a:bodyPr wrap="none">
            <a:spAutoFit/>
          </a:bodyPr>
          <a:lstStyle/>
          <a:p>
            <a:pPr algn="ctr"/>
            <a:r>
              <a:rPr lang="en-US" sz="3200" dirty="0">
                <a:solidFill>
                  <a:srgbClr val="000000"/>
                </a:solidFill>
                <a:ea typeface="Microsoft YaHei" panose="020B0503020204020204" pitchFamily="34" charset="-122"/>
                <a:cs typeface="Times New Roman" panose="02020603050405020304" pitchFamily="18" charset="0"/>
              </a:rPr>
              <a:t>Chapter 06.03</a:t>
            </a:r>
          </a:p>
          <a:p>
            <a:pPr algn="ctr"/>
            <a:r>
              <a:rPr lang="en-US" sz="3200" dirty="0">
                <a:solidFill>
                  <a:srgbClr val="000000"/>
                </a:solidFill>
                <a:ea typeface="Microsoft YaHei" panose="020B0503020204020204" pitchFamily="34" charset="-122"/>
                <a:cs typeface="Times New Roman" panose="02020603050405020304" pitchFamily="18" charset="0"/>
              </a:rPr>
              <a:t>Dynamic Programming</a:t>
            </a:r>
          </a:p>
          <a:p>
            <a:pPr algn="ctr"/>
            <a:r>
              <a:rPr lang="en-US" sz="2800" dirty="0" err="1">
                <a:solidFill>
                  <a:srgbClr val="000000"/>
                </a:solidFill>
                <a:ea typeface="Microsoft YaHei" panose="020B0503020204020204" pitchFamily="34" charset="-122"/>
                <a:cs typeface="Times New Roman" panose="02020603050405020304" pitchFamily="18" charset="0"/>
              </a:rPr>
              <a:t>Warshall’s</a:t>
            </a:r>
            <a:r>
              <a:rPr lang="en-US" sz="2800" dirty="0">
                <a:solidFill>
                  <a:srgbClr val="000000"/>
                </a:solidFill>
                <a:ea typeface="Microsoft YaHei" panose="020B0503020204020204" pitchFamily="34" charset="-122"/>
                <a:cs typeface="Times New Roman" panose="02020603050405020304" pitchFamily="18" charset="0"/>
              </a:rPr>
              <a:t> (and Floyd’s) Algorithms</a:t>
            </a:r>
          </a:p>
        </p:txBody>
      </p:sp>
    </p:spTree>
    <p:extLst>
      <p:ext uri="{BB962C8B-B14F-4D97-AF65-F5344CB8AC3E}">
        <p14:creationId xmlns:p14="http://schemas.microsoft.com/office/powerpoint/2010/main" val="19391340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5">
            <a:extLst>
              <a:ext uri="{FF2B5EF4-FFF2-40B4-BE49-F238E27FC236}">
                <a16:creationId xmlns:a16="http://schemas.microsoft.com/office/drawing/2014/main" id="{AC578BC9-FF78-4DFB-9A87-7444C05129AB}"/>
              </a:ext>
            </a:extLst>
          </p:cNvPr>
          <p:cNvSpPr txBox="1"/>
          <p:nvPr/>
        </p:nvSpPr>
        <p:spPr>
          <a:xfrm>
            <a:off x="1147702" y="2531402"/>
            <a:ext cx="9661742" cy="2863557"/>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Rectangle 1">
            <a:extLst>
              <a:ext uri="{FF2B5EF4-FFF2-40B4-BE49-F238E27FC236}">
                <a16:creationId xmlns:a16="http://schemas.microsoft.com/office/drawing/2014/main" id="{E74EA9FD-97FD-4D2A-A60F-8A5BE01831E6}"/>
              </a:ext>
            </a:extLst>
          </p:cNvPr>
          <p:cNvSpPr/>
          <p:nvPr/>
        </p:nvSpPr>
        <p:spPr>
          <a:xfrm>
            <a:off x="1348407" y="738064"/>
            <a:ext cx="7715795" cy="1323439"/>
          </a:xfrm>
          <a:prstGeom prst="rect">
            <a:avLst/>
          </a:prstGeom>
          <a:solidFill>
            <a:srgbClr val="FFFF00"/>
          </a:solidFill>
        </p:spPr>
        <p:txBody>
          <a:bodyPr wrap="square">
            <a:spAutoFit/>
          </a:bodyPr>
          <a:lstStyle/>
          <a:p>
            <a:r>
              <a:rPr lang="en-US" sz="3200" dirty="0" err="1">
                <a:solidFill>
                  <a:srgbClr val="000000"/>
                </a:solidFill>
                <a:ea typeface="Microsoft YaHei" panose="020B0503020204020204" pitchFamily="34" charset="-122"/>
                <a:cs typeface="Times New Roman" panose="02020603050405020304" pitchFamily="18" charset="0"/>
              </a:rPr>
              <a:t>Warshall’s</a:t>
            </a:r>
            <a:r>
              <a:rPr lang="en-US" sz="3200" dirty="0">
                <a:solidFill>
                  <a:srgbClr val="000000"/>
                </a:solidFill>
                <a:ea typeface="Microsoft YaHei" panose="020B0503020204020204" pitchFamily="34" charset="-122"/>
                <a:cs typeface="Times New Roman" panose="02020603050405020304" pitchFamily="18" charset="0"/>
              </a:rPr>
              <a:t> and Floyd’s Algorithms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for computing </a:t>
            </a:r>
          </a:p>
          <a:p>
            <a:pPr marL="342900" indent="-342900">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transitive closure of a directed graph and </a:t>
            </a:r>
          </a:p>
          <a:p>
            <a:pPr marL="342900" indent="-342900">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the all-pairs shortest-paths problem, respectively.</a:t>
            </a:r>
          </a:p>
        </p:txBody>
      </p:sp>
      <p:sp>
        <p:nvSpPr>
          <p:cNvPr id="3" name="TextBox 2"/>
          <p:cNvSpPr txBox="1"/>
          <p:nvPr/>
        </p:nvSpPr>
        <p:spPr>
          <a:xfrm>
            <a:off x="1255575" y="2577531"/>
            <a:ext cx="8827477" cy="276998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Let r be the relation of “reachability” or “connectivity”.</a:t>
            </a:r>
          </a:p>
          <a:p>
            <a:pPr marL="342900" indent="-342900">
              <a:spcAft>
                <a:spcPts val="12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Given Q = { </a:t>
            </a:r>
            <a:r>
              <a:rPr lang="en-US" sz="2400" dirty="0">
                <a:solidFill>
                  <a:srgbClr val="0000FF"/>
                </a:solidFill>
                <a:latin typeface="Times New Roman" panose="02020603050405020304" pitchFamily="18" charset="0"/>
                <a:cs typeface="Times New Roman" panose="02020603050405020304" pitchFamily="18" charset="0"/>
              </a:rPr>
              <a:t>A r B, B r C, C r D and D r E</a:t>
            </a:r>
            <a:r>
              <a:rPr lang="en-US" sz="2400" dirty="0">
                <a:latin typeface="Times New Roman" panose="02020603050405020304" pitchFamily="18" charset="0"/>
                <a:cs typeface="Times New Roman" panose="02020603050405020304" pitchFamily="18" charset="0"/>
              </a:rPr>
              <a:t>}, then</a:t>
            </a:r>
          </a:p>
          <a:p>
            <a:pPr marL="342900" indent="-342900">
              <a:spcAft>
                <a:spcPts val="12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t>
            </a:r>
            <a:r>
              <a:rPr lang="en-US" sz="2400" dirty="0">
                <a:solidFill>
                  <a:srgbClr val="0000FF"/>
                </a:solidFill>
                <a:latin typeface="Times New Roman" panose="02020603050405020304" pitchFamily="18" charset="0"/>
                <a:cs typeface="Times New Roman" panose="02020603050405020304" pitchFamily="18" charset="0"/>
              </a:rPr>
              <a:t>A r B, B r C, C r D,  D r E, </a:t>
            </a:r>
            <a:r>
              <a:rPr lang="en-US" sz="2400" dirty="0">
                <a:latin typeface="Times New Roman" panose="02020603050405020304" pitchFamily="18" charset="0"/>
                <a:cs typeface="Times New Roman" panose="02020603050405020304" pitchFamily="18" charset="0"/>
              </a:rPr>
              <a:t>A r C, A r D, A r E, B r D, B r E, C r E} is the </a:t>
            </a:r>
            <a:r>
              <a:rPr lang="en-US" sz="2400" dirty="0">
                <a:solidFill>
                  <a:srgbClr val="0000FF"/>
                </a:solidFill>
                <a:latin typeface="Times New Roman" panose="02020603050405020304" pitchFamily="18" charset="0"/>
                <a:cs typeface="Times New Roman" panose="02020603050405020304" pitchFamily="18" charset="0"/>
              </a:rPr>
              <a:t>transitive closure of Q</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transitive closure of a directed acyclic graph (DAG) is:</a:t>
            </a:r>
          </a:p>
          <a:p>
            <a:pPr>
              <a:spcAft>
                <a:spcPts val="1200"/>
              </a:spcAft>
            </a:pPr>
            <a:r>
              <a:rPr lang="en-US" sz="2400" dirty="0">
                <a:latin typeface="Times New Roman" panose="02020603050405020304" pitchFamily="18" charset="0"/>
                <a:cs typeface="Times New Roman" panose="02020603050405020304" pitchFamily="18" charset="0"/>
              </a:rPr>
              <a:t>     the reachability relation of the DAG and a </a:t>
            </a:r>
            <a:r>
              <a:rPr lang="en-US" sz="2400" dirty="0">
                <a:solidFill>
                  <a:srgbClr val="0000FF"/>
                </a:solidFill>
                <a:latin typeface="Times New Roman" panose="02020603050405020304" pitchFamily="18" charset="0"/>
                <a:cs typeface="Times New Roman" panose="02020603050405020304" pitchFamily="18" charset="0"/>
              </a:rPr>
              <a:t>strict partial order</a:t>
            </a:r>
            <a:r>
              <a:rPr lang="en-US" sz="2400" dirty="0">
                <a:latin typeface="Times New Roman" panose="02020603050405020304" pitchFamily="18" charset="0"/>
                <a:cs typeface="Times New Roman" panose="02020603050405020304" pitchFamily="18" charset="0"/>
              </a:rPr>
              <a:t>.</a:t>
            </a:r>
          </a:p>
        </p:txBody>
      </p:sp>
      <p:pic>
        <p:nvPicPr>
          <p:cNvPr id="4" name="Picture 3" descr="Image result for smiley face images">
            <a:extLst>
              <a:ext uri="{FF2B5EF4-FFF2-40B4-BE49-F238E27FC236}">
                <a16:creationId xmlns:a16="http://schemas.microsoft.com/office/drawing/2014/main" id="{F7A3B598-BBC9-4065-8A36-50B8B59447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75356">
            <a:off x="521293" y="1121028"/>
            <a:ext cx="586105" cy="425450"/>
          </a:xfrm>
          <a:prstGeom prst="rect">
            <a:avLst/>
          </a:prstGeom>
          <a:noFill/>
        </p:spPr>
      </p:pic>
      <p:sp>
        <p:nvSpPr>
          <p:cNvPr id="8" name="TextBox 7">
            <a:extLst>
              <a:ext uri="{FF2B5EF4-FFF2-40B4-BE49-F238E27FC236}">
                <a16:creationId xmlns:a16="http://schemas.microsoft.com/office/drawing/2014/main" id="{5E768E78-E847-4C4D-8228-CEB9D9E2FCA5}"/>
              </a:ext>
            </a:extLst>
          </p:cNvPr>
          <p:cNvSpPr txBox="1"/>
          <p:nvPr/>
        </p:nvSpPr>
        <p:spPr>
          <a:xfrm>
            <a:off x="9891423" y="1463040"/>
            <a:ext cx="1819435" cy="2031325"/>
          </a:xfrm>
          <a:prstGeom prst="rect">
            <a:avLst/>
          </a:prstGeom>
          <a:noFill/>
        </p:spPr>
        <p:txBody>
          <a:bodyPr wrap="square" rtlCol="0">
            <a:spAutoFit/>
          </a:bodyPr>
          <a:lstStyle/>
          <a:p>
            <a:r>
              <a:rPr lang="en-US" dirty="0"/>
              <a:t>A                    B</a:t>
            </a:r>
          </a:p>
          <a:p>
            <a:endParaRPr lang="en-US" dirty="0"/>
          </a:p>
          <a:p>
            <a:endParaRPr lang="en-US" dirty="0"/>
          </a:p>
          <a:p>
            <a:r>
              <a:rPr lang="en-US" dirty="0"/>
              <a:t>	          C</a:t>
            </a:r>
          </a:p>
          <a:p>
            <a:r>
              <a:rPr lang="en-US" dirty="0"/>
              <a:t>E</a:t>
            </a:r>
          </a:p>
          <a:p>
            <a:endParaRPr lang="en-US" dirty="0"/>
          </a:p>
          <a:p>
            <a:r>
              <a:rPr lang="en-US" dirty="0"/>
              <a:t>                 D</a:t>
            </a:r>
          </a:p>
        </p:txBody>
      </p:sp>
      <p:cxnSp>
        <p:nvCxnSpPr>
          <p:cNvPr id="10" name="Straight Arrow Connector 9">
            <a:extLst>
              <a:ext uri="{FF2B5EF4-FFF2-40B4-BE49-F238E27FC236}">
                <a16:creationId xmlns:a16="http://schemas.microsoft.com/office/drawing/2014/main" id="{F3B930C3-4199-4A15-89CA-9B50910FF1E1}"/>
              </a:ext>
            </a:extLst>
          </p:cNvPr>
          <p:cNvCxnSpPr/>
          <p:nvPr/>
        </p:nvCxnSpPr>
        <p:spPr>
          <a:xfrm>
            <a:off x="10168924" y="1606628"/>
            <a:ext cx="9947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FBAA1E0-4884-4060-A99C-CFBB39993678}"/>
              </a:ext>
            </a:extLst>
          </p:cNvPr>
          <p:cNvCxnSpPr/>
          <p:nvPr/>
        </p:nvCxnSpPr>
        <p:spPr>
          <a:xfrm>
            <a:off x="11266998" y="1765190"/>
            <a:ext cx="270345" cy="5406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DD1015-BDAC-4CD0-9D6E-D5E81C52E7D1}"/>
              </a:ext>
            </a:extLst>
          </p:cNvPr>
          <p:cNvCxnSpPr/>
          <p:nvPr/>
        </p:nvCxnSpPr>
        <p:spPr>
          <a:xfrm flipH="1">
            <a:off x="10972800" y="2577531"/>
            <a:ext cx="453224" cy="602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9AB429-42A0-4F40-9C33-E1349BA9D76E}"/>
              </a:ext>
            </a:extLst>
          </p:cNvPr>
          <p:cNvCxnSpPr>
            <a:cxnSpLocks/>
          </p:cNvCxnSpPr>
          <p:nvPr/>
        </p:nvCxnSpPr>
        <p:spPr>
          <a:xfrm flipH="1" flipV="1">
            <a:off x="10128772" y="2781784"/>
            <a:ext cx="680673" cy="4483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F190A76-D66F-476B-91B9-B6BD1DE40F61}"/>
              </a:ext>
            </a:extLst>
          </p:cNvPr>
          <p:cNvCxnSpPr/>
          <p:nvPr/>
        </p:nvCxnSpPr>
        <p:spPr>
          <a:xfrm>
            <a:off x="10168924" y="1750217"/>
            <a:ext cx="1257100" cy="6669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BC304D-5CF8-464F-8EF7-D36AC8C23262}"/>
              </a:ext>
            </a:extLst>
          </p:cNvPr>
          <p:cNvCxnSpPr>
            <a:cxnSpLocks/>
          </p:cNvCxnSpPr>
          <p:nvPr/>
        </p:nvCxnSpPr>
        <p:spPr>
          <a:xfrm>
            <a:off x="10128771" y="1750217"/>
            <a:ext cx="755461" cy="14303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CCB87C-F592-474B-956C-2A686F474562}"/>
              </a:ext>
            </a:extLst>
          </p:cNvPr>
          <p:cNvCxnSpPr>
            <a:cxnSpLocks/>
          </p:cNvCxnSpPr>
          <p:nvPr/>
        </p:nvCxnSpPr>
        <p:spPr>
          <a:xfrm>
            <a:off x="10037727" y="1740297"/>
            <a:ext cx="0" cy="8819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266EF6-E069-4133-8A2A-1F15953E1499}"/>
              </a:ext>
            </a:extLst>
          </p:cNvPr>
          <p:cNvCxnSpPr>
            <a:cxnSpLocks/>
          </p:cNvCxnSpPr>
          <p:nvPr/>
        </p:nvCxnSpPr>
        <p:spPr>
          <a:xfrm flipH="1">
            <a:off x="10972800" y="1695537"/>
            <a:ext cx="187386" cy="1397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DE862A-867D-4D1F-AA10-E5169B9FD819}"/>
              </a:ext>
            </a:extLst>
          </p:cNvPr>
          <p:cNvCxnSpPr>
            <a:cxnSpLocks/>
          </p:cNvCxnSpPr>
          <p:nvPr/>
        </p:nvCxnSpPr>
        <p:spPr>
          <a:xfrm flipH="1">
            <a:off x="10168924" y="1662109"/>
            <a:ext cx="933880" cy="9601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4100FD-BC00-4C52-BE54-6EBBC5A33ABA}"/>
              </a:ext>
            </a:extLst>
          </p:cNvPr>
          <p:cNvCxnSpPr>
            <a:cxnSpLocks/>
          </p:cNvCxnSpPr>
          <p:nvPr/>
        </p:nvCxnSpPr>
        <p:spPr>
          <a:xfrm flipH="1">
            <a:off x="10238586" y="2444350"/>
            <a:ext cx="1141719" cy="232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9">
            <a:extLst>
              <a:ext uri="{FF2B5EF4-FFF2-40B4-BE49-F238E27FC236}">
                <a16:creationId xmlns:a16="http://schemas.microsoft.com/office/drawing/2014/main" id="{8126E540-ADC4-4DD9-92F1-88E35A41960D}"/>
              </a:ext>
            </a:extLst>
          </p:cNvPr>
          <p:cNvGraphicFramePr>
            <a:graphicFrameLocks noGrp="1"/>
          </p:cNvGraphicFramePr>
          <p:nvPr/>
        </p:nvGraphicFramePr>
        <p:xfrm>
          <a:off x="9588897" y="4479306"/>
          <a:ext cx="2121960" cy="2194560"/>
        </p:xfrm>
        <a:graphic>
          <a:graphicData uri="http://schemas.openxmlformats.org/drawingml/2006/table">
            <a:tbl>
              <a:tblPr firstRow="1" bandRow="1">
                <a:tableStyleId>{5C22544A-7EE6-4342-B048-85BDC9FD1C3A}</a:tableStyleId>
              </a:tblPr>
              <a:tblGrid>
                <a:gridCol w="353660">
                  <a:extLst>
                    <a:ext uri="{9D8B030D-6E8A-4147-A177-3AD203B41FA5}">
                      <a16:colId xmlns:a16="http://schemas.microsoft.com/office/drawing/2014/main" val="4129266833"/>
                    </a:ext>
                  </a:extLst>
                </a:gridCol>
                <a:gridCol w="353660">
                  <a:extLst>
                    <a:ext uri="{9D8B030D-6E8A-4147-A177-3AD203B41FA5}">
                      <a16:colId xmlns:a16="http://schemas.microsoft.com/office/drawing/2014/main" val="2105945479"/>
                    </a:ext>
                  </a:extLst>
                </a:gridCol>
                <a:gridCol w="353660">
                  <a:extLst>
                    <a:ext uri="{9D8B030D-6E8A-4147-A177-3AD203B41FA5}">
                      <a16:colId xmlns:a16="http://schemas.microsoft.com/office/drawing/2014/main" val="183223773"/>
                    </a:ext>
                  </a:extLst>
                </a:gridCol>
                <a:gridCol w="353660">
                  <a:extLst>
                    <a:ext uri="{9D8B030D-6E8A-4147-A177-3AD203B41FA5}">
                      <a16:colId xmlns:a16="http://schemas.microsoft.com/office/drawing/2014/main" val="3510921566"/>
                    </a:ext>
                  </a:extLst>
                </a:gridCol>
                <a:gridCol w="353660">
                  <a:extLst>
                    <a:ext uri="{9D8B030D-6E8A-4147-A177-3AD203B41FA5}">
                      <a16:colId xmlns:a16="http://schemas.microsoft.com/office/drawing/2014/main" val="3527366651"/>
                    </a:ext>
                  </a:extLst>
                </a:gridCol>
                <a:gridCol w="353660">
                  <a:extLst>
                    <a:ext uri="{9D8B030D-6E8A-4147-A177-3AD203B41FA5}">
                      <a16:colId xmlns:a16="http://schemas.microsoft.com/office/drawing/2014/main" val="313055509"/>
                    </a:ext>
                  </a:extLst>
                </a:gridCol>
              </a:tblGrid>
              <a:tr h="354287">
                <a:tc>
                  <a:txBody>
                    <a:bodyPr/>
                    <a:lstStyle/>
                    <a:p>
                      <a:pPr algn="ctr"/>
                      <a:endParaRPr 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9356489"/>
                  </a:ext>
                </a:extLst>
              </a:tr>
              <a:tr h="354287">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3636814"/>
                  </a:ext>
                </a:extLst>
              </a:tr>
              <a:tr h="354287">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8399194"/>
                  </a:ext>
                </a:extLst>
              </a:tr>
              <a:tr h="354287">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0110706"/>
                  </a:ext>
                </a:extLst>
              </a:tr>
              <a:tr h="354287">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rgbClr val="0000FF"/>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4379293"/>
                  </a:ext>
                </a:extLst>
              </a:tr>
              <a:tr h="354287">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2712662"/>
                  </a:ext>
                </a:extLst>
              </a:tr>
            </a:tbl>
          </a:graphicData>
        </a:graphic>
      </p:graphicFrame>
    </p:spTree>
    <p:extLst>
      <p:ext uri="{BB962C8B-B14F-4D97-AF65-F5344CB8AC3E}">
        <p14:creationId xmlns:p14="http://schemas.microsoft.com/office/powerpoint/2010/main" val="2806612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7012" y="553693"/>
            <a:ext cx="9106678" cy="5750613"/>
          </a:xfrm>
          <a:prstGeom prst="rect">
            <a:avLst/>
          </a:prstGeom>
        </p:spPr>
        <p:txBody>
          <a:bodyPr wrap="square">
            <a:spAutoFit/>
          </a:bodyPr>
          <a:lstStyle/>
          <a:p>
            <a:pPr>
              <a:lnSpc>
                <a:spcPct val="150000"/>
              </a:lnSpc>
            </a:pPr>
            <a:r>
              <a:rPr lang="en-US" sz="3200" dirty="0" err="1">
                <a:solidFill>
                  <a:srgbClr val="000000"/>
                </a:solidFill>
                <a:ea typeface="Microsoft YaHei" panose="020B0503020204020204" pitchFamily="34" charset="-122"/>
                <a:cs typeface="Times New Roman" panose="02020603050405020304" pitchFamily="18" charset="0"/>
              </a:rPr>
              <a:t>Warshall’s</a:t>
            </a:r>
            <a:r>
              <a:rPr lang="en-US" sz="3200" dirty="0">
                <a:solidFill>
                  <a:srgbClr val="000000"/>
                </a:solidFill>
                <a:ea typeface="Microsoft YaHei" panose="020B0503020204020204" pitchFamily="34" charset="-122"/>
                <a:cs typeface="Times New Roman" panose="02020603050405020304" pitchFamily="18" charset="0"/>
              </a:rPr>
              <a:t> and Floyd’s Algorithms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They are two well-known algorithms. </a:t>
            </a:r>
          </a:p>
          <a:p>
            <a:pPr marL="457200" marR="0" lvl="0" indent="-457200">
              <a:lnSpc>
                <a:spcPct val="150000"/>
              </a:lnSpc>
              <a:spcBef>
                <a:spcPts val="0"/>
              </a:spcBef>
              <a:spcAft>
                <a:spcPts val="0"/>
              </a:spcAft>
              <a:buFont typeface="Arial" panose="020B0604020202020204" pitchFamily="34" charset="0"/>
              <a:buChar char="•"/>
            </a:pP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computes the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transitive closure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of a directed graph and </a:t>
            </a:r>
          </a:p>
          <a:p>
            <a:pPr marL="457200" marR="0" lvl="0" indent="-457200">
              <a:lnSpc>
                <a:spcPct val="150000"/>
              </a:lnSpc>
              <a:spcBef>
                <a:spcPts val="0"/>
              </a:spcBef>
              <a:spcAft>
                <a:spcPts val="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Floyd’s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computes the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all</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-pairs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shortest</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-paths problem.</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Both algorithms are based on essentially the same idea; </a:t>
            </a:r>
          </a:p>
          <a:p>
            <a:pPr marL="457200" marR="0" lvl="0" indent="-457200">
              <a:lnSpc>
                <a:spcPct val="150000"/>
              </a:lnSpc>
              <a:spcBef>
                <a:spcPts val="0"/>
              </a:spcBef>
              <a:spcAft>
                <a:spcPts val="0"/>
              </a:spcAft>
              <a:buFont typeface="Arial" panose="020B0604020202020204" pitchFamily="34" charset="0"/>
              <a:buChar char="•"/>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exploit a relationship between a problem and its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simpler</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version, </a:t>
            </a:r>
            <a:r>
              <a:rPr lang="en-US" sz="2400" dirty="0">
                <a:latin typeface="Times New Roman" panose="02020603050405020304" pitchFamily="18" charset="0"/>
                <a:ea typeface="Microsoft YaHei" panose="020B0503020204020204" pitchFamily="34" charset="-122"/>
                <a:cs typeface="Times New Roman" panose="02020603050405020304" pitchFamily="18" charset="0"/>
              </a:rPr>
              <a:t>rather than smaller version.</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marR="0" lvl="0" indent="-457200">
              <a:lnSpc>
                <a:spcPct val="15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Microsoft YaHei" panose="020B0503020204020204" pitchFamily="34" charset="-122"/>
                <a:cs typeface="Times New Roman" panose="02020603050405020304" pitchFamily="18" charset="0"/>
              </a:rPr>
              <a:t>The algorithms are considered to be </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applications of the dynamic programming technique.</a:t>
            </a:r>
            <a:endParaRPr lang="en-US" sz="24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3" name="Picture 2" descr="Image result for smiley face images">
            <a:extLst>
              <a:ext uri="{FF2B5EF4-FFF2-40B4-BE49-F238E27FC236}">
                <a16:creationId xmlns:a16="http://schemas.microsoft.com/office/drawing/2014/main" id="{BBC8D63D-0D62-4A5E-966B-91238B05BA9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882103">
            <a:off x="496173" y="1612692"/>
            <a:ext cx="472892" cy="352473"/>
          </a:xfrm>
          <a:prstGeom prst="rect">
            <a:avLst/>
          </a:prstGeom>
          <a:noFill/>
        </p:spPr>
      </p:pic>
    </p:spTree>
    <p:extLst>
      <p:ext uri="{BB962C8B-B14F-4D97-AF65-F5344CB8AC3E}">
        <p14:creationId xmlns:p14="http://schemas.microsoft.com/office/powerpoint/2010/main" val="2417215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58211" y="1754022"/>
                <a:ext cx="8910735" cy="3349956"/>
              </a:xfrm>
              <a:prstGeom prst="rect">
                <a:avLst/>
              </a:prstGeom>
            </p:spPr>
            <p:txBody>
              <a:bodyPr wrap="square">
                <a:spAutoFit/>
              </a:bodyPr>
              <a:lstStyle/>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Define The </a:t>
                </a:r>
                <a:r>
                  <a:rPr lang="en-US" sz="2400" i="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transitive closure </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of a directed graph with  n  vertices as </a:t>
                </a:r>
              </a:p>
              <a:p>
                <a:pPr>
                  <a:lnSpc>
                    <a:spcPct val="150000"/>
                  </a:lnSpc>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n x n Boolean matrix T = {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in which, for 1</a:t>
                </a:r>
                <a14:m>
                  <m:oMath xmlns:m="http://schemas.openxmlformats.org/officeDocument/2006/math">
                    <m:r>
                      <a:rPr lang="en-US" sz="2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 1</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j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n,</a:t>
                </a:r>
              </a:p>
              <a:p>
                <a:pPr marL="914400" marR="0" lvl="0" indent="-455613">
                  <a:lnSpc>
                    <a:spcPct val="150000"/>
                  </a:lnSpc>
                  <a:spcBef>
                    <a:spcPts val="0"/>
                  </a:spcBef>
                  <a:spcAft>
                    <a:spcPts val="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element in the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and the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column,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1, </a:t>
                </a:r>
              </a:p>
              <a:p>
                <a:pPr marL="914400" marR="0">
                  <a:lnSpc>
                    <a:spcPct val="150000"/>
                  </a:lnSpc>
                  <a:spcBef>
                    <a:spcPts val="0"/>
                  </a:spcBef>
                  <a:spcAft>
                    <a:spcPts val="0"/>
                  </a:spcAft>
                </a:pP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if there exists a nontrivial path (i.e., directed path of a </a:t>
                </a:r>
                <a:r>
                  <a:rPr lang="en-US" sz="24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positive length</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from the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4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vertex to the </a:t>
                </a:r>
                <a:r>
                  <a:rPr lang="en-US" sz="24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j</a:t>
                </a:r>
                <a:r>
                  <a:rPr lang="en-US" sz="2400" baseline="30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4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vertex; </a:t>
                </a:r>
              </a:p>
              <a:p>
                <a:pPr marL="914400" marR="0" lvl="0" indent="-512763">
                  <a:lnSpc>
                    <a:spcPct val="150000"/>
                  </a:lnSpc>
                  <a:spcBef>
                    <a:spcPts val="0"/>
                  </a:spcBef>
                  <a:spcAft>
                    <a:spcPts val="0"/>
                  </a:spcAft>
                  <a:buFont typeface="Arial" panose="020B0604020202020204" pitchFamily="34" charset="0"/>
                  <a:buChar char="•"/>
                </a:pP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otherwise </a:t>
                </a:r>
                <a:r>
                  <a:rPr lang="en-US" sz="24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en-US" sz="2400" baseline="-25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ij</a:t>
                </a:r>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is 0.</a:t>
                </a:r>
              </a:p>
            </p:txBody>
          </p:sp>
        </mc:Choice>
        <mc:Fallback xmlns="">
          <p:sp>
            <p:nvSpPr>
              <p:cNvPr id="2" name="Rectangle 1"/>
              <p:cNvSpPr>
                <a:spLocks noRot="1" noChangeAspect="1" noMove="1" noResize="1" noEditPoints="1" noAdjustHandles="1" noChangeArrowheads="1" noChangeShapeType="1" noTextEdit="1"/>
              </p:cNvSpPr>
              <p:nvPr/>
            </p:nvSpPr>
            <p:spPr>
              <a:xfrm>
                <a:off x="1558211" y="1754022"/>
                <a:ext cx="8910735" cy="3349956"/>
              </a:xfrm>
              <a:prstGeom prst="rect">
                <a:avLst/>
              </a:prstGeom>
              <a:blipFill>
                <a:blip r:embed="rId2"/>
                <a:stretch>
                  <a:fillRect l="-1095" b="-3461"/>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A236D1C-88E6-4373-996B-CDAB586EA4AA}"/>
              </a:ext>
            </a:extLst>
          </p:cNvPr>
          <p:cNvSpPr/>
          <p:nvPr/>
        </p:nvSpPr>
        <p:spPr>
          <a:xfrm>
            <a:off x="1495118" y="771100"/>
            <a:ext cx="3714094" cy="584775"/>
          </a:xfrm>
          <a:prstGeom prst="rect">
            <a:avLst/>
          </a:prstGeom>
        </p:spPr>
        <p:txBody>
          <a:bodyPr wrap="none">
            <a:spAutoFit/>
          </a:bodyPr>
          <a:lstStyle/>
          <a:p>
            <a:r>
              <a:rPr lang="en-US" sz="3200" dirty="0" err="1">
                <a:solidFill>
                  <a:srgbClr val="000000"/>
                </a:solidFill>
                <a:ea typeface="Microsoft YaHei" panose="020B0503020204020204" pitchFamily="34" charset="-122"/>
                <a:cs typeface="Times New Roman" panose="02020603050405020304" pitchFamily="18" charset="0"/>
              </a:rPr>
              <a:t>Warshall’s</a:t>
            </a:r>
            <a:r>
              <a:rPr lang="en-US" sz="3200" dirty="0">
                <a:solidFill>
                  <a:srgbClr val="000000"/>
                </a:solidFill>
                <a:ea typeface="Microsoft YaHei" panose="020B0503020204020204" pitchFamily="34" charset="-122"/>
                <a:cs typeface="Times New Roman" panose="02020603050405020304" pitchFamily="18" charset="0"/>
              </a:rPr>
              <a:t> Algorithm</a:t>
            </a:r>
          </a:p>
        </p:txBody>
      </p:sp>
      <p:pic>
        <p:nvPicPr>
          <p:cNvPr id="4" name="Picture 3" descr="Image result for smiley face images">
            <a:extLst>
              <a:ext uri="{FF2B5EF4-FFF2-40B4-BE49-F238E27FC236}">
                <a16:creationId xmlns:a16="http://schemas.microsoft.com/office/drawing/2014/main" id="{C34B06EC-4B72-49AD-BB56-951D9A3C253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85903">
            <a:off x="638669" y="2099796"/>
            <a:ext cx="586105" cy="425450"/>
          </a:xfrm>
          <a:prstGeom prst="rect">
            <a:avLst/>
          </a:prstGeom>
          <a:noFill/>
        </p:spPr>
      </p:pic>
    </p:spTree>
    <p:extLst>
      <p:ext uri="{BB962C8B-B14F-4D97-AF65-F5344CB8AC3E}">
        <p14:creationId xmlns:p14="http://schemas.microsoft.com/office/powerpoint/2010/main" val="2107376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5">
            <a:extLst>
              <a:ext uri="{FF2B5EF4-FFF2-40B4-BE49-F238E27FC236}">
                <a16:creationId xmlns:a16="http://schemas.microsoft.com/office/drawing/2014/main" id="{AEFC1E46-084E-40BA-AF7B-716B71ADAC04}"/>
              </a:ext>
            </a:extLst>
          </p:cNvPr>
          <p:cNvSpPr txBox="1"/>
          <p:nvPr/>
        </p:nvSpPr>
        <p:spPr>
          <a:xfrm>
            <a:off x="941903" y="323133"/>
            <a:ext cx="10142080" cy="950706"/>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Oval 88"/>
          <p:cNvSpPr>
            <a:spLocks noChangeArrowheads="1"/>
          </p:cNvSpPr>
          <p:nvPr/>
        </p:nvSpPr>
        <p:spPr bwMode="auto">
          <a:xfrm>
            <a:off x="2063456" y="2950305"/>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c</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3" name="Oval 89"/>
          <p:cNvSpPr>
            <a:spLocks noChangeArrowheads="1"/>
          </p:cNvSpPr>
          <p:nvPr/>
        </p:nvSpPr>
        <p:spPr bwMode="auto">
          <a:xfrm>
            <a:off x="3559710" y="2950306"/>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d</a:t>
            </a:r>
            <a:endParaRPr kumimoji="0" lang="en-US" altLang="zh-CN" sz="2200" b="0" i="0" u="none" strike="noStrike" cap="none" normalizeH="0" baseline="0">
              <a:ln>
                <a:noFill/>
              </a:ln>
              <a:solidFill>
                <a:schemeClr val="tx1"/>
              </a:solidFill>
              <a:effectLst/>
              <a:latin typeface="Arial" panose="020B0604020202020204" pitchFamily="34" charset="0"/>
            </a:endParaRPr>
          </a:p>
        </p:txBody>
      </p:sp>
      <p:sp>
        <p:nvSpPr>
          <p:cNvPr id="4" name="Oval 90"/>
          <p:cNvSpPr>
            <a:spLocks noChangeArrowheads="1"/>
          </p:cNvSpPr>
          <p:nvPr/>
        </p:nvSpPr>
        <p:spPr bwMode="auto">
          <a:xfrm>
            <a:off x="3576768" y="1513204"/>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b</a:t>
            </a:r>
            <a:endParaRPr kumimoji="0" lang="en-US" altLang="zh-CN" sz="2200" b="0" i="0" u="none" strike="noStrike" cap="none" normalizeH="0" baseline="0" dirty="0">
              <a:ln>
                <a:noFill/>
              </a:ln>
              <a:solidFill>
                <a:schemeClr val="tx1"/>
              </a:solidFill>
              <a:effectLst/>
              <a:latin typeface="Arial" panose="020B0604020202020204" pitchFamily="34" charset="0"/>
            </a:endParaRPr>
          </a:p>
        </p:txBody>
      </p:sp>
      <p:sp>
        <p:nvSpPr>
          <p:cNvPr id="5" name="Oval 94"/>
          <p:cNvSpPr>
            <a:spLocks noChangeArrowheads="1"/>
          </p:cNvSpPr>
          <p:nvPr/>
        </p:nvSpPr>
        <p:spPr bwMode="auto">
          <a:xfrm>
            <a:off x="2074794" y="1508341"/>
            <a:ext cx="596188" cy="56294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rPr>
              <a:t>a</a:t>
            </a:r>
            <a:endParaRPr kumimoji="0" lang="en-US" altLang="zh-CN" sz="2200" b="0" i="0" u="none" strike="noStrike" cap="none" normalizeH="0" baseline="0">
              <a:ln>
                <a:noFill/>
              </a:ln>
              <a:solidFill>
                <a:schemeClr val="tx1"/>
              </a:solidFill>
              <a:effectLst/>
              <a:latin typeface="Arial" panose="020B0604020202020204" pitchFamily="34" charset="0"/>
            </a:endParaRPr>
          </a:p>
        </p:txBody>
      </p:sp>
      <p:cxnSp>
        <p:nvCxnSpPr>
          <p:cNvPr id="6" name="AutoShape 95"/>
          <p:cNvCxnSpPr>
            <a:cxnSpLocks noChangeShapeType="1"/>
          </p:cNvCxnSpPr>
          <p:nvPr/>
        </p:nvCxnSpPr>
        <p:spPr bwMode="auto">
          <a:xfrm>
            <a:off x="2659644" y="1767294"/>
            <a:ext cx="929682" cy="10719"/>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 name="AutoShape 96"/>
          <p:cNvCxnSpPr>
            <a:cxnSpLocks noChangeShapeType="1"/>
          </p:cNvCxnSpPr>
          <p:nvPr/>
        </p:nvCxnSpPr>
        <p:spPr bwMode="auto">
          <a:xfrm flipH="1">
            <a:off x="3874862" y="2056021"/>
            <a:ext cx="9538" cy="914415"/>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AutoShape 97"/>
          <p:cNvCxnSpPr>
            <a:cxnSpLocks noChangeShapeType="1"/>
            <a:stCxn id="3" idx="0"/>
            <a:endCxn id="5" idx="5"/>
          </p:cNvCxnSpPr>
          <p:nvPr/>
        </p:nvCxnSpPr>
        <p:spPr bwMode="auto">
          <a:xfrm flipH="1" flipV="1">
            <a:off x="2583672" y="1988846"/>
            <a:ext cx="1274132" cy="961460"/>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 name="AutoShape 98"/>
          <p:cNvCxnSpPr>
            <a:cxnSpLocks noChangeShapeType="1"/>
            <a:stCxn id="3" idx="2"/>
            <a:endCxn id="2" idx="6"/>
          </p:cNvCxnSpPr>
          <p:nvPr/>
        </p:nvCxnSpPr>
        <p:spPr bwMode="auto">
          <a:xfrm flipH="1" flipV="1">
            <a:off x="2659644" y="3231779"/>
            <a:ext cx="900066" cy="1"/>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376"/>
          <p:cNvCxnSpPr>
            <a:cxnSpLocks noChangeShapeType="1"/>
          </p:cNvCxnSpPr>
          <p:nvPr/>
        </p:nvCxnSpPr>
        <p:spPr bwMode="auto">
          <a:xfrm>
            <a:off x="9318800" y="9663015"/>
            <a:ext cx="575945" cy="190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377"/>
          <p:cNvCxnSpPr>
            <a:cxnSpLocks noChangeShapeType="1"/>
          </p:cNvCxnSpPr>
          <p:nvPr/>
        </p:nvCxnSpPr>
        <p:spPr bwMode="auto">
          <a:xfrm>
            <a:off x="10056670" y="9856690"/>
            <a:ext cx="0" cy="4959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378"/>
          <p:cNvCxnSpPr>
            <a:cxnSpLocks noChangeShapeType="1"/>
          </p:cNvCxnSpPr>
          <p:nvPr/>
        </p:nvCxnSpPr>
        <p:spPr bwMode="auto">
          <a:xfrm flipH="1">
            <a:off x="9313720" y="10565985"/>
            <a:ext cx="58102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379"/>
          <p:cNvCxnSpPr>
            <a:cxnSpLocks noChangeShapeType="1"/>
          </p:cNvCxnSpPr>
          <p:nvPr/>
        </p:nvCxnSpPr>
        <p:spPr bwMode="auto">
          <a:xfrm flipH="1" flipV="1">
            <a:off x="9318800" y="9758265"/>
            <a:ext cx="619125" cy="6572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Rectangle 21"/>
          <p:cNvSpPr/>
          <p:nvPr/>
        </p:nvSpPr>
        <p:spPr>
          <a:xfrm>
            <a:off x="6711815" y="4361749"/>
            <a:ext cx="4307637" cy="1785104"/>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Its transitive closure</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8.11  (a)  Digraph.  (b) Its adjacency matrix.  (c) Its transitive closure.</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Rectangle 17">
            <a:extLst>
              <a:ext uri="{FF2B5EF4-FFF2-40B4-BE49-F238E27FC236}">
                <a16:creationId xmlns:a16="http://schemas.microsoft.com/office/drawing/2014/main" id="{21258E36-46A1-44D1-AF31-9381A3DB87D3}"/>
              </a:ext>
            </a:extLst>
          </p:cNvPr>
          <p:cNvSpPr/>
          <p:nvPr/>
        </p:nvSpPr>
        <p:spPr>
          <a:xfrm>
            <a:off x="1404531" y="331404"/>
            <a:ext cx="9216825" cy="954107"/>
          </a:xfrm>
          <a:prstGeom prst="rect">
            <a:avLst/>
          </a:prstGeom>
        </p:spPr>
        <p:txBody>
          <a:bodyPr wrap="square">
            <a:spAutoFit/>
          </a:bodyPr>
          <a:lstStyle/>
          <a:p>
            <a:r>
              <a:rPr lang="en-US" sz="3000" dirty="0" err="1">
                <a:solidFill>
                  <a:srgbClr val="000000"/>
                </a:solidFill>
                <a:ea typeface="Microsoft YaHei" panose="020B0503020204020204" pitchFamily="34" charset="-122"/>
                <a:cs typeface="Times New Roman" panose="02020603050405020304" pitchFamily="18" charset="0"/>
              </a:rPr>
              <a:t>Warshall’s</a:t>
            </a:r>
            <a:r>
              <a:rPr lang="en-US" sz="3000" dirty="0">
                <a:solidFill>
                  <a:srgbClr val="000000"/>
                </a:solidFill>
                <a:ea typeface="Microsoft YaHei" panose="020B0503020204020204" pitchFamily="34" charset="-122"/>
                <a:cs typeface="Times New Roman" panose="02020603050405020304" pitchFamily="18" charset="0"/>
              </a:rPr>
              <a:t> Algorithm</a:t>
            </a:r>
            <a:r>
              <a:rPr lang="en-US" sz="3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3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An example: a digraph, and its adjacency matrix, and transitive closure </a:t>
            </a:r>
            <a:endParaRPr lang="en-US" sz="2400" dirty="0">
              <a:solidFill>
                <a:srgbClr val="000000"/>
              </a:solidFill>
              <a:ea typeface="Microsoft YaHei" panose="020B0503020204020204" pitchFamily="34" charset="-122"/>
              <a:cs typeface="Times New Roman" panose="02020603050405020304" pitchFamily="18" charset="0"/>
            </a:endParaRPr>
          </a:p>
        </p:txBody>
      </p:sp>
      <p:pic>
        <p:nvPicPr>
          <p:cNvPr id="19" name="Picture 18" descr="Image result for smiley face images">
            <a:extLst>
              <a:ext uri="{FF2B5EF4-FFF2-40B4-BE49-F238E27FC236}">
                <a16:creationId xmlns:a16="http://schemas.microsoft.com/office/drawing/2014/main" id="{135F08D8-23F4-4F5B-8AEA-BBBF49104AB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69846">
            <a:off x="910907" y="1685677"/>
            <a:ext cx="586105" cy="353782"/>
          </a:xfrm>
          <a:prstGeom prst="rect">
            <a:avLst/>
          </a:prstGeom>
          <a:noFill/>
        </p:spPr>
      </p:pic>
      <p:sp>
        <p:nvSpPr>
          <p:cNvPr id="23" name="Rectangle 22">
            <a:extLst>
              <a:ext uri="{FF2B5EF4-FFF2-40B4-BE49-F238E27FC236}">
                <a16:creationId xmlns:a16="http://schemas.microsoft.com/office/drawing/2014/main" id="{E9930487-DE19-4A01-9DFA-3D26B2A084C7}"/>
              </a:ext>
            </a:extLst>
          </p:cNvPr>
          <p:cNvSpPr/>
          <p:nvPr/>
        </p:nvSpPr>
        <p:spPr>
          <a:xfrm>
            <a:off x="910907" y="4125303"/>
            <a:ext cx="4629677" cy="2339102"/>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b      c      d</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0	  1      0      0</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  =   b      0	  0      0	     1</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      0	  0      0	     0</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      1	  0      1	     0</a:t>
            </a:r>
          </a:p>
          <a:p>
            <a:r>
              <a:rPr lang="en-US" sz="14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(b) Its adjacency matrix</a:t>
            </a:r>
          </a:p>
        </p:txBody>
      </p:sp>
      <p:sp>
        <p:nvSpPr>
          <p:cNvPr id="24" name="AutoShape 101">
            <a:extLst>
              <a:ext uri="{FF2B5EF4-FFF2-40B4-BE49-F238E27FC236}">
                <a16:creationId xmlns:a16="http://schemas.microsoft.com/office/drawing/2014/main" id="{C9351E84-FA8B-4D3D-A9DA-CD088CC98C2A}"/>
              </a:ext>
            </a:extLst>
          </p:cNvPr>
          <p:cNvSpPr>
            <a:spLocks/>
          </p:cNvSpPr>
          <p:nvPr/>
        </p:nvSpPr>
        <p:spPr bwMode="auto">
          <a:xfrm>
            <a:off x="3128015" y="4553690"/>
            <a:ext cx="102636" cy="1288194"/>
          </a:xfrm>
          <a:prstGeom prst="lef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5" name="AutoShape 101">
            <a:extLst>
              <a:ext uri="{FF2B5EF4-FFF2-40B4-BE49-F238E27FC236}">
                <a16:creationId xmlns:a16="http://schemas.microsoft.com/office/drawing/2014/main" id="{22EC0141-0F80-4EED-8143-745D6D8B52CB}"/>
              </a:ext>
            </a:extLst>
          </p:cNvPr>
          <p:cNvSpPr>
            <a:spLocks/>
          </p:cNvSpPr>
          <p:nvPr/>
        </p:nvSpPr>
        <p:spPr bwMode="auto">
          <a:xfrm flipH="1">
            <a:off x="5197735" y="4553690"/>
            <a:ext cx="102039" cy="1288194"/>
          </a:xfrm>
          <a:prstGeom prst="leftBracket">
            <a:avLst>
              <a:gd name="adj" fmla="val 92657"/>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6" name="Rectangle 25">
            <a:extLst>
              <a:ext uri="{FF2B5EF4-FFF2-40B4-BE49-F238E27FC236}">
                <a16:creationId xmlns:a16="http://schemas.microsoft.com/office/drawing/2014/main" id="{9600B6C8-D92B-4F0E-8EDF-14574EDDF4EA}"/>
              </a:ext>
            </a:extLst>
          </p:cNvPr>
          <p:cNvSpPr/>
          <p:nvPr/>
        </p:nvSpPr>
        <p:spPr>
          <a:xfrm>
            <a:off x="2290763" y="3694416"/>
            <a:ext cx="1667444" cy="430887"/>
          </a:xfrm>
          <a:prstGeom prst="rect">
            <a:avLst/>
          </a:prstGeom>
        </p:spPr>
        <p:txBody>
          <a:bodyPr wrap="square">
            <a:spAutoFit/>
          </a:bodyPr>
          <a:lstStyle/>
          <a:p>
            <a:pPr marL="342900" marR="0" lvl="0" indent="-342900">
              <a:spcBef>
                <a:spcPts val="0"/>
              </a:spcBef>
              <a:spcAft>
                <a:spcPts val="0"/>
              </a:spcAft>
              <a:buFont typeface="+mj-lt"/>
              <a:buAutoNum type="alphaLcParenBoth"/>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Digraph</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D4327628-40E0-4099-91F6-97E6E7B64DCC}"/>
              </a:ext>
            </a:extLst>
          </p:cNvPr>
          <p:cNvGraphicFramePr>
            <a:graphicFrameLocks noGrp="1"/>
          </p:cNvGraphicFramePr>
          <p:nvPr/>
        </p:nvGraphicFramePr>
        <p:xfrm>
          <a:off x="6060800" y="1568570"/>
          <a:ext cx="4067742" cy="2683395"/>
        </p:xfrm>
        <a:graphic>
          <a:graphicData uri="http://schemas.openxmlformats.org/drawingml/2006/table">
            <a:tbl>
              <a:tblPr firstRow="1" bandRow="1">
                <a:tableStyleId>{5C22544A-7EE6-4342-B048-85BDC9FD1C3A}</a:tableStyleId>
              </a:tblPr>
              <a:tblGrid>
                <a:gridCol w="581106">
                  <a:extLst>
                    <a:ext uri="{9D8B030D-6E8A-4147-A177-3AD203B41FA5}">
                      <a16:colId xmlns:a16="http://schemas.microsoft.com/office/drawing/2014/main" val="2388709922"/>
                    </a:ext>
                  </a:extLst>
                </a:gridCol>
                <a:gridCol w="581106">
                  <a:extLst>
                    <a:ext uri="{9D8B030D-6E8A-4147-A177-3AD203B41FA5}">
                      <a16:colId xmlns:a16="http://schemas.microsoft.com/office/drawing/2014/main" val="910943897"/>
                    </a:ext>
                  </a:extLst>
                </a:gridCol>
                <a:gridCol w="581106">
                  <a:extLst>
                    <a:ext uri="{9D8B030D-6E8A-4147-A177-3AD203B41FA5}">
                      <a16:colId xmlns:a16="http://schemas.microsoft.com/office/drawing/2014/main" val="2281060221"/>
                    </a:ext>
                  </a:extLst>
                </a:gridCol>
                <a:gridCol w="581106">
                  <a:extLst>
                    <a:ext uri="{9D8B030D-6E8A-4147-A177-3AD203B41FA5}">
                      <a16:colId xmlns:a16="http://schemas.microsoft.com/office/drawing/2014/main" val="2466677474"/>
                    </a:ext>
                  </a:extLst>
                </a:gridCol>
                <a:gridCol w="581106">
                  <a:extLst>
                    <a:ext uri="{9D8B030D-6E8A-4147-A177-3AD203B41FA5}">
                      <a16:colId xmlns:a16="http://schemas.microsoft.com/office/drawing/2014/main" val="2977005896"/>
                    </a:ext>
                  </a:extLst>
                </a:gridCol>
                <a:gridCol w="581106">
                  <a:extLst>
                    <a:ext uri="{9D8B030D-6E8A-4147-A177-3AD203B41FA5}">
                      <a16:colId xmlns:a16="http://schemas.microsoft.com/office/drawing/2014/main" val="2376294087"/>
                    </a:ext>
                  </a:extLst>
                </a:gridCol>
                <a:gridCol w="581106">
                  <a:extLst>
                    <a:ext uri="{9D8B030D-6E8A-4147-A177-3AD203B41FA5}">
                      <a16:colId xmlns:a16="http://schemas.microsoft.com/office/drawing/2014/main" val="2066909413"/>
                    </a:ext>
                  </a:extLst>
                </a:gridCol>
              </a:tblGrid>
              <a:tr h="536679">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a</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b</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c</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d</a:t>
                      </a:r>
                    </a:p>
                  </a:txBody>
                  <a:tcPr>
                    <a:solidFill>
                      <a:schemeClr val="bg1"/>
                    </a:solidFill>
                  </a:tcPr>
                </a:tc>
                <a:extLst>
                  <a:ext uri="{0D108BD9-81ED-4DB2-BD59-A6C34878D82A}">
                    <a16:rowId xmlns:a16="http://schemas.microsoft.com/office/drawing/2014/main" val="3074542796"/>
                  </a:ext>
                </a:extLst>
              </a:tr>
              <a:tr h="536679">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a</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extLst>
                  <a:ext uri="{0D108BD9-81ED-4DB2-BD59-A6C34878D82A}">
                    <a16:rowId xmlns:a16="http://schemas.microsoft.com/office/drawing/2014/main" val="1636753131"/>
                  </a:ext>
                </a:extLst>
              </a:tr>
              <a:tr h="536679">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T</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b</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extLst>
                  <a:ext uri="{0D108BD9-81ED-4DB2-BD59-A6C34878D82A}">
                    <a16:rowId xmlns:a16="http://schemas.microsoft.com/office/drawing/2014/main" val="2569691181"/>
                  </a:ext>
                </a:extLst>
              </a:tr>
              <a:tr h="536679">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c</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0</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0</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0</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0</a:t>
                      </a:r>
                    </a:p>
                  </a:txBody>
                  <a:tcPr>
                    <a:solidFill>
                      <a:schemeClr val="bg1"/>
                    </a:solidFill>
                  </a:tcPr>
                </a:tc>
                <a:extLst>
                  <a:ext uri="{0D108BD9-81ED-4DB2-BD59-A6C34878D82A}">
                    <a16:rowId xmlns:a16="http://schemas.microsoft.com/office/drawing/2014/main" val="2788297793"/>
                  </a:ext>
                </a:extLst>
              </a:tr>
              <a:tr h="536679">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d</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tc>
                  <a:txBody>
                    <a:bodyPr/>
                    <a:lstStyle/>
                    <a:p>
                      <a:pPr algn="ctr"/>
                      <a:r>
                        <a:rPr lang="en-US" sz="2400" b="0" dirty="0">
                          <a:solidFill>
                            <a:schemeClr val="tx1"/>
                          </a:solidFill>
                          <a:latin typeface="Times New Roman" panose="02020603050405020304" pitchFamily="18" charset="0"/>
                          <a:cs typeface="Times New Roman" panose="02020603050405020304" pitchFamily="18" charset="0"/>
                        </a:rPr>
                        <a:t>1</a:t>
                      </a:r>
                    </a:p>
                  </a:txBody>
                  <a:tcPr>
                    <a:solidFill>
                      <a:schemeClr val="bg1"/>
                    </a:solidFill>
                  </a:tcPr>
                </a:tc>
                <a:extLst>
                  <a:ext uri="{0D108BD9-81ED-4DB2-BD59-A6C34878D82A}">
                    <a16:rowId xmlns:a16="http://schemas.microsoft.com/office/drawing/2014/main" val="261077560"/>
                  </a:ext>
                </a:extLst>
              </a:tr>
            </a:tbl>
          </a:graphicData>
        </a:graphic>
      </p:graphicFrame>
      <p:sp>
        <p:nvSpPr>
          <p:cNvPr id="28" name="AutoShape 101">
            <a:extLst>
              <a:ext uri="{FF2B5EF4-FFF2-40B4-BE49-F238E27FC236}">
                <a16:creationId xmlns:a16="http://schemas.microsoft.com/office/drawing/2014/main" id="{3CA267D5-D49D-4B3E-B83F-A0A7901A78ED}"/>
              </a:ext>
            </a:extLst>
          </p:cNvPr>
          <p:cNvSpPr>
            <a:spLocks/>
          </p:cNvSpPr>
          <p:nvPr/>
        </p:nvSpPr>
        <p:spPr bwMode="auto">
          <a:xfrm flipH="1">
            <a:off x="9968378" y="2085390"/>
            <a:ext cx="160164" cy="2172834"/>
          </a:xfrm>
          <a:prstGeom prst="leftBracket">
            <a:avLst>
              <a:gd name="adj" fmla="val 9265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9" name="AutoShape 101">
            <a:extLst>
              <a:ext uri="{FF2B5EF4-FFF2-40B4-BE49-F238E27FC236}">
                <a16:creationId xmlns:a16="http://schemas.microsoft.com/office/drawing/2014/main" id="{CAB3B4F8-493B-4778-A0C0-34C405BA8267}"/>
              </a:ext>
            </a:extLst>
          </p:cNvPr>
          <p:cNvSpPr>
            <a:spLocks/>
          </p:cNvSpPr>
          <p:nvPr/>
        </p:nvSpPr>
        <p:spPr bwMode="auto">
          <a:xfrm>
            <a:off x="7830231" y="2085390"/>
            <a:ext cx="105795" cy="2168787"/>
          </a:xfrm>
          <a:prstGeom prst="leftBracket">
            <a:avLst>
              <a:gd name="adj" fmla="val 92657"/>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36338180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32DB3A-83B3-43EB-9729-8BE1EF989E90}"/>
              </a:ext>
            </a:extLst>
          </p:cNvPr>
          <p:cNvSpPr txBox="1"/>
          <p:nvPr/>
        </p:nvSpPr>
        <p:spPr>
          <a:xfrm>
            <a:off x="909013" y="2253533"/>
            <a:ext cx="10396296" cy="1579558"/>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2" name="Rectangle 1"/>
              <p:cNvSpPr/>
              <p:nvPr/>
            </p:nvSpPr>
            <p:spPr>
              <a:xfrm>
                <a:off x="1726162" y="1453389"/>
                <a:ext cx="8721852" cy="4617418"/>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transitive closure of a digraph can be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generated  with the help of depth-first search (DFS) or breadth-first search (BFS). </a:t>
                </a:r>
              </a:p>
              <a:p>
                <a:pPr marL="914400" indent="-452438">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For every vertex as a starting point, perform either traversal.</a:t>
                </a:r>
                <a:endPar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pPr marL="919163" lvl="1"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Starting at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vertex, explore for all the vertices reachable from it. And change the vertex-columns from 0’s to 1’s in the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row of the transitive closure. </a:t>
                </a:r>
              </a:p>
              <a:p>
                <a:pPr marL="919163" lvl="1" indent="-461963">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Thus, doing such a traversal for every vertex as a starting point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yields the transitive closure in its entirety.</a:t>
                </a:r>
              </a:p>
              <a:p>
                <a:pPr marL="800100" lvl="1" indent="-342900">
                  <a:spcBef>
                    <a:spcPts val="600"/>
                  </a:spcBef>
                  <a:spcAft>
                    <a:spcPts val="6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This method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traverses the same digraph several times.                   The worst case is </a:t>
                </a:r>
                <a14:m>
                  <m:oMath xmlns:m="http://schemas.openxmlformats.org/officeDocument/2006/math">
                    <m:r>
                      <a:rPr lang="en-US" sz="22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𝜃</m:t>
                    </m:r>
                    <m:d>
                      <m:dPr>
                        <m:ctrlPr>
                          <a:rPr lang="en-US" sz="22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2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𝑛</m:t>
                        </m:r>
                        <m:r>
                          <a:rPr lang="en-US" sz="2200" b="0" i="1" baseline="3000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2</m:t>
                        </m:r>
                      </m:e>
                    </m:d>
                    <m:r>
                      <a:rPr lang="en-US" sz="22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en-US" sz="22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algorithm is found to be a better algorithm.  </a:t>
                </a:r>
                <a:endPar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26162" y="1453389"/>
                <a:ext cx="8721852" cy="4617418"/>
              </a:xfrm>
              <a:prstGeom prst="rect">
                <a:avLst/>
              </a:prstGeom>
              <a:blipFill>
                <a:blip r:embed="rId2"/>
                <a:stretch>
                  <a:fillRect l="-769" t="-792" b="-171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0CABD8D-0BE0-4CD1-A407-145BCFA5F8C8}"/>
              </a:ext>
            </a:extLst>
          </p:cNvPr>
          <p:cNvSpPr/>
          <p:nvPr/>
        </p:nvSpPr>
        <p:spPr>
          <a:xfrm>
            <a:off x="1726162" y="619709"/>
            <a:ext cx="3622082" cy="584775"/>
          </a:xfrm>
          <a:prstGeom prst="rect">
            <a:avLst/>
          </a:prstGeom>
        </p:spPr>
        <p:txBody>
          <a:bodyPr wrap="none">
            <a:spAutoFit/>
          </a:bodyPr>
          <a:lstStyle/>
          <a:p>
            <a:r>
              <a:rPr lang="en-US" sz="3200" dirty="0" err="1">
                <a:solidFill>
                  <a:srgbClr val="000000"/>
                </a:solidFill>
                <a:ea typeface="Microsoft YaHei" panose="020B0503020204020204" pitchFamily="34" charset="-122"/>
                <a:cs typeface="Times New Roman" panose="02020603050405020304" pitchFamily="18" charset="0"/>
              </a:rPr>
              <a:t>Warshall’s</a:t>
            </a:r>
            <a:r>
              <a:rPr lang="en-US" sz="3200" dirty="0">
                <a:solidFill>
                  <a:srgbClr val="000000"/>
                </a:solidFill>
                <a:ea typeface="Microsoft YaHei" panose="020B0503020204020204" pitchFamily="34" charset="-122"/>
                <a:cs typeface="Times New Roman" panose="02020603050405020304" pitchFamily="18" charset="0"/>
              </a:rPr>
              <a:t> Algorithm</a:t>
            </a:r>
          </a:p>
        </p:txBody>
      </p:sp>
      <p:pic>
        <p:nvPicPr>
          <p:cNvPr id="4" name="Picture 3" descr="Image result for smiley face images">
            <a:extLst>
              <a:ext uri="{FF2B5EF4-FFF2-40B4-BE49-F238E27FC236}">
                <a16:creationId xmlns:a16="http://schemas.microsoft.com/office/drawing/2014/main" id="{2986128E-AC9B-4D92-89B0-B9001ED8CF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9013" y="5201941"/>
            <a:ext cx="586105" cy="425450"/>
          </a:xfrm>
          <a:prstGeom prst="rect">
            <a:avLst/>
          </a:prstGeom>
          <a:noFill/>
        </p:spPr>
      </p:pic>
    </p:spTree>
    <p:extLst>
      <p:ext uri="{BB962C8B-B14F-4D97-AF65-F5344CB8AC3E}">
        <p14:creationId xmlns:p14="http://schemas.microsoft.com/office/powerpoint/2010/main" val="310529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09862772-C1F7-4ECB-8B5F-8556B3C3135B}"/>
              </a:ext>
            </a:extLst>
          </p:cNvPr>
          <p:cNvSpPr txBox="1"/>
          <p:nvPr/>
        </p:nvSpPr>
        <p:spPr>
          <a:xfrm>
            <a:off x="738703" y="4729018"/>
            <a:ext cx="10298752" cy="1505527"/>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2" name="Rectangle 1"/>
              <p:cNvSpPr/>
              <p:nvPr/>
            </p:nvSpPr>
            <p:spPr>
              <a:xfrm>
                <a:off x="1500363" y="1111901"/>
                <a:ext cx="8948057" cy="5193666"/>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Assume that the digraph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vertices are numbered from 1 to n,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and hence the rows and columns of the adjacency matrix.</a:t>
                </a:r>
              </a:p>
              <a:p>
                <a:r>
                  <a:rPr lang="en-US" sz="2200" dirty="0" err="1">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algorithm constructs the transitive closure through a series of n x n  </a:t>
                </a:r>
                <a:r>
                  <a:rPr lang="en-US" sz="2200" dirty="0" err="1">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boolean</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matrices</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Compute all the elements of each matrix R</a:t>
                </a:r>
                <a:r>
                  <a:rPr lang="en-US" sz="2200" i="1"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a:t>
                </a:r>
                <a:r>
                  <a:rPr lang="en-US" sz="22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from its immediate predecessor R</a:t>
                </a:r>
                <a:r>
                  <a:rPr lang="en-US" sz="2200" i="1"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i="1"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 in series (8.9), with each intermediate vertex numbered not higher than k.</a:t>
                </a:r>
                <a:endParaRPr lang="en-US" sz="2200" i="1"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r>
                  <a:rPr lang="en-US" sz="1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150000"/>
                  </a:lnSpc>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 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 , 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(n)</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(8.9)</a:t>
                </a:r>
              </a:p>
              <a:p>
                <a:r>
                  <a:rPr lang="en-US" sz="14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Each of these matrices provides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reachability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information about directed  paths in the digraph.  </a:t>
                </a:r>
              </a:p>
              <a:p>
                <a:pPr marL="457200" marR="0" lvl="0" indent="-457200">
                  <a:spcBef>
                    <a:spcPts val="0"/>
                  </a:spcBef>
                  <a:spcAft>
                    <a:spcPts val="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he element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in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row and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column of matrix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(k)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( 0 </a:t>
                </a:r>
                <a14:m>
                  <m:oMath xmlns:m="http://schemas.openxmlformats.org/officeDocument/2006/math">
                    <m:r>
                      <a:rPr lang="en-US" sz="22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2200" b="0" i="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i</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j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 0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 </a:t>
                </a:r>
                <a14:m>
                  <m:oMath xmlns:m="http://schemas.openxmlformats.org/officeDocument/2006/math">
                    <m:r>
                      <a:rPr lang="en-US" sz="2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n) is equal to 1 if and only if there exists a directed path of a positive length from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to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with </a:t>
                </a:r>
                <a:r>
                  <a:rPr lang="en-US" sz="2200" dirty="0">
                    <a:solidFill>
                      <a:srgbClr val="0000FF"/>
                    </a:solidFill>
                    <a:effectLst/>
                    <a:latin typeface="Times New Roman" panose="02020603050405020304" pitchFamily="18" charset="0"/>
                    <a:ea typeface="Microsoft YaHei" panose="020B0503020204020204" pitchFamily="34" charset="-122"/>
                    <a:cs typeface="Times New Roman" panose="02020603050405020304" pitchFamily="18" charset="0"/>
                  </a:rPr>
                  <a:t>each intermediate vertex, if any, numbered not higher than k. </a:t>
                </a:r>
              </a:p>
            </p:txBody>
          </p:sp>
        </mc:Choice>
        <mc:Fallback xmlns="">
          <p:sp>
            <p:nvSpPr>
              <p:cNvPr id="2" name="Rectangle 1"/>
              <p:cNvSpPr>
                <a:spLocks noRot="1" noChangeAspect="1" noMove="1" noResize="1" noEditPoints="1" noAdjustHandles="1" noChangeArrowheads="1" noChangeShapeType="1" noTextEdit="1"/>
              </p:cNvSpPr>
              <p:nvPr/>
            </p:nvSpPr>
            <p:spPr>
              <a:xfrm>
                <a:off x="1500363" y="1111901"/>
                <a:ext cx="8948057" cy="5193666"/>
              </a:xfrm>
              <a:prstGeom prst="rect">
                <a:avLst/>
              </a:prstGeom>
              <a:blipFill>
                <a:blip r:embed="rId2"/>
                <a:stretch>
                  <a:fillRect l="-886" t="-704" r="-1703" b="-1526"/>
                </a:stretch>
              </a:blipFill>
            </p:spPr>
            <p:txBody>
              <a:bodyPr/>
              <a:lstStyle/>
              <a:p>
                <a:r>
                  <a:rPr lang="en-US">
                    <a:noFill/>
                  </a:rPr>
                  <a:t> </a:t>
                </a:r>
              </a:p>
            </p:txBody>
          </p:sp>
        </mc:Fallback>
      </mc:AlternateContent>
      <p:pic>
        <p:nvPicPr>
          <p:cNvPr id="3" name="Picture 2" descr="Image result for smiley face images">
            <a:extLst>
              <a:ext uri="{FF2B5EF4-FFF2-40B4-BE49-F238E27FC236}">
                <a16:creationId xmlns:a16="http://schemas.microsoft.com/office/drawing/2014/main" id="{9191D936-85C8-4596-AF92-06A9CC5CA6F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404" y="2406489"/>
            <a:ext cx="586105" cy="425450"/>
          </a:xfrm>
          <a:prstGeom prst="rect">
            <a:avLst/>
          </a:prstGeom>
          <a:noFill/>
        </p:spPr>
      </p:pic>
      <p:sp>
        <p:nvSpPr>
          <p:cNvPr id="4" name="Rectangle 3">
            <a:extLst>
              <a:ext uri="{FF2B5EF4-FFF2-40B4-BE49-F238E27FC236}">
                <a16:creationId xmlns:a16="http://schemas.microsoft.com/office/drawing/2014/main" id="{252B105A-8EFF-4AEB-95C0-D10BE0B0F5F1}"/>
              </a:ext>
            </a:extLst>
          </p:cNvPr>
          <p:cNvSpPr/>
          <p:nvPr/>
        </p:nvSpPr>
        <p:spPr>
          <a:xfrm>
            <a:off x="1500363" y="406060"/>
            <a:ext cx="3403945" cy="553998"/>
          </a:xfrm>
          <a:prstGeom prst="rect">
            <a:avLst/>
          </a:prstGeom>
        </p:spPr>
        <p:txBody>
          <a:bodyPr wrap="none">
            <a:spAutoFit/>
          </a:bodyPr>
          <a:lstStyle/>
          <a:p>
            <a:r>
              <a:rPr lang="en-US" sz="3000" dirty="0" err="1">
                <a:solidFill>
                  <a:srgbClr val="000000"/>
                </a:solidFill>
                <a:ea typeface="Microsoft YaHei" panose="020B0503020204020204" pitchFamily="34" charset="-122"/>
                <a:cs typeface="Times New Roman" panose="02020603050405020304" pitchFamily="18" charset="0"/>
              </a:rPr>
              <a:t>Warshall’s</a:t>
            </a:r>
            <a:r>
              <a:rPr lang="en-US" sz="3000" dirty="0">
                <a:solidFill>
                  <a:srgbClr val="000000"/>
                </a:solidFill>
                <a:ea typeface="Microsoft YaHei" panose="020B0503020204020204" pitchFamily="34" charset="-122"/>
                <a:cs typeface="Times New Roman" panose="02020603050405020304" pitchFamily="18" charset="0"/>
              </a:rPr>
              <a:t> Algorithm</a:t>
            </a:r>
          </a:p>
        </p:txBody>
      </p:sp>
    </p:spTree>
    <p:extLst>
      <p:ext uri="{BB962C8B-B14F-4D97-AF65-F5344CB8AC3E}">
        <p14:creationId xmlns:p14="http://schemas.microsoft.com/office/powerpoint/2010/main" val="2164471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5">
            <a:extLst>
              <a:ext uri="{FF2B5EF4-FFF2-40B4-BE49-F238E27FC236}">
                <a16:creationId xmlns:a16="http://schemas.microsoft.com/office/drawing/2014/main" id="{E76AC13D-56AE-4AF1-821A-7046E70FE2B1}"/>
              </a:ext>
            </a:extLst>
          </p:cNvPr>
          <p:cNvSpPr txBox="1"/>
          <p:nvPr/>
        </p:nvSpPr>
        <p:spPr>
          <a:xfrm>
            <a:off x="1222198" y="1923319"/>
            <a:ext cx="4026949" cy="2482425"/>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AutoShape 205"/>
          <p:cNvSpPr>
            <a:spLocks/>
          </p:cNvSpPr>
          <p:nvPr/>
        </p:nvSpPr>
        <p:spPr bwMode="auto">
          <a:xfrm>
            <a:off x="2525486" y="2362364"/>
            <a:ext cx="165451" cy="1911894"/>
          </a:xfrm>
          <a:prstGeom prst="leftBracket">
            <a:avLst>
              <a:gd name="adj" fmla="val 12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r>
              <a:rPr lang="en-US" dirty="0"/>
              <a:t> </a:t>
            </a:r>
          </a:p>
        </p:txBody>
      </p:sp>
      <p:cxnSp>
        <p:nvCxnSpPr>
          <p:cNvPr id="6" name="AutoShape 207"/>
          <p:cNvCxnSpPr>
            <a:cxnSpLocks noChangeShapeType="1"/>
          </p:cNvCxnSpPr>
          <p:nvPr/>
        </p:nvCxnSpPr>
        <p:spPr bwMode="auto">
          <a:xfrm flipV="1">
            <a:off x="3266766" y="3298943"/>
            <a:ext cx="1361" cy="43102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AutoShape 208"/>
          <p:cNvCxnSpPr>
            <a:cxnSpLocks noChangeShapeType="1"/>
          </p:cNvCxnSpPr>
          <p:nvPr/>
        </p:nvCxnSpPr>
        <p:spPr bwMode="auto">
          <a:xfrm>
            <a:off x="3360009" y="3887127"/>
            <a:ext cx="838767" cy="255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 name="AutoShape 211"/>
          <p:cNvSpPr>
            <a:spLocks noChangeArrowheads="1"/>
          </p:cNvSpPr>
          <p:nvPr/>
        </p:nvSpPr>
        <p:spPr bwMode="auto">
          <a:xfrm>
            <a:off x="5650759" y="3093340"/>
            <a:ext cx="304800" cy="133350"/>
          </a:xfrm>
          <a:prstGeom prst="rightArrow">
            <a:avLst>
              <a:gd name="adj1" fmla="val 50000"/>
              <a:gd name="adj2" fmla="val 5714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 name="AutoShape 223"/>
          <p:cNvSpPr>
            <a:spLocks/>
          </p:cNvSpPr>
          <p:nvPr/>
        </p:nvSpPr>
        <p:spPr bwMode="auto">
          <a:xfrm>
            <a:off x="7629296" y="2328779"/>
            <a:ext cx="146003" cy="1945479"/>
          </a:xfrm>
          <a:prstGeom prst="leftBracket">
            <a:avLst>
              <a:gd name="adj" fmla="val 99306"/>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0" name="AutoShape 224"/>
          <p:cNvSpPr>
            <a:spLocks/>
          </p:cNvSpPr>
          <p:nvPr/>
        </p:nvSpPr>
        <p:spPr bwMode="auto">
          <a:xfrm>
            <a:off x="10094813" y="2332852"/>
            <a:ext cx="146003" cy="1941406"/>
          </a:xfrm>
          <a:prstGeom prst="rightBracket">
            <a:avLst>
              <a:gd name="adj" fmla="val 12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7" name="Rectangle 17"/>
          <p:cNvSpPr>
            <a:spLocks noChangeArrowheads="1"/>
          </p:cNvSpPr>
          <p:nvPr/>
        </p:nvSpPr>
        <p:spPr bwMode="auto">
          <a:xfrm>
            <a:off x="1203959" y="1523679"/>
            <a:ext cx="895148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p>
          <a:p>
            <a:pPr lvl="0" eaLnBrk="0" fontAlgn="base" hangingPunct="0">
              <a:spcBef>
                <a:spcPct val="0"/>
              </a:spcBef>
              <a:spcAft>
                <a:spcPct val="0"/>
              </a:spcAft>
            </a:pP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j	     k			                       j              k</a:t>
            </a:r>
          </a:p>
          <a:p>
            <a:pPr lvl="0" eaLnBrk="0" fontAlgn="base" hangingPunct="0">
              <a:spcBef>
                <a:spcPct val="0"/>
              </a:spcBef>
              <a:spcAft>
                <a:spcPct val="0"/>
              </a:spcAft>
            </a:pPr>
            <a:endPar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lvl="0" eaLnBrk="0" fontAlgn="base" hangingPunct="0">
              <a:spcBef>
                <a:spcPct val="0"/>
              </a:spcBef>
              <a:spcAft>
                <a:spcPct val="0"/>
              </a:spcAft>
            </a:pPr>
            <a:endParaRPr lang="en-US" altLang="zh-CN"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00000"/>
              </a:solidFill>
              <a:effectLst/>
              <a:latin typeface="Arial" panose="020B0604020202020204" pitchFamily="34" charset="0"/>
              <a:ea typeface="SimSun" panose="02010600030101010101" pitchFamily="2" charset="-122"/>
              <a:cs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a:t>
            </a:r>
            <a:r>
              <a:rPr kumimoji="0" lang="en-US" altLang="zh-CN" sz="2200" b="0" i="0" u="none" strike="noStrike" cap="none" normalizeH="0" baseline="3000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(k-1)</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k      	  	</a:t>
            </a:r>
            <a:r>
              <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a:t>
            </a:r>
            <a:r>
              <a:rPr kumimoji="0" lang="en-US" altLang="zh-CN" sz="2200" b="0" i="0" u="none" strike="noStrike" cap="none" normalizeH="0" baseline="3000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      k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sz="2200" b="0" i="0" u="none" strike="noStrike" cap="none" normalizeH="0" baseline="0" dirty="0" err="1">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0                                                          </a:t>
            </a:r>
            <a:r>
              <a:rPr kumimoji="0" lang="en-US" altLang="zh-CN" sz="2200" b="0" i="0" u="none" strike="noStrike" cap="none" normalizeH="0" baseline="0" dirty="0" err="1">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sz="2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1             1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3" name="AutoShape 205"/>
          <p:cNvSpPr>
            <a:spLocks/>
          </p:cNvSpPr>
          <p:nvPr/>
        </p:nvSpPr>
        <p:spPr bwMode="auto">
          <a:xfrm flipH="1">
            <a:off x="4960782" y="2362364"/>
            <a:ext cx="158311" cy="1911894"/>
          </a:xfrm>
          <a:prstGeom prst="leftBracket">
            <a:avLst>
              <a:gd name="adj" fmla="val 12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34" name="Rectangle 33"/>
          <p:cNvSpPr/>
          <p:nvPr/>
        </p:nvSpPr>
        <p:spPr>
          <a:xfrm>
            <a:off x="1728006" y="5204630"/>
            <a:ext cx="7404424" cy="430887"/>
          </a:xfrm>
          <a:prstGeom prst="rect">
            <a:avLst/>
          </a:prstGeom>
        </p:spPr>
        <p:txBody>
          <a:bodyPr wrap="square">
            <a:spAutoFit/>
          </a:bodyPr>
          <a:lstStyle/>
          <a:p>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Figure 8.12   Rule for changing zeros in </a:t>
            </a:r>
            <a:r>
              <a:rPr lang="en-US" sz="2200" dirty="0" err="1">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Warshall’s</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algorithm</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0" name="Rectangle 19">
            <a:extLst>
              <a:ext uri="{FF2B5EF4-FFF2-40B4-BE49-F238E27FC236}">
                <a16:creationId xmlns:a16="http://schemas.microsoft.com/office/drawing/2014/main" id="{5808EBE0-3398-42E4-8621-9AD389078D5C}"/>
              </a:ext>
            </a:extLst>
          </p:cNvPr>
          <p:cNvSpPr/>
          <p:nvPr/>
        </p:nvSpPr>
        <p:spPr>
          <a:xfrm>
            <a:off x="1497012" y="369687"/>
            <a:ext cx="3403945" cy="553998"/>
          </a:xfrm>
          <a:prstGeom prst="rect">
            <a:avLst/>
          </a:prstGeom>
        </p:spPr>
        <p:txBody>
          <a:bodyPr wrap="none">
            <a:spAutoFit/>
          </a:bodyPr>
          <a:lstStyle/>
          <a:p>
            <a:r>
              <a:rPr lang="en-US" sz="3000" dirty="0" err="1">
                <a:solidFill>
                  <a:srgbClr val="000000"/>
                </a:solidFill>
                <a:ea typeface="Microsoft YaHei" panose="020B0503020204020204" pitchFamily="34" charset="-122"/>
                <a:cs typeface="Times New Roman" panose="02020603050405020304" pitchFamily="18" charset="0"/>
              </a:rPr>
              <a:t>Warshall’s</a:t>
            </a:r>
            <a:r>
              <a:rPr lang="en-US" sz="3000" dirty="0">
                <a:solidFill>
                  <a:srgbClr val="000000"/>
                </a:solidFill>
                <a:ea typeface="Microsoft YaHei" panose="020B0503020204020204" pitchFamily="34" charset="-122"/>
                <a:cs typeface="Times New Roman" panose="02020603050405020304" pitchFamily="18" charset="0"/>
              </a:rPr>
              <a:t> Algorithm</a:t>
            </a:r>
          </a:p>
        </p:txBody>
      </p:sp>
      <p:sp>
        <p:nvSpPr>
          <p:cNvPr id="5" name="TextBox 4">
            <a:extLst>
              <a:ext uri="{FF2B5EF4-FFF2-40B4-BE49-F238E27FC236}">
                <a16:creationId xmlns:a16="http://schemas.microsoft.com/office/drawing/2014/main" id="{7AA217CF-D9B9-4E2B-812F-539DB8716B07}"/>
              </a:ext>
            </a:extLst>
          </p:cNvPr>
          <p:cNvSpPr txBox="1"/>
          <p:nvPr/>
        </p:nvSpPr>
        <p:spPr>
          <a:xfrm>
            <a:off x="1728006" y="1375001"/>
            <a:ext cx="6465552" cy="461665"/>
          </a:xfrm>
          <a:prstGeom prst="rect">
            <a:avLst/>
          </a:prstGeom>
          <a:noFill/>
        </p:spPr>
        <p:txBody>
          <a:bodyPr wrap="square" rtlCol="0">
            <a:spAutoFit/>
          </a:bodyPr>
          <a:lstStyle/>
          <a:p>
            <a:r>
              <a:rPr lang="en-US" sz="2400" dirty="0" err="1"/>
              <a:t>i</a:t>
            </a:r>
            <a:r>
              <a:rPr lang="en-US" sz="2400" dirty="0"/>
              <a:t>             k            j   implies that  </a:t>
            </a:r>
            <a:r>
              <a:rPr lang="en-US" sz="2400" dirty="0" err="1"/>
              <a:t>i</a:t>
            </a:r>
            <a:r>
              <a:rPr lang="en-US" sz="2400" dirty="0"/>
              <a:t>           k            j </a:t>
            </a:r>
          </a:p>
        </p:txBody>
      </p:sp>
      <p:cxnSp>
        <p:nvCxnSpPr>
          <p:cNvPr id="16" name="Straight Arrow Connector 15">
            <a:extLst>
              <a:ext uri="{FF2B5EF4-FFF2-40B4-BE49-F238E27FC236}">
                <a16:creationId xmlns:a16="http://schemas.microsoft.com/office/drawing/2014/main" id="{4FE48F45-E2DF-4C6B-8F8A-40B397CF6D2B}"/>
              </a:ext>
            </a:extLst>
          </p:cNvPr>
          <p:cNvCxnSpPr/>
          <p:nvPr/>
        </p:nvCxnSpPr>
        <p:spPr>
          <a:xfrm>
            <a:off x="2081349" y="1626494"/>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0B69A8-9604-4E18-B27C-2031510D50A4}"/>
              </a:ext>
            </a:extLst>
          </p:cNvPr>
          <p:cNvCxnSpPr/>
          <p:nvPr/>
        </p:nvCxnSpPr>
        <p:spPr>
          <a:xfrm>
            <a:off x="3062423" y="1626494"/>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C2BAF5-CF61-45A8-9F71-3581C703DD4D}"/>
              </a:ext>
            </a:extLst>
          </p:cNvPr>
          <p:cNvCxnSpPr/>
          <p:nvPr/>
        </p:nvCxnSpPr>
        <p:spPr>
          <a:xfrm>
            <a:off x="5750908" y="1629113"/>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5F9E8E5-A2BD-4D15-8B0E-698AF4B2036A}"/>
              </a:ext>
            </a:extLst>
          </p:cNvPr>
          <p:cNvCxnSpPr/>
          <p:nvPr/>
        </p:nvCxnSpPr>
        <p:spPr>
          <a:xfrm>
            <a:off x="6760611" y="1626494"/>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Curved Down 34">
            <a:extLst>
              <a:ext uri="{FF2B5EF4-FFF2-40B4-BE49-F238E27FC236}">
                <a16:creationId xmlns:a16="http://schemas.microsoft.com/office/drawing/2014/main" id="{F9D8622A-C896-4033-A949-50BCF0504444}"/>
              </a:ext>
            </a:extLst>
          </p:cNvPr>
          <p:cNvSpPr/>
          <p:nvPr/>
        </p:nvSpPr>
        <p:spPr>
          <a:xfrm>
            <a:off x="5720465" y="1353912"/>
            <a:ext cx="1443991" cy="12757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FBDEB5B-ADA8-482A-9EF7-8CB714789F7A}"/>
              </a:ext>
            </a:extLst>
          </p:cNvPr>
          <p:cNvSpPr/>
          <p:nvPr/>
        </p:nvSpPr>
        <p:spPr>
          <a:xfrm>
            <a:off x="8316682" y="3729970"/>
            <a:ext cx="322217" cy="31951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Times New Roman" panose="02020603050405020304" pitchFamily="18" charset="0"/>
                <a:cs typeface="Times New Roman" panose="02020603050405020304" pitchFamily="18" charset="0"/>
              </a:rPr>
              <a:t>1</a:t>
            </a:r>
          </a:p>
        </p:txBody>
      </p:sp>
      <p:pic>
        <p:nvPicPr>
          <p:cNvPr id="26" name="Picture 25" descr="Image result for smiley face images">
            <a:extLst>
              <a:ext uri="{FF2B5EF4-FFF2-40B4-BE49-F238E27FC236}">
                <a16:creationId xmlns:a16="http://schemas.microsoft.com/office/drawing/2014/main" id="{07E6BE97-7315-4E5D-B07F-D3FE17FA8E5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79883">
            <a:off x="600008" y="1447193"/>
            <a:ext cx="586105" cy="425450"/>
          </a:xfrm>
          <a:prstGeom prst="rect">
            <a:avLst/>
          </a:prstGeom>
          <a:noFill/>
        </p:spPr>
      </p:pic>
      <p:sp>
        <p:nvSpPr>
          <p:cNvPr id="3" name="TextBox 2">
            <a:extLst>
              <a:ext uri="{FF2B5EF4-FFF2-40B4-BE49-F238E27FC236}">
                <a16:creationId xmlns:a16="http://schemas.microsoft.com/office/drawing/2014/main" id="{89716E76-CAEE-4A05-A588-5ED279A4DCC8}"/>
              </a:ext>
            </a:extLst>
          </p:cNvPr>
          <p:cNvSpPr txBox="1"/>
          <p:nvPr/>
        </p:nvSpPr>
        <p:spPr>
          <a:xfrm>
            <a:off x="2690937" y="2899249"/>
            <a:ext cx="2269845" cy="430887"/>
          </a:xfrm>
          <a:prstGeom prst="rect">
            <a:avLst/>
          </a:prstGeom>
          <a:noFill/>
          <a:ln w="19050">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1</a:t>
            </a:r>
          </a:p>
        </p:txBody>
      </p:sp>
      <p:sp>
        <p:nvSpPr>
          <p:cNvPr id="14" name="TextBox 13">
            <a:extLst>
              <a:ext uri="{FF2B5EF4-FFF2-40B4-BE49-F238E27FC236}">
                <a16:creationId xmlns:a16="http://schemas.microsoft.com/office/drawing/2014/main" id="{2FECC813-1A62-4AA4-AD9A-1ABE2661BA98}"/>
              </a:ext>
            </a:extLst>
          </p:cNvPr>
          <p:cNvSpPr txBox="1"/>
          <p:nvPr/>
        </p:nvSpPr>
        <p:spPr>
          <a:xfrm>
            <a:off x="4204647" y="2366636"/>
            <a:ext cx="354214" cy="1908215"/>
          </a:xfrm>
          <a:prstGeom prst="rect">
            <a:avLst/>
          </a:prstGeom>
          <a:noFill/>
          <a:ln w="19050">
            <a:solidFill>
              <a:schemeClr val="tx1"/>
            </a:solidFill>
          </a:ln>
        </p:spPr>
        <p:txBody>
          <a:bodyPr wrap="square" rtlCol="0">
            <a:spAutoFit/>
          </a:bodyPr>
          <a:lstStyle/>
          <a:p>
            <a:endParaRPr lang="en-US" sz="2000" dirty="0"/>
          </a:p>
          <a:p>
            <a:endParaRPr lang="en-US" sz="2000" dirty="0"/>
          </a:p>
          <a:p>
            <a:endParaRPr lang="en-US" sz="2000" dirty="0"/>
          </a:p>
          <a:p>
            <a:endParaRPr lang="en-US" dirty="0"/>
          </a:p>
          <a:p>
            <a:r>
              <a:rPr lang="en-US" sz="2200" dirty="0"/>
              <a:t>1</a:t>
            </a:r>
          </a:p>
          <a:p>
            <a:endParaRPr lang="en-US" dirty="0"/>
          </a:p>
        </p:txBody>
      </p:sp>
    </p:spTree>
    <p:extLst>
      <p:ext uri="{BB962C8B-B14F-4D97-AF65-F5344CB8AC3E}">
        <p14:creationId xmlns:p14="http://schemas.microsoft.com/office/powerpoint/2010/main" val="2252356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28" y="1310859"/>
            <a:ext cx="8676172" cy="4770537"/>
          </a:xfrm>
          <a:prstGeom prst="rect">
            <a:avLst/>
          </a:prstGeom>
        </p:spPr>
        <p:txBody>
          <a:bodyPr wrap="square">
            <a:spAutoFit/>
          </a:bodyPr>
          <a:lstStyle/>
          <a:p>
            <a:pPr marL="461963" indent="-461963">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Thus, the series starts with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which does not allow any intermediate vertices in its path; hence,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is nothing other than the adjacency matrix of the digraph. </a:t>
            </a:r>
          </a:p>
          <a:p>
            <a:pPr marL="800100" lvl="1" indent="-342900">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(That is, the adjacency matrix contains the information about one-edge paths, i.e., paths with no intermediate vertices.)  </a:t>
            </a:r>
          </a:p>
          <a:p>
            <a:pPr marL="457200" marR="0" lvl="0" indent="-457200">
              <a:spcBef>
                <a:spcPts val="0"/>
              </a:spcBef>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(1)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contains the information about paths that can use the first vertex as intermediate; thus, it may contain more 1’s than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(0)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marR="0" lvl="0" indent="-457200">
              <a:spcBef>
                <a:spcPts val="0"/>
              </a:spcBef>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Each subsequent matrix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in series (8.9) has one more vertex to use as intermediate for its paths than its predecessor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(k-1)</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and hence may, but does not have to, contain more 1’s. </a:t>
            </a:r>
          </a:p>
          <a:p>
            <a:pPr marL="457200" marR="0" lvl="0" indent="-457200">
              <a:spcBef>
                <a:spcPts val="0"/>
              </a:spcBef>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last matrix,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reflects paths that can use all n vertices of the  graph as intermediate. Hence R</a:t>
            </a:r>
            <a:r>
              <a:rPr lang="en-US" sz="2200" baseline="30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(n) </a:t>
            </a: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is the diagraph’s transitive closure.</a:t>
            </a:r>
            <a:endPar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Rectangle 2">
            <a:extLst>
              <a:ext uri="{FF2B5EF4-FFF2-40B4-BE49-F238E27FC236}">
                <a16:creationId xmlns:a16="http://schemas.microsoft.com/office/drawing/2014/main" id="{984C8A2C-4EC0-46F0-A059-00FB5E80BA48}"/>
              </a:ext>
            </a:extLst>
          </p:cNvPr>
          <p:cNvSpPr/>
          <p:nvPr/>
        </p:nvSpPr>
        <p:spPr>
          <a:xfrm>
            <a:off x="1604865" y="457591"/>
            <a:ext cx="3742198" cy="523220"/>
          </a:xfrm>
          <a:prstGeom prst="rect">
            <a:avLst/>
          </a:prstGeom>
        </p:spPr>
        <p:txBody>
          <a:bodyPr wrap="square">
            <a:spAutoFit/>
          </a:bodyPr>
          <a:lstStyle/>
          <a:p>
            <a:r>
              <a:rPr lang="en-US" sz="2800" dirty="0" err="1">
                <a:solidFill>
                  <a:srgbClr val="000000"/>
                </a:solidFill>
                <a:ea typeface="Microsoft YaHei" panose="020B0503020204020204" pitchFamily="34" charset="-122"/>
                <a:cs typeface="Times New Roman" panose="02020603050405020304" pitchFamily="18" charset="0"/>
              </a:rPr>
              <a:t>Warshall’s</a:t>
            </a:r>
            <a:r>
              <a:rPr lang="en-US" sz="2800" dirty="0">
                <a:solidFill>
                  <a:srgbClr val="000000"/>
                </a:solidFill>
                <a:ea typeface="Microsoft YaHei" panose="020B0503020204020204" pitchFamily="34" charset="-122"/>
                <a:cs typeface="Times New Roman" panose="02020603050405020304" pitchFamily="18" charset="0"/>
              </a:rPr>
              <a:t> Algorithm</a:t>
            </a:r>
          </a:p>
        </p:txBody>
      </p:sp>
    </p:spTree>
    <p:extLst>
      <p:ext uri="{BB962C8B-B14F-4D97-AF65-F5344CB8AC3E}">
        <p14:creationId xmlns:p14="http://schemas.microsoft.com/office/powerpoint/2010/main" val="34532720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86204" y="1293765"/>
                <a:ext cx="8448342" cy="4870500"/>
              </a:xfrm>
              <a:prstGeom prst="rect">
                <a:avLst/>
              </a:prstGeom>
            </p:spPr>
            <p:txBody>
              <a:bodyPr wrap="square">
                <a:spAutoFit/>
              </a:bodyPr>
              <a:lstStyle/>
              <a:p>
                <a:pPr>
                  <a:spcAft>
                    <a:spcPts val="1200"/>
                  </a:spcAf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The central point of the algorithm is:</a:t>
                </a:r>
              </a:p>
              <a:p>
                <a:pPr marL="461963" indent="-461963">
                  <a:spcAft>
                    <a:spcPts val="1200"/>
                  </a:spcAft>
                  <a:buFont typeface="Arial" panose="020B0604020202020204" pitchFamily="34" charset="0"/>
                  <a:buChar char="•"/>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Compute all the elements of each matrix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from its immediate predecessor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(k-1)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in series (8.9), using intermediate vertices numbered not higher than k.   </a:t>
                </a:r>
              </a:p>
              <a:p>
                <a:pPr marL="461963" indent="-461963">
                  <a:spcAft>
                    <a:spcPts val="1200"/>
                  </a:spcAft>
                  <a:buFont typeface="Arial" panose="020B0604020202020204" pitchFamily="34" charset="0"/>
                  <a:buChar char="•"/>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Let  </a:t>
                </a:r>
                <a14:m>
                  <m:oMath xmlns:m="http://schemas.openxmlformats.org/officeDocument/2006/math">
                    <m:sSubSup>
                      <m:sSubSupPr>
                        <m:ctrlP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ctrlPr>
                      </m:sSubSupPr>
                      <m:e>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𝑟</m:t>
                        </m:r>
                      </m:e>
                      <m:sub>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𝑖𝑗</m:t>
                        </m:r>
                      </m:sub>
                      <m:sup>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𝑘</m:t>
                        </m:r>
                        <m:r>
                          <a:rPr lang="en-US" sz="2200" i="1">
                            <a:solidFill>
                              <a:srgbClr val="000000"/>
                            </a:solidFill>
                            <a:effectLst/>
                            <a:latin typeface="Cambria Math" panose="02040503050406030204" pitchFamily="18" charset="0"/>
                            <a:ea typeface="Microsoft YaHei" panose="020B0503020204020204" pitchFamily="34" charset="-122"/>
                            <a:cs typeface="Microsoft YaHei" panose="020B0503020204020204" pitchFamily="34" charset="-122"/>
                          </a:rPr>
                          <m:t>)</m:t>
                        </m:r>
                      </m:sup>
                    </m:sSubSup>
                  </m:oMath>
                </a14:m>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the element in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row and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column of matrix R</a:t>
                </a:r>
                <a:r>
                  <a:rPr lang="en-US" sz="2200" baseline="30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(k)</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be equal to 1.  There exists a path from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baseline="30000" dirty="0" err="1">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to the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baseline="30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th</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vertex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with each intermediate vertex numbered not higher than k.</a:t>
                </a:r>
              </a:p>
              <a:p>
                <a:pPr>
                  <a:spcAft>
                    <a:spcPts val="1200"/>
                  </a:spcAft>
                  <a:tabLst>
                    <a:tab pos="0" algn="l"/>
                  </a:tabLst>
                </a:pP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a:t>
                </a:r>
              </a:p>
              <a:p>
                <a:pPr>
                  <a:spcAft>
                    <a:spcPts val="1200"/>
                  </a:spcAft>
                  <a:tabLst>
                    <a:tab pos="0" algn="l"/>
                  </a:tabLs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 , a list of intermediate vertices each  numbered not higher than k,  </a:t>
                </a:r>
              </a:p>
              <a:p>
                <a:pPr>
                  <a:spcAft>
                    <a:spcPts val="1200"/>
                  </a:spcAft>
                  <a:tabLst>
                    <a:tab pos="0" algn="l"/>
                  </a:tabLs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US" sz="2200" baseline="-25000" dirty="0" err="1">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j</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a:t>
                </a:r>
              </a:p>
              <a:p>
                <a:pPr>
                  <a:spcAft>
                    <a:spcPts val="1200"/>
                  </a:spcAft>
                  <a:tabLst>
                    <a:tab pos="0" algn="l"/>
                  </a:tabLst>
                </a:pPr>
                <a:r>
                  <a:rPr 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200" dirty="0">
                    <a:solidFill>
                      <a:srgbClr val="000000"/>
                    </a:solidFill>
                    <a:effectLst/>
                    <a:latin typeface="Times New Roman" panose="02020603050405020304" pitchFamily="18" charset="0"/>
                    <a:ea typeface="Microsoft YaHei" panose="020B0503020204020204" pitchFamily="34" charset="-122"/>
                    <a:cs typeface="Times New Roman" panose="02020603050405020304" pitchFamily="18" charset="0"/>
                  </a:rPr>
                  <a:t>(8.10) </a:t>
                </a:r>
              </a:p>
            </p:txBody>
          </p:sp>
        </mc:Choice>
        <mc:Fallback xmlns="">
          <p:sp>
            <p:nvSpPr>
              <p:cNvPr id="2" name="Rectangle 1"/>
              <p:cNvSpPr>
                <a:spLocks noRot="1" noChangeAspect="1" noMove="1" noResize="1" noEditPoints="1" noAdjustHandles="1" noChangeArrowheads="1" noChangeShapeType="1" noTextEdit="1"/>
              </p:cNvSpPr>
              <p:nvPr/>
            </p:nvSpPr>
            <p:spPr>
              <a:xfrm>
                <a:off x="1586204" y="1293765"/>
                <a:ext cx="8448342" cy="4870500"/>
              </a:xfrm>
              <a:prstGeom prst="rect">
                <a:avLst/>
              </a:prstGeom>
              <a:blipFill>
                <a:blip r:embed="rId2"/>
                <a:stretch>
                  <a:fillRect l="-938" t="-876" r="-216" b="-162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EA1798B-77FE-4E63-8809-569445A725F5}"/>
              </a:ext>
            </a:extLst>
          </p:cNvPr>
          <p:cNvSpPr/>
          <p:nvPr/>
        </p:nvSpPr>
        <p:spPr>
          <a:xfrm>
            <a:off x="1586203" y="570803"/>
            <a:ext cx="3742198" cy="523220"/>
          </a:xfrm>
          <a:prstGeom prst="rect">
            <a:avLst/>
          </a:prstGeom>
        </p:spPr>
        <p:txBody>
          <a:bodyPr wrap="square">
            <a:spAutoFit/>
          </a:bodyPr>
          <a:lstStyle/>
          <a:p>
            <a:r>
              <a:rPr lang="en-US" sz="2800" dirty="0" err="1">
                <a:solidFill>
                  <a:srgbClr val="000000"/>
                </a:solidFill>
                <a:ea typeface="Microsoft YaHei" panose="020B0503020204020204" pitchFamily="34" charset="-122"/>
                <a:cs typeface="Times New Roman" panose="02020603050405020304" pitchFamily="18" charset="0"/>
              </a:rPr>
              <a:t>Warshall’s</a:t>
            </a:r>
            <a:r>
              <a:rPr lang="en-US" sz="2800" dirty="0">
                <a:solidFill>
                  <a:srgbClr val="000000"/>
                </a:solidFill>
                <a:ea typeface="Microsoft YaHei" panose="020B0503020204020204" pitchFamily="34" charset="-122"/>
                <a:cs typeface="Times New Roman" panose="02020603050405020304" pitchFamily="18" charset="0"/>
              </a:rPr>
              <a:t> Algorithm</a:t>
            </a:r>
          </a:p>
        </p:txBody>
      </p:sp>
    </p:spTree>
    <p:extLst>
      <p:ext uri="{BB962C8B-B14F-4D97-AF65-F5344CB8AC3E}">
        <p14:creationId xmlns:p14="http://schemas.microsoft.com/office/powerpoint/2010/main" val="3652387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9918</TotalTime>
  <Words>49301</Words>
  <Application>Microsoft Macintosh PowerPoint</Application>
  <PresentationFormat>Widescreen</PresentationFormat>
  <Paragraphs>7303</Paragraphs>
  <Slides>263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263</vt:i4>
      </vt:variant>
    </vt:vector>
  </HeadingPairs>
  <TitlesOfParts>
    <vt:vector size="272" baseType="lpstr">
      <vt:lpstr>Microsoft YaHei</vt:lpstr>
      <vt:lpstr>Arial</vt:lpstr>
      <vt:lpstr>Calibri</vt:lpstr>
      <vt:lpstr>Calibri Light</vt:lpstr>
      <vt:lpstr>Cambria Math</vt:lpstr>
      <vt:lpstr>Courier New</vt:lpstr>
      <vt:lpstr>Symbol</vt:lpstr>
      <vt:lpstr>Times New Roman</vt:lpstr>
      <vt:lpstr>Office Theme</vt:lpstr>
      <vt:lpstr>Chapter 06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06.06 Dynamic Programming The Knapsack Problem and Memory Function</vt:lpstr>
      <vt:lpstr>Chapter 06-06 Dynamic Programming Knapsack Problem</vt:lpstr>
      <vt:lpstr>Knapsack Problem:  The exhaustive search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06.07 Dynamic Programming The Traveling Salesperson Problem</vt:lpstr>
      <vt:lpstr>Chapter 06_07 Dynamic Programming The Traveling Salesperson Problem</vt:lpstr>
      <vt:lpstr>Dynamic Programming:  The Traveling Salesperson Problem</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Dynamic Programming: The Traveling Salesperson Problem (TSP)</vt:lpstr>
      <vt:lpstr>The Dynamic Programming Algorithm for   The Traveling Salesperson Problem</vt:lpstr>
      <vt:lpstr>The Dynamic Programming Algorithm for   The Traveling Salesperson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HannaEdwin</dc:creator>
  <cp:lastModifiedBy>Huynh, Truc Le M CIV USARMY (USA)</cp:lastModifiedBy>
  <cp:revision>539</cp:revision>
  <cp:lastPrinted>2021-06-17T19:43:53Z</cp:lastPrinted>
  <dcterms:created xsi:type="dcterms:W3CDTF">2016-10-13T00:10:31Z</dcterms:created>
  <dcterms:modified xsi:type="dcterms:W3CDTF">2024-10-10T17:21:08Z</dcterms:modified>
</cp:coreProperties>
</file>